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1"/>
    <p:sldMasterId id="2147483676" r:id="rId2"/>
    <p:sldMasterId id="2147483749" r:id="rId3"/>
    <p:sldMasterId id="2147483763" r:id="rId4"/>
    <p:sldMasterId id="2147483775" r:id="rId5"/>
  </p:sldMasterIdLst>
  <p:notesMasterIdLst>
    <p:notesMasterId r:id="rId60"/>
  </p:notesMasterIdLst>
  <p:handoutMasterIdLst>
    <p:handoutMasterId r:id="rId61"/>
  </p:handoutMasterIdLst>
  <p:sldIdLst>
    <p:sldId id="1045" r:id="rId6"/>
    <p:sldId id="1062" r:id="rId7"/>
    <p:sldId id="1063" r:id="rId8"/>
    <p:sldId id="1046" r:id="rId9"/>
    <p:sldId id="1034" r:id="rId10"/>
    <p:sldId id="1064" r:id="rId11"/>
    <p:sldId id="1092" r:id="rId12"/>
    <p:sldId id="1047" r:id="rId13"/>
    <p:sldId id="1065" r:id="rId14"/>
    <p:sldId id="1066" r:id="rId15"/>
    <p:sldId id="1067" r:id="rId16"/>
    <p:sldId id="1035" r:id="rId17"/>
    <p:sldId id="1052" r:id="rId18"/>
    <p:sldId id="1048" r:id="rId19"/>
    <p:sldId id="1049" r:id="rId20"/>
    <p:sldId id="1050" r:id="rId21"/>
    <p:sldId id="1051" r:id="rId22"/>
    <p:sldId id="1069" r:id="rId23"/>
    <p:sldId id="1070" r:id="rId24"/>
    <p:sldId id="1071" r:id="rId25"/>
    <p:sldId id="1072" r:id="rId26"/>
    <p:sldId id="1053" r:id="rId27"/>
    <p:sldId id="1073" r:id="rId28"/>
    <p:sldId id="1002" r:id="rId29"/>
    <p:sldId id="1074" r:id="rId30"/>
    <p:sldId id="1075" r:id="rId31"/>
    <p:sldId id="1076" r:id="rId32"/>
    <p:sldId id="1077" r:id="rId33"/>
    <p:sldId id="1078" r:id="rId34"/>
    <p:sldId id="1079" r:id="rId35"/>
    <p:sldId id="1025" r:id="rId36"/>
    <p:sldId id="1080" r:id="rId37"/>
    <p:sldId id="1081" r:id="rId38"/>
    <p:sldId id="1082" r:id="rId39"/>
    <p:sldId id="1084" r:id="rId40"/>
    <p:sldId id="1043" r:id="rId41"/>
    <p:sldId id="1054" r:id="rId42"/>
    <p:sldId id="1085" r:id="rId43"/>
    <p:sldId id="1060" r:id="rId44"/>
    <p:sldId id="1061" r:id="rId45"/>
    <p:sldId id="1017" r:id="rId46"/>
    <p:sldId id="1057" r:id="rId47"/>
    <p:sldId id="988" r:id="rId48"/>
    <p:sldId id="1086" r:id="rId49"/>
    <p:sldId id="1087" r:id="rId50"/>
    <p:sldId id="1088" r:id="rId51"/>
    <p:sldId id="1089" r:id="rId52"/>
    <p:sldId id="1090" r:id="rId53"/>
    <p:sldId id="1055" r:id="rId54"/>
    <p:sldId id="1093" r:id="rId55"/>
    <p:sldId id="1058" r:id="rId56"/>
    <p:sldId id="1094" r:id="rId57"/>
    <p:sldId id="1042" r:id="rId58"/>
    <p:sldId id="1091" r:id="rId59"/>
  </p:sldIdLst>
  <p:sldSz cx="9144000" cy="6858000" type="screen4x3"/>
  <p:notesSz cx="6845300" cy="93964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9900"/>
    <a:srgbClr val="FF0000"/>
    <a:srgbClr val="0000CC"/>
    <a:srgbClr val="C5FFDB"/>
    <a:srgbClr val="FFEEE5"/>
    <a:srgbClr val="FFF4D9"/>
    <a:srgbClr val="00339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47" autoAdjust="0"/>
    <p:restoredTop sz="94667" autoAdjust="0"/>
  </p:normalViewPr>
  <p:slideViewPr>
    <p:cSldViewPr snapToObjects="1">
      <p:cViewPr>
        <p:scale>
          <a:sx n="140" d="100"/>
          <a:sy n="140" d="100"/>
        </p:scale>
        <p:origin x="-172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Objects="1">
      <p:cViewPr varScale="1">
        <p:scale>
          <a:sx n="127" d="100"/>
          <a:sy n="127" d="100"/>
        </p:scale>
        <p:origin x="-2400" y="-104"/>
      </p:cViewPr>
      <p:guideLst>
        <p:guide orient="horz" pos="2959"/>
        <p:guide pos="215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Relationship Id="rId2" Type="http://schemas.openxmlformats.org/officeDocument/2006/relationships/image" Target="../media/image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54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>
            <a:lvl1pPr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9850" y="0"/>
            <a:ext cx="29654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>
            <a:lvl1pPr algn="r"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473ED06D-6490-42AE-B216-2143359F5D98}" type="datetime1">
              <a:rPr lang="en-US" altLang="en-US"/>
              <a:pPr>
                <a:defRPr/>
              </a:pPr>
              <a:t>5/13/13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6513"/>
            <a:ext cx="2965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b" anchorCtr="0" compatLnSpc="1">
            <a:prstTxWarp prst="textNoShape">
              <a:avLst/>
            </a:prstTxWarp>
          </a:bodyPr>
          <a:lstStyle>
            <a:lvl1pPr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9850" y="8926513"/>
            <a:ext cx="2965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b" anchorCtr="0" compatLnSpc="1">
            <a:prstTxWarp prst="textNoShape">
              <a:avLst/>
            </a:prstTxWarp>
          </a:bodyPr>
          <a:lstStyle>
            <a:lvl1pPr algn="r"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30961F61-1DE0-4721-9B5F-09581D3FAF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775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54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>
            <a:lvl1pPr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79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074738" y="704850"/>
            <a:ext cx="4697412" cy="3522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464050"/>
            <a:ext cx="5019675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79850" y="0"/>
            <a:ext cx="29654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>
            <a:lvl1pPr algn="r"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91BF728F-5876-45BE-B3DA-B4FE58B5D1A5}" type="datetime1">
              <a:rPr lang="en-US" altLang="en-US"/>
              <a:pPr>
                <a:defRPr/>
              </a:pPr>
              <a:t>5/13/13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6513"/>
            <a:ext cx="2965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b" anchorCtr="0" compatLnSpc="1">
            <a:prstTxWarp prst="textNoShape">
              <a:avLst/>
            </a:prstTxWarp>
          </a:bodyPr>
          <a:lstStyle>
            <a:lvl1pPr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9850" y="8926513"/>
            <a:ext cx="2965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b" anchorCtr="0" compatLnSpc="1">
            <a:prstTxWarp prst="textNoShape">
              <a:avLst/>
            </a:prstTxWarp>
          </a:bodyPr>
          <a:lstStyle>
            <a:lvl1pPr algn="r"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1AA1CCA2-A10F-4C7C-BA94-5ED7CF37D4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818373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BF728F-5876-45BE-B3DA-B4FE58B5D1A5}" type="datetime1">
              <a:rPr lang="en-US" altLang="en-US" smtClean="0"/>
              <a:pPr>
                <a:defRPr/>
              </a:pPr>
              <a:t>5/13/13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A1CCA2-A10F-4C7C-BA94-5ED7CF37D4A0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925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42E28-4944-4174-8658-B31C7AE78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296EE-E859-4D61-BFD7-B9A60B622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00F92-7421-4D98-B9DC-6F6B96261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9F939-DE06-4935-BBD4-E3016F546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E8AF1-0DC9-44B7-AF51-AA8EEA164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CC204-7F0C-4512-96F5-E209B369F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68430-324B-48D7-8150-B9F7BE11D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7747D-1456-4966-9E8C-FF49F49FD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0EE38-ABA7-4505-BF5D-1A80F4FB1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CA0E9-2C0B-43DE-8D2E-F4C8DD0F8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6D579-1541-41FA-A52A-77E57EDA6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4BAE3-E7A4-40F8-A96A-61A1EF93C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09810-68B4-4E9F-9960-C518FAE9D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D4C-752B-4126-92C8-F60EC76B6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15199-733E-4CD1-8CDA-77B9ADF1B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err="1" smtClean="0"/>
            </a:lvl1pPr>
          </a:lstStyle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37CEC-7426-473D-BB9A-C0489BA294D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LPSC Seminar</a:t>
            </a: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9453E-1DE5-426C-B922-979B5BCB3A31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LPSC Seminar</a:t>
            </a: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2F5BE-86E4-4E9A-A8FB-7367990F2C5C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2291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2291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LPSC Seminar</a:t>
            </a: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A4C39-1342-4DBF-BA2D-862D2705C813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LPSC Seminar</a:t>
            </a: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E0F29-8CEC-48E4-9081-B3B24D9ED4CA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LPSC Seminar</a:t>
            </a: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463A4-1425-4350-AC63-E9ADFA407B67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30E46-5F80-43ED-933E-4B0D73B47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LPSC Seminar</a:t>
            </a: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E0678-3149-443B-8A5D-85EC3119747D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LPSC Seminar</a:t>
            </a: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EB195-D2B7-4D0A-8B1C-749C5BCD3FE8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 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LPSC Seminar</a:t>
            </a: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D6649-B869-482D-9FB7-E5CAAFB5D891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LPSC Seminar</a:t>
            </a: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CB8F-D0CD-49E5-88AB-A8F3F4C00268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152400"/>
            <a:ext cx="2152650" cy="6140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305550" cy="6140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LPSC Seminar</a:t>
            </a: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DD7CF-BEDA-4913-816E-1F120F320F8E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93788" y="152400"/>
            <a:ext cx="782161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1440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91440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367982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67982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LPSC Seminar</a:t>
            </a: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44971-6174-4D10-B2A6-1EA49BB7016B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152400"/>
            <a:ext cx="782161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229100" cy="5378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91440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67982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LPSC Seminar</a:t>
            </a: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996AA-51BA-4786-A951-9D5ECE8ABD0C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45445-4A92-4278-AE93-C99EDAB7A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1754B-6E5D-420B-BDFF-B4A963889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14379-8DAD-48B7-B4ED-1E4A8FFEF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EC0D5-32D3-4FDC-A467-C048AEDAE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4A6BB-F97C-466A-915E-A585DB29C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C5D4F-F7D5-4390-BAE9-44347AFEE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4F7DB-A3F1-45BC-9E39-640F8C056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D41C-746A-4E50-B405-9FA9321C9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41F6C-90E4-4AD8-8E0A-5B7B2B73F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C8CB4-40B0-4006-88CE-CA6A9661C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B203-A19A-4134-A3F2-657FB1106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540F1-9BF7-4915-ACEE-3EADA9FFD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106BA-5BF5-450C-A569-FF850DF58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92179-09DD-42DC-9D73-219BDAA97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5194B-0B1E-4425-BD4E-B47A6E31B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F734B-8B90-488C-AD1B-BD0BA8A99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5112F-1777-415E-92B0-2EFBC992A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BCAD3-A093-4695-8125-AA47CE056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E370C-E99E-4FCE-9847-0A8BF74B1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8622B-EF9B-416B-B5E6-DBD96EB2B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8379-7AFD-42E9-A79D-4D91B9CB8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5F9BC-4D8E-42F4-8203-227ACCD54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DC4DB-34D8-4E58-9183-45D092997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47433-1F9D-4E1C-8C4A-CED6B1BCE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99217-547C-48C4-BBA2-0AD26965B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19282-61B7-4575-B1E9-BE84A6791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546DA-D9A6-41B9-910D-8E4398FAB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E8F01-185D-4CC0-813D-17E8E4274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9859654-63A5-4139-9191-C0AD9E6D3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0" r:id="rId1"/>
    <p:sldLayoutId id="2147484871" r:id="rId2"/>
    <p:sldLayoutId id="2147484872" r:id="rId3"/>
    <p:sldLayoutId id="2147484873" r:id="rId4"/>
    <p:sldLayoutId id="2147484874" r:id="rId5"/>
    <p:sldLayoutId id="2147484875" r:id="rId6"/>
    <p:sldLayoutId id="2147484876" r:id="rId7"/>
    <p:sldLayoutId id="2147484877" r:id="rId8"/>
    <p:sldLayoutId id="2147484878" r:id="rId9"/>
    <p:sldLayoutId id="2147484879" r:id="rId10"/>
    <p:sldLayoutId id="214748488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8CE1638-76A0-4354-9DA3-AE45C944E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1" r:id="rId1"/>
    <p:sldLayoutId id="2147484882" r:id="rId2"/>
    <p:sldLayoutId id="2147484883" r:id="rId3"/>
    <p:sldLayoutId id="2147484884" r:id="rId4"/>
    <p:sldLayoutId id="2147484885" r:id="rId5"/>
    <p:sldLayoutId id="2147484886" r:id="rId6"/>
    <p:sldLayoutId id="2147484887" r:id="rId7"/>
    <p:sldLayoutId id="2147484888" r:id="rId8"/>
    <p:sldLayoutId id="2147484889" r:id="rId9"/>
    <p:sldLayoutId id="2147484890" r:id="rId10"/>
    <p:sldLayoutId id="214748489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610600" cy="762000"/>
          </a:xfrm>
          <a:prstGeom prst="rect">
            <a:avLst/>
          </a:prstGeom>
          <a:gradFill rotWithShape="0">
            <a:gsLst>
              <a:gs pos="0">
                <a:srgbClr val="EBF5FF"/>
              </a:gs>
              <a:gs pos="100000">
                <a:srgbClr val="7F96F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61060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21075" y="6557963"/>
            <a:ext cx="19050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67463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r>
              <a:rPr lang="en-US" altLang="en-US" smtClean="0"/>
              <a:t>LPSC Seminar</a:t>
            </a:r>
            <a:endParaRPr lang="en-US" alt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4F9ECCC-5760-4339-B592-055385547EC6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73050" y="6343650"/>
            <a:ext cx="1073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en-US" sz="1200" dirty="0"/>
              <a:t>Patrick Janot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6" r:id="rId1"/>
    <p:sldLayoutId id="2147484927" r:id="rId2"/>
    <p:sldLayoutId id="2147484892" r:id="rId3"/>
    <p:sldLayoutId id="2147484893" r:id="rId4"/>
    <p:sldLayoutId id="2147484894" r:id="rId5"/>
    <p:sldLayoutId id="2147484895" r:id="rId6"/>
    <p:sldLayoutId id="2147484896" r:id="rId7"/>
    <p:sldLayoutId id="2147484897" r:id="rId8"/>
    <p:sldLayoutId id="2147484898" r:id="rId9"/>
    <p:sldLayoutId id="2147484899" r:id="rId10"/>
    <p:sldLayoutId id="2147484900" r:id="rId11"/>
    <p:sldLayoutId id="2147484901" r:id="rId12"/>
    <p:sldLayoutId id="2147484902" r:id="rId13"/>
    <p:sldLayoutId id="2147484903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5pPr>
      <a:lvl6pPr marL="4572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6pPr>
      <a:lvl7pPr marL="9144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7pPr>
      <a:lvl8pPr marL="13716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8pPr>
      <a:lvl9pPr marL="18288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50000"/>
        <a:buFont typeface="Wingdings" pitchFamily="2" charset="2"/>
        <a:buChar char="q"/>
        <a:defRPr kumimoji="1" sz="2400" b="1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SzPct val="60000"/>
        <a:buFont typeface="Zapf Dingbats" charset="2"/>
        <a:buChar char="u"/>
        <a:defRPr kumimoji="1" sz="2000" b="1">
          <a:solidFill>
            <a:srgbClr val="0000C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5000"/>
        <a:buFont typeface="Zapf Dingbats" charset="2"/>
        <a:buChar char="l"/>
        <a:defRPr kumimoji="1" sz="2000" b="1">
          <a:solidFill>
            <a:srgbClr val="0099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75000"/>
        <a:buFont typeface="Zapf Dingbats" charset="2"/>
        <a:buChar char="è"/>
        <a:defRPr kumimoji="1" sz="2000" b="1">
          <a:solidFill>
            <a:srgbClr val="CC00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buChar char="»"/>
        <a:defRPr kumimoji="1"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88A8A7-9185-4620-BA82-0E7BD3F33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4" r:id="rId1"/>
    <p:sldLayoutId id="2147484905" r:id="rId2"/>
    <p:sldLayoutId id="2147484906" r:id="rId3"/>
    <p:sldLayoutId id="2147484907" r:id="rId4"/>
    <p:sldLayoutId id="2147484908" r:id="rId5"/>
    <p:sldLayoutId id="2147484909" r:id="rId6"/>
    <p:sldLayoutId id="2147484910" r:id="rId7"/>
    <p:sldLayoutId id="2147484911" r:id="rId8"/>
    <p:sldLayoutId id="2147484912" r:id="rId9"/>
    <p:sldLayoutId id="2147484913" r:id="rId10"/>
    <p:sldLayoutId id="2147484914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en-US" smtClean="0"/>
              <a:t>Grenoble, 16 May 2013</a:t>
            </a: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LPSC Seminar</a:t>
            </a:r>
            <a:endParaRPr lang="en-US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4C57B0D-3BCA-4940-A236-927244701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4" r:id="rId10"/>
    <p:sldLayoutId id="214748492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lep.web.cern.ch/" TargetMode="External"/><Relationship Id="rId4" Type="http://schemas.openxmlformats.org/officeDocument/2006/relationships/hyperlink" Target="https://indico.cern.ch/conferenceDisplay.py?ovw=True&amp;confId=240814" TargetMode="External"/><Relationship Id="rId5" Type="http://schemas.openxmlformats.org/officeDocument/2006/relationships/hyperlink" Target="https://indico.cern.ch/conferenceDisplay.py?confId=246137" TargetMode="Externa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4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4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2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4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3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4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0.png"/><Relationship Id="rId5" Type="http://schemas.openxmlformats.org/officeDocument/2006/relationships/image" Target="../media/image56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5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49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5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1.png"/><Relationship Id="rId3" Type="http://schemas.openxmlformats.org/officeDocument/2006/relationships/image" Target="../media/image6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gif"/><Relationship Id="rId5" Type="http://schemas.openxmlformats.org/officeDocument/2006/relationships/oleObject" Target="../embeddings/oleObject1.bin"/><Relationship Id="rId6" Type="http://schemas.openxmlformats.org/officeDocument/2006/relationships/image" Target="../media/image3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4.emf"/><Relationship Id="rId9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4" Type="http://schemas.openxmlformats.org/officeDocument/2006/relationships/image" Target="../media/image65.wmf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3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5.png"/><Relationship Id="rId3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://tlep.web.cern.ch/contribute-to-the-design-study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emf"/><Relationship Id="rId5" Type="http://schemas.openxmlformats.org/officeDocument/2006/relationships/image" Target="../media/image89.png"/><Relationship Id="rId6" Type="http://schemas.openxmlformats.org/officeDocument/2006/relationships/image" Target="../media/image90.jpe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png"/><Relationship Id="rId3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TLEP: A first step in a long-term vision for HEP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TLEP Design Study : 2013 - 2018</a:t>
            </a:r>
          </a:p>
          <a:p>
            <a:pPr lvl="1"/>
            <a:r>
              <a:rPr lang="en-US" sz="1800" dirty="0" smtClean="0"/>
              <a:t>Supported by CERN strategy, in the context of a global project</a:t>
            </a:r>
            <a:endParaRPr lang="en-US" sz="18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endParaRPr lang="en-US" sz="1800" dirty="0" smtClean="0"/>
          </a:p>
          <a:p>
            <a:pPr lvl="2"/>
            <a:r>
              <a:rPr lang="en-US" sz="1600" dirty="0" smtClean="0"/>
              <a:t>See Design Study Proposal at  </a:t>
            </a:r>
            <a:r>
              <a:rPr lang="en-US" sz="1400" b="0" dirty="0" smtClean="0">
                <a:latin typeface="Arial"/>
                <a:cs typeface="Arial"/>
                <a:hlinkClick r:id="rId3"/>
              </a:rPr>
              <a:t>http://tlep.web.cern.ch/</a:t>
            </a:r>
            <a:endParaRPr lang="en-US" sz="1400" b="0" dirty="0" smtClean="0">
              <a:latin typeface="Arial"/>
              <a:cs typeface="Arial"/>
            </a:endParaRPr>
          </a:p>
          <a:p>
            <a:pPr lvl="2"/>
            <a:r>
              <a:rPr lang="en-US" sz="1600" dirty="0" smtClean="0"/>
              <a:t>Most recent workshop 4-5 April 2013 (CERN)</a:t>
            </a:r>
          </a:p>
          <a:p>
            <a:pPr marL="1371600" lvl="3" indent="0">
              <a:buNone/>
            </a:pPr>
            <a:r>
              <a:rPr lang="en-US" sz="1400" b="0" dirty="0" smtClean="0">
                <a:latin typeface="Arial"/>
                <a:cs typeface="Arial"/>
                <a:hlinkClick r:id="rId4"/>
              </a:rPr>
              <a:t>https</a:t>
            </a:r>
            <a:r>
              <a:rPr lang="en-US" sz="1400" b="0" dirty="0">
                <a:latin typeface="Arial"/>
                <a:cs typeface="Arial"/>
                <a:hlinkClick r:id="rId4"/>
              </a:rPr>
              <a:t>://indico.cern.ch/conferenceDisplay.py?ovw=True&amp;confId=</a:t>
            </a:r>
            <a:r>
              <a:rPr lang="en-US" sz="1400" b="0" dirty="0" smtClean="0">
                <a:latin typeface="Arial"/>
                <a:cs typeface="Arial"/>
                <a:hlinkClick r:id="rId4"/>
              </a:rPr>
              <a:t>240814</a:t>
            </a:r>
            <a:endParaRPr lang="en-US" sz="1400" b="0" dirty="0" smtClean="0">
              <a:latin typeface="Arial"/>
              <a:cs typeface="Arial"/>
            </a:endParaRPr>
          </a:p>
          <a:p>
            <a:pPr lvl="2"/>
            <a:r>
              <a:rPr lang="en-US" sz="1600" dirty="0" smtClean="0">
                <a:cs typeface="Arial"/>
              </a:rPr>
              <a:t>Next workshops :  25-26 July 2013 (FNAL) and 16-18 October 2013 (CERN)</a:t>
            </a:r>
          </a:p>
          <a:p>
            <a:pPr marL="1371600" lvl="3" indent="0">
              <a:buNone/>
            </a:pPr>
            <a:r>
              <a:rPr lang="en-US" sz="1400" b="0" dirty="0">
                <a:latin typeface="Arial"/>
                <a:cs typeface="Arial"/>
                <a:hlinkClick r:id="rId5"/>
              </a:rPr>
              <a:t>https://indico.cern.ch/conferenceDisplay.py?confId=</a:t>
            </a:r>
            <a:r>
              <a:rPr lang="en-US" sz="1400" b="0" smtClean="0">
                <a:latin typeface="Arial"/>
                <a:cs typeface="Arial"/>
                <a:hlinkClick r:id="rId5"/>
              </a:rPr>
              <a:t>246137</a:t>
            </a:r>
            <a:r>
              <a:rPr lang="en-US" sz="1400" b="0" smtClean="0">
                <a:latin typeface="Arial"/>
                <a:cs typeface="Arial"/>
              </a:rPr>
              <a:t>    Register !</a:t>
            </a:r>
            <a:endParaRPr lang="en-US" sz="1400" b="0" dirty="0" smtClean="0">
              <a:latin typeface="Arial"/>
              <a:cs typeface="Arial"/>
            </a:endParaRPr>
          </a:p>
          <a:p>
            <a:pPr lvl="2"/>
            <a:r>
              <a:rPr lang="en-US" sz="1600" dirty="0" smtClean="0">
                <a:cs typeface="Arial"/>
              </a:rPr>
              <a:t>Design Study kick-off workshop in December 2013 or January 2014</a:t>
            </a:r>
            <a:endParaRPr lang="en-US" sz="1600" dirty="0"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557" y="1905000"/>
            <a:ext cx="5236332" cy="2525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Content Placeholder 6" descr="HE_LHC%20option3_80km_UnderLake.pdf"/>
          <p:cNvPicPr/>
          <p:nvPr/>
        </p:nvPicPr>
        <p:blipFill>
          <a:blip r:embed="rId7" cstate="print"/>
          <a:srcRect l="535" t="6667" r="2890"/>
          <a:stretch>
            <a:fillRect/>
          </a:stretch>
        </p:blipFill>
        <p:spPr>
          <a:xfrm>
            <a:off x="5446027" y="1905000"/>
            <a:ext cx="3621773" cy="25251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4600" y="1600200"/>
            <a:ext cx="1904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CERN implementation</a:t>
            </a:r>
            <a:endParaRPr lang="en-US" sz="14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905000"/>
            <a:ext cx="8405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A. Blondel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2449" y="4386590"/>
            <a:ext cx="18415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J. Osborne and C. </a:t>
            </a:r>
            <a:r>
              <a:rPr lang="en-US" sz="1100" dirty="0" err="1" smtClean="0">
                <a:solidFill>
                  <a:prstClr val="black"/>
                </a:solidFill>
              </a:rPr>
              <a:t>Waajjer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657600" y="3810000"/>
            <a:ext cx="3048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415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LLHCPesk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1150883"/>
            <a:ext cx="5943600" cy="403071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Graphic representation of HL-LHC projected performance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lvl="1"/>
            <a:r>
              <a:rPr lang="en-US" sz="1600" dirty="0" smtClean="0"/>
              <a:t>Much better than originally expected before LHC started</a:t>
            </a:r>
          </a:p>
          <a:p>
            <a:pPr lvl="2"/>
            <a:r>
              <a:rPr lang="en-US" sz="1600" dirty="0" smtClean="0"/>
              <a:t>Will need vigorous upgrade of CMS and ATLAS detectors</a:t>
            </a:r>
          </a:p>
          <a:p>
            <a:pPr lvl="3"/>
            <a:r>
              <a:rPr lang="en-US" sz="1600" dirty="0" smtClean="0"/>
              <a:t>Per-cent to sub-percent precision will require new collider(s) 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at existing colliders </a:t>
            </a:r>
            <a:r>
              <a:rPr lang="en-US" dirty="0"/>
              <a:t>: </a:t>
            </a:r>
            <a:r>
              <a:rPr lang="en-US" dirty="0" smtClean="0"/>
              <a:t>HL-LHC (2)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71800" y="272409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?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92492" y="272409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?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1163" y="272409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?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200" y="2580382"/>
            <a:ext cx="21852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Assumptions : </a:t>
            </a:r>
          </a:p>
          <a:p>
            <a:endParaRPr lang="en-US" sz="1600" dirty="0" smtClean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latin typeface="+mn-lt"/>
              </a:rPr>
              <a:t>No new decay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latin typeface="+mn-lt"/>
              </a:rPr>
              <a:t>SM corr. </a:t>
            </a:r>
            <a:r>
              <a:rPr lang="en-US" sz="1600" dirty="0">
                <a:latin typeface="+mn-lt"/>
              </a:rPr>
              <a:t>f</a:t>
            </a:r>
            <a:r>
              <a:rPr lang="en-US" sz="1600" dirty="0" smtClean="0">
                <a:latin typeface="+mn-lt"/>
              </a:rPr>
              <a:t>or </a:t>
            </a:r>
            <a:r>
              <a:rPr lang="en-US" sz="1600" dirty="0" smtClean="0">
                <a:latin typeface="+mn-lt"/>
              </a:rPr>
              <a:t>BR</a:t>
            </a:r>
            <a:r>
              <a:rPr lang="en-US" sz="1600" dirty="0" smtClean="0">
                <a:latin typeface="+mn-lt"/>
              </a:rPr>
              <a:t>(cc) )</a:t>
            </a:r>
            <a:endParaRPr lang="en-US" sz="16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4820" y="4154269"/>
            <a:ext cx="430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+mn-lt"/>
              </a:rPr>
              <a:t>In bold, theory uncertainty are assumed to be divided by a factor 2,</a:t>
            </a:r>
          </a:p>
          <a:p>
            <a:r>
              <a:rPr lang="en-US" sz="1200" i="1" dirty="0">
                <a:latin typeface="+mn-lt"/>
              </a:rPr>
              <a:t>e</a:t>
            </a:r>
            <a:r>
              <a:rPr lang="en-US" sz="1200" i="1" dirty="0" smtClean="0">
                <a:latin typeface="+mn-lt"/>
              </a:rPr>
              <a:t>xperimental uncertainties are assumed to scale with 1/√L,</a:t>
            </a:r>
          </a:p>
          <a:p>
            <a:r>
              <a:rPr lang="en-US" sz="1200" i="1" dirty="0">
                <a:latin typeface="+mn-lt"/>
              </a:rPr>
              <a:t>a</a:t>
            </a:r>
            <a:r>
              <a:rPr lang="en-US" sz="1200" i="1" dirty="0" smtClean="0">
                <a:latin typeface="+mn-lt"/>
              </a:rPr>
              <a:t>nd analysis performance are assumed to be identical as today</a:t>
            </a:r>
            <a:endParaRPr lang="en-US" sz="1200" i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79921" y="5909846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[11]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025883" y="4843046"/>
            <a:ext cx="1813317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ATLAS upper limit at 65%</a:t>
            </a:r>
          </a:p>
          <a:p>
            <a:pPr algn="ctr"/>
            <a:r>
              <a:rPr lang="en-US" sz="1200" dirty="0" smtClean="0">
                <a:latin typeface="+mn-lt"/>
              </a:rPr>
              <a:t>(</a:t>
            </a:r>
            <a:r>
              <a:rPr lang="en-US" sz="1200" dirty="0" err="1" smtClean="0">
                <a:latin typeface="+mn-lt"/>
              </a:rPr>
              <a:t>Moriond</a:t>
            </a:r>
            <a:r>
              <a:rPr lang="en-US" sz="1200" dirty="0" smtClean="0">
                <a:latin typeface="+mn-lt"/>
              </a:rPr>
              <a:t> EW 2013)</a:t>
            </a:r>
            <a:endParaRPr lang="en-US" sz="1200" dirty="0">
              <a:latin typeface="+mn-lt"/>
            </a:endParaRPr>
          </a:p>
        </p:txBody>
      </p:sp>
      <p:cxnSp>
        <p:nvCxnSpPr>
          <p:cNvPr id="16" name="Straight Arrow Connector 15"/>
          <p:cNvCxnSpPr>
            <a:stCxn id="8" idx="0"/>
          </p:cNvCxnSpPr>
          <p:nvPr/>
        </p:nvCxnSpPr>
        <p:spPr bwMode="auto">
          <a:xfrm flipH="1" flipV="1">
            <a:off x="6400800" y="3276600"/>
            <a:ext cx="1531742" cy="15664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953143" y="1295400"/>
            <a:ext cx="40972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From CMS (#177) contribution to the European Strategy (2012)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1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P0ssible paths towards 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Several options for Higgs factories are being studied 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7341" y="1517915"/>
            <a:ext cx="5205459" cy="389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>
            <a:stCxn id="23" idx="0"/>
          </p:cNvCxnSpPr>
          <p:nvPr/>
        </p:nvCxnSpPr>
        <p:spPr bwMode="auto">
          <a:xfrm flipV="1">
            <a:off x="1207100" y="4800600"/>
            <a:ext cx="1917100" cy="8044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20" idx="1"/>
          </p:cNvCxnSpPr>
          <p:nvPr/>
        </p:nvCxnSpPr>
        <p:spPr bwMode="auto">
          <a:xfrm flipH="1" flipV="1">
            <a:off x="6172201" y="4724402"/>
            <a:ext cx="1082596" cy="10206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19" idx="1"/>
          </p:cNvCxnSpPr>
          <p:nvPr/>
        </p:nvCxnSpPr>
        <p:spPr bwMode="auto">
          <a:xfrm flipH="1">
            <a:off x="6172201" y="2273588"/>
            <a:ext cx="1488836" cy="4696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5" idx="3"/>
          </p:cNvCxnSpPr>
          <p:nvPr/>
        </p:nvCxnSpPr>
        <p:spPr bwMode="auto">
          <a:xfrm>
            <a:off x="1586435" y="2197388"/>
            <a:ext cx="1442515" cy="3934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661037" y="1981200"/>
            <a:ext cx="1363174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This talk</a:t>
            </a:r>
          </a:p>
          <a:p>
            <a:pPr algn="ctr"/>
            <a:r>
              <a:rPr lang="en-US" sz="1600" dirty="0" smtClean="0">
                <a:latin typeface="+mn-lt"/>
              </a:rPr>
              <a:t>(mostly TLEP)</a:t>
            </a:r>
            <a:endParaRPr lang="en-US" sz="16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54797" y="5452646"/>
            <a:ext cx="1804601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Not encouraged by</a:t>
            </a:r>
          </a:p>
          <a:p>
            <a:pPr algn="ctr"/>
            <a:r>
              <a:rPr lang="en-US" sz="1600" dirty="0" smtClean="0">
                <a:latin typeface="+mn-lt"/>
              </a:rPr>
              <a:t>European Strategy</a:t>
            </a:r>
            <a:endParaRPr lang="en-US" sz="16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5331" y="5605046"/>
            <a:ext cx="1503537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Smaller Physics</a:t>
            </a:r>
          </a:p>
          <a:p>
            <a:pPr algn="ctr"/>
            <a:r>
              <a:rPr lang="en-US" sz="1600" dirty="0" smtClean="0">
                <a:latin typeface="+mn-lt"/>
              </a:rPr>
              <a:t>Potential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4800" y="1905000"/>
            <a:ext cx="1281635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Studied for decades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99150" y="5638800"/>
            <a:ext cx="3325450" cy="584776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9900"/>
                </a:solidFill>
                <a:latin typeface="+mn-lt"/>
              </a:rPr>
              <a:t>e</a:t>
            </a:r>
            <a:r>
              <a:rPr lang="en-US" sz="1600" b="1" baseline="30000" dirty="0" err="1" smtClean="0">
                <a:solidFill>
                  <a:srgbClr val="009900"/>
                </a:solidFill>
                <a:latin typeface="Symbol" charset="2"/>
                <a:cs typeface="Symbol" charset="2"/>
              </a:rPr>
              <a:t>+</a:t>
            </a:r>
            <a:r>
              <a:rPr lang="en-US" sz="1600" b="1" dirty="0" err="1" smtClean="0">
                <a:solidFill>
                  <a:srgbClr val="009900"/>
                </a:solidFill>
                <a:latin typeface="+mn-lt"/>
              </a:rPr>
              <a:t>e</a:t>
            </a:r>
            <a:r>
              <a:rPr lang="en-US" sz="1600" b="1" baseline="30000" dirty="0" smtClean="0">
                <a:solidFill>
                  <a:srgbClr val="009900"/>
                </a:solidFill>
                <a:latin typeface="Symbol" charset="2"/>
                <a:cs typeface="Symbol" charset="2"/>
              </a:rPr>
              <a:t>-</a:t>
            </a:r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 colliders have largest potential</a:t>
            </a:r>
          </a:p>
          <a:p>
            <a:pPr algn="ctr"/>
            <a:r>
              <a:rPr lang="en-US" sz="1600" b="1" dirty="0">
                <a:solidFill>
                  <a:srgbClr val="009900"/>
                </a:solidFill>
                <a:latin typeface="+mn-lt"/>
              </a:rPr>
              <a:t>a</a:t>
            </a:r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s Precision Higgs Factories</a:t>
            </a:r>
            <a:endParaRPr lang="en-US" sz="1600" b="1" dirty="0">
              <a:solidFill>
                <a:srgbClr val="0099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54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Visionary Solution : TLEP + VHE-LHC </a:t>
            </a:r>
            <a:br>
              <a:rPr lang="en-US" dirty="0" smtClean="0"/>
            </a:br>
            <a:r>
              <a:rPr lang="en-US" sz="1600" dirty="0" smtClean="0"/>
              <a:t>(Worst case solution : LEP3+HE-LHC)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Build a new 80-100 km circular tunnel :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r>
              <a:rPr lang="en-US" sz="1600" dirty="0" smtClean="0"/>
              <a:t>TLEP Physics case : Precision measurements sensitive to multi-</a:t>
            </a:r>
            <a:r>
              <a:rPr lang="en-US" sz="1600" dirty="0" err="1" smtClean="0"/>
              <a:t>TeV</a:t>
            </a:r>
            <a:r>
              <a:rPr lang="en-US" sz="1600" dirty="0" smtClean="0"/>
              <a:t> New Physics</a:t>
            </a:r>
          </a:p>
          <a:p>
            <a:pPr lvl="2"/>
            <a:r>
              <a:rPr lang="en-US" sz="1600" dirty="0" err="1" smtClean="0"/>
              <a:t>TeraZ</a:t>
            </a:r>
            <a:r>
              <a:rPr lang="en-US" sz="1600" dirty="0"/>
              <a:t> </a:t>
            </a:r>
            <a:r>
              <a:rPr lang="en-US" sz="1600" dirty="0" smtClean="0"/>
              <a:t>(√</a:t>
            </a:r>
            <a:r>
              <a:rPr lang="en-US" sz="1600" dirty="0" err="1" smtClean="0"/>
              <a:t>s~m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), </a:t>
            </a:r>
            <a:r>
              <a:rPr lang="en-US" sz="1600" dirty="0" err="1" smtClean="0"/>
              <a:t>MegaW</a:t>
            </a:r>
            <a:r>
              <a:rPr lang="en-US" sz="1600" dirty="0" smtClean="0"/>
              <a:t> (√s~2m</a:t>
            </a:r>
            <a:r>
              <a:rPr lang="en-US" sz="1600" baseline="-25000" dirty="0" smtClean="0"/>
              <a:t>W</a:t>
            </a:r>
            <a:r>
              <a:rPr lang="en-US" sz="1600" dirty="0" smtClean="0"/>
              <a:t>), Higgs Factory (√s~240 </a:t>
            </a:r>
            <a:r>
              <a:rPr lang="en-US" sz="1600" dirty="0" err="1" smtClean="0"/>
              <a:t>GeV</a:t>
            </a:r>
            <a:r>
              <a:rPr lang="en-US" sz="1600" dirty="0" smtClean="0"/>
              <a:t>), top (√s~350 </a:t>
            </a:r>
            <a:r>
              <a:rPr lang="en-US" sz="1600" dirty="0" err="1" smtClean="0"/>
              <a:t>GeV</a:t>
            </a:r>
            <a:r>
              <a:rPr lang="en-US" sz="1600" dirty="0" smtClean="0"/>
              <a:t>)</a:t>
            </a:r>
          </a:p>
          <a:p>
            <a:pPr lvl="3"/>
            <a:r>
              <a:rPr lang="en-US" sz="1600" dirty="0" smtClean="0"/>
              <a:t>With luminosity </a:t>
            </a:r>
            <a:r>
              <a:rPr lang="en-US" sz="1600" dirty="0"/>
              <a:t>5</a:t>
            </a:r>
            <a:r>
              <a:rPr lang="en-US" sz="1600" dirty="0" smtClean="0"/>
              <a:t>-1000 × larger than projects of similar timescale and cost</a:t>
            </a:r>
          </a:p>
          <a:p>
            <a:pPr lvl="1"/>
            <a:r>
              <a:rPr lang="en-US" sz="1600" dirty="0" smtClean="0"/>
              <a:t>Followed by VHE-LHC : Direct search for New Physics in the 10-100 </a:t>
            </a:r>
            <a:r>
              <a:rPr lang="en-US" sz="1600" dirty="0" err="1" smtClean="0"/>
              <a:t>TeV</a:t>
            </a:r>
            <a:r>
              <a:rPr lang="en-US" sz="1600" dirty="0" smtClean="0"/>
              <a:t> range</a:t>
            </a:r>
          </a:p>
          <a:p>
            <a:pPr lvl="2"/>
            <a:r>
              <a:rPr lang="en-US" sz="1600" dirty="0" smtClean="0"/>
              <a:t>√s ~ 100 </a:t>
            </a:r>
            <a:r>
              <a:rPr lang="en-US" sz="1600" dirty="0" err="1" smtClean="0"/>
              <a:t>TeV</a:t>
            </a:r>
            <a:r>
              <a:rPr lang="en-US" sz="1600" dirty="0" smtClean="0"/>
              <a:t> with 20T magnets</a:t>
            </a:r>
          </a:p>
          <a:p>
            <a:pPr lvl="3"/>
            <a:r>
              <a:rPr lang="en-US" sz="1600" dirty="0" smtClean="0"/>
              <a:t>Also allows the HHH coupling to be measured to a few %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sp>
        <p:nvSpPr>
          <p:cNvPr id="7" name="Oval 6"/>
          <p:cNvSpPr/>
          <p:nvPr/>
        </p:nvSpPr>
        <p:spPr>
          <a:xfrm>
            <a:off x="2362200" y="2847255"/>
            <a:ext cx="3663785" cy="1496145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369168" y="2811643"/>
            <a:ext cx="1430352" cy="464957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09128" y="2661373"/>
            <a:ext cx="720080" cy="2160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95392" y="2572665"/>
            <a:ext cx="451664" cy="1086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4397" y="2275931"/>
            <a:ext cx="501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PSB</a:t>
            </a:r>
            <a:endParaRPr lang="en-GB" sz="1200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54203" y="2352131"/>
            <a:ext cx="1152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 (0.6 km)</a:t>
            </a:r>
            <a:endParaRPr lang="en-GB" sz="1400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85284" y="2551875"/>
            <a:ext cx="1272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SPS (6.9 km)</a:t>
            </a:r>
            <a:endParaRPr lang="en-GB" sz="1400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9686" y="1399456"/>
            <a:ext cx="6211114" cy="3096344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8356" y="2286000"/>
            <a:ext cx="126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+mn-lt"/>
              </a:rPr>
              <a:t>LHC (26.7 km)</a:t>
            </a:r>
            <a:endParaRPr lang="en-GB" sz="14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362200" y="2819400"/>
            <a:ext cx="3663784" cy="1480303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33702" y="1420972"/>
            <a:ext cx="6219498" cy="3074828"/>
          </a:xfrm>
          <a:prstGeom prst="ellipse">
            <a:avLst/>
          </a:prstGeom>
          <a:noFill/>
          <a:ln w="508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1200" y="1158583"/>
            <a:ext cx="21191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+mn-lt"/>
              </a:rPr>
              <a:t>TLEP </a:t>
            </a:r>
            <a:r>
              <a:rPr lang="en-US" sz="2000" b="1" dirty="0" smtClean="0">
                <a:solidFill>
                  <a:srgbClr val="0000CC"/>
                </a:solidFill>
                <a:latin typeface="+mn-lt"/>
              </a:rPr>
              <a:t>: </a:t>
            </a:r>
            <a:r>
              <a:rPr lang="en-US" sz="2000" b="1" i="1" dirty="0" smtClean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+mn-lt"/>
              </a:rPr>
              <a:t>e</a:t>
            </a:r>
            <a:r>
              <a:rPr lang="en-US" sz="2000" b="1" baseline="30000" dirty="0" err="1">
                <a:solidFill>
                  <a:srgbClr val="0000CC"/>
                </a:solidFill>
                <a:latin typeface="+mn-lt"/>
              </a:rPr>
              <a:t>+</a:t>
            </a:r>
            <a:r>
              <a:rPr lang="en-US" sz="2000" b="1" dirty="0" err="1">
                <a:solidFill>
                  <a:srgbClr val="0000CC"/>
                </a:solidFill>
                <a:latin typeface="+mn-lt"/>
              </a:rPr>
              <a:t>e</a:t>
            </a:r>
            <a:r>
              <a:rPr lang="en-US" sz="2000" b="1" baseline="30000" dirty="0">
                <a:solidFill>
                  <a:srgbClr val="0000CC"/>
                </a:solidFill>
                <a:latin typeface="+mn-lt"/>
              </a:rPr>
              <a:t>-</a:t>
            </a:r>
            <a:r>
              <a:rPr lang="en-US" sz="2000" b="1" dirty="0">
                <a:solidFill>
                  <a:srgbClr val="0000CC"/>
                </a:solidFill>
                <a:latin typeface="+mn-lt"/>
              </a:rPr>
              <a:t>, up to</a:t>
            </a:r>
          </a:p>
          <a:p>
            <a:r>
              <a:rPr lang="en-US" sz="2000" b="1" dirty="0">
                <a:solidFill>
                  <a:srgbClr val="0000CC"/>
                </a:solidFill>
                <a:latin typeface="+mn-lt"/>
              </a:rPr>
              <a:t>  </a:t>
            </a:r>
            <a:r>
              <a:rPr lang="en-US" sz="2000" b="1" dirty="0" smtClean="0">
                <a:solidFill>
                  <a:srgbClr val="0000CC"/>
                </a:solidFill>
                <a:latin typeface="+mn-lt"/>
              </a:rPr>
              <a:t>    √s ~</a:t>
            </a:r>
            <a:r>
              <a:rPr lang="en-US" sz="2000" b="1" dirty="0">
                <a:solidFill>
                  <a:srgbClr val="0000CC"/>
                </a:solidFill>
                <a:latin typeface="+mn-lt"/>
              </a:rPr>
              <a:t>350 </a:t>
            </a:r>
            <a:r>
              <a:rPr lang="en-US" sz="2000" b="1" dirty="0" err="1" smtClean="0">
                <a:solidFill>
                  <a:srgbClr val="0000CC"/>
                </a:solidFill>
                <a:latin typeface="+mn-lt"/>
              </a:rPr>
              <a:t>GeV</a:t>
            </a:r>
            <a:endParaRPr lang="en-US" sz="2000" b="1" dirty="0">
              <a:solidFill>
                <a:srgbClr val="0000CC"/>
              </a:solidFill>
              <a:latin typeface="+mn-lt"/>
            </a:endParaRPr>
          </a:p>
          <a:p>
            <a:r>
              <a:rPr lang="en-US" sz="2000" b="1" i="1" dirty="0">
                <a:solidFill>
                  <a:srgbClr val="0000CC"/>
                </a:solidFill>
                <a:latin typeface="+mn-lt"/>
              </a:rPr>
              <a:t>       </a:t>
            </a:r>
            <a:endParaRPr lang="en-US" sz="1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12866" y="3276600"/>
            <a:ext cx="1769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n-lt"/>
              </a:rPr>
              <a:t>VHE-LHC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latin typeface="+mn-lt"/>
              </a:rPr>
              <a:t>pp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, 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√s ~ 100 </a:t>
            </a:r>
            <a:r>
              <a:rPr lang="en-US" sz="2000" b="1" dirty="0" err="1" smtClean="0">
                <a:solidFill>
                  <a:srgbClr val="FF0000"/>
                </a:solidFill>
                <a:latin typeface="+mn-lt"/>
              </a:rPr>
              <a:t>TeV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41444" y="1366482"/>
            <a:ext cx="6232614" cy="317766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362200" y="2873890"/>
            <a:ext cx="3663785" cy="1545710"/>
          </a:xfrm>
          <a:prstGeom prst="ellipse">
            <a:avLst/>
          </a:prstGeom>
          <a:noFill/>
          <a:ln w="508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78107" y="3086602"/>
            <a:ext cx="1693893" cy="961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LEP3 : </a:t>
            </a:r>
            <a:r>
              <a:rPr lang="en-US" sz="1600" b="1" dirty="0" err="1" smtClean="0">
                <a:solidFill>
                  <a:srgbClr val="009900"/>
                </a:solidFill>
                <a:latin typeface="+mn-lt"/>
              </a:rPr>
              <a:t>e</a:t>
            </a:r>
            <a:r>
              <a:rPr lang="en-US" sz="1600" b="1" baseline="30000" dirty="0" err="1">
                <a:solidFill>
                  <a:srgbClr val="009900"/>
                </a:solidFill>
                <a:latin typeface="+mn-lt"/>
              </a:rPr>
              <a:t>+</a:t>
            </a:r>
            <a:r>
              <a:rPr lang="en-US" sz="1600" b="1" dirty="0" err="1">
                <a:solidFill>
                  <a:srgbClr val="009900"/>
                </a:solidFill>
                <a:latin typeface="+mn-lt"/>
              </a:rPr>
              <a:t>e</a:t>
            </a:r>
            <a:r>
              <a:rPr lang="en-US" sz="1600" b="1" baseline="30000" dirty="0">
                <a:solidFill>
                  <a:srgbClr val="009900"/>
                </a:solidFill>
                <a:latin typeface="+mn-lt"/>
              </a:rPr>
              <a:t>-</a:t>
            </a:r>
            <a:r>
              <a:rPr lang="en-US" sz="1600" b="1" dirty="0">
                <a:solidFill>
                  <a:srgbClr val="009900"/>
                </a:solidFill>
                <a:latin typeface="+mn-lt"/>
              </a:rPr>
              <a:t>, </a:t>
            </a:r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up to </a:t>
            </a:r>
          </a:p>
          <a:p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     √s ~ 240 </a:t>
            </a:r>
            <a:r>
              <a:rPr lang="en-US" sz="1600" b="1" dirty="0" err="1">
                <a:solidFill>
                  <a:srgbClr val="009900"/>
                </a:solidFill>
                <a:latin typeface="+mn-lt"/>
              </a:rPr>
              <a:t>GeV</a:t>
            </a:r>
            <a:r>
              <a:rPr lang="en-US" sz="1600" b="1" dirty="0">
                <a:solidFill>
                  <a:srgbClr val="009900"/>
                </a:solidFill>
                <a:latin typeface="+mn-lt"/>
              </a:rPr>
              <a:t> </a:t>
            </a:r>
          </a:p>
          <a:p>
            <a:endParaRPr lang="en-US" sz="1050" b="1" baseline="30000" dirty="0">
              <a:solidFill>
                <a:srgbClr val="009900"/>
              </a:solidFill>
              <a:latin typeface="+mn-lt"/>
            </a:endParaRPr>
          </a:p>
          <a:p>
            <a:endParaRPr lang="en-US" sz="1050" b="1" baseline="30000" dirty="0">
              <a:solidFill>
                <a:srgbClr val="009900"/>
              </a:solidFill>
              <a:latin typeface="+mn-lt"/>
            </a:endParaRPr>
          </a:p>
          <a:p>
            <a:endParaRPr lang="en-US" sz="1050" b="1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98356" y="2511623"/>
            <a:ext cx="1442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  <a:latin typeface="+mn-lt"/>
              </a:rPr>
              <a:t>HE-LHC (33 </a:t>
            </a:r>
            <a:r>
              <a:rPr lang="en-US" sz="1400" b="1" dirty="0" err="1">
                <a:solidFill>
                  <a:srgbClr val="FFC000"/>
                </a:solidFill>
                <a:latin typeface="+mn-lt"/>
              </a:rPr>
              <a:t>TeV</a:t>
            </a:r>
            <a:r>
              <a:rPr lang="en-US" sz="1400" b="1" dirty="0">
                <a:solidFill>
                  <a:srgbClr val="FFC000"/>
                </a:solidFill>
                <a:latin typeface="+mn-lt"/>
              </a:rPr>
              <a:t>) </a:t>
            </a:r>
            <a:endParaRPr lang="en-GB" sz="14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44437" y="1524000"/>
            <a:ext cx="1951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(CERN implementation)</a:t>
            </a:r>
            <a:endParaRPr lang="en-US" sz="1400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1600200"/>
            <a:ext cx="11644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F</a:t>
            </a:r>
            <a:r>
              <a:rPr lang="en-US" sz="1100" dirty="0" smtClean="0">
                <a:solidFill>
                  <a:prstClr val="black"/>
                </a:solidFill>
              </a:rPr>
              <a:t>. Zimmermann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67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 animBg="1"/>
      <p:bldP spid="15" grpId="0"/>
      <p:bldP spid="16" grpId="0" animBg="1"/>
      <p:bldP spid="17" grpId="0" animBg="1"/>
      <p:bldP spid="19" grpId="0"/>
      <p:bldP spid="20" grpId="0" animBg="1"/>
      <p:bldP spid="21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HE_LHC%20option3_80km_UnderLake.pdf"/>
          <p:cNvPicPr/>
          <p:nvPr/>
        </p:nvPicPr>
        <p:blipFill>
          <a:blip r:embed="rId2" cstate="print"/>
          <a:srcRect l="535" t="6667" r="2890"/>
          <a:stretch>
            <a:fillRect/>
          </a:stretch>
        </p:blipFill>
        <p:spPr>
          <a:xfrm>
            <a:off x="-11689" y="697785"/>
            <a:ext cx="9144000" cy="6172200"/>
          </a:xfrm>
          <a:prstGeom prst="rect">
            <a:avLst/>
          </a:prstGeom>
        </p:spPr>
      </p:pic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799307"/>
            <a:ext cx="5332710" cy="923330"/>
          </a:xfrm>
          <a:prstGeom prst="rect">
            <a:avLst/>
          </a:prstGeom>
          <a:solidFill>
            <a:srgbClr val="E5F3EE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800" b="1" i="1" dirty="0">
                <a:solidFill>
                  <a:srgbClr val="00B050"/>
                </a:solidFill>
                <a:latin typeface="+mn-lt"/>
              </a:rPr>
              <a:t>«</a:t>
            </a:r>
            <a:r>
              <a:rPr lang="fr-CH" sz="1800" b="1" i="1" dirty="0" err="1">
                <a:solidFill>
                  <a:srgbClr val="00B050"/>
                </a:solidFill>
                <a:latin typeface="+mn-lt"/>
              </a:rPr>
              <a:t>Pre-Feasibility</a:t>
            </a:r>
            <a:r>
              <a:rPr lang="fr-CH" sz="1800" b="1" i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fr-CH" sz="1800" b="1" i="1" dirty="0" err="1">
                <a:solidFill>
                  <a:srgbClr val="00B050"/>
                </a:solidFill>
                <a:latin typeface="+mn-lt"/>
              </a:rPr>
              <a:t>Study</a:t>
            </a:r>
            <a:r>
              <a:rPr lang="fr-CH" sz="1800" b="1" i="1" dirty="0">
                <a:solidFill>
                  <a:srgbClr val="00B050"/>
                </a:solidFill>
                <a:latin typeface="+mn-lt"/>
              </a:rPr>
              <a:t> for an 80-km tunnel </a:t>
            </a:r>
            <a:r>
              <a:rPr lang="fr-CH" sz="1800" b="1" i="1" dirty="0" err="1">
                <a:solidFill>
                  <a:srgbClr val="00B050"/>
                </a:solidFill>
                <a:latin typeface="+mn-lt"/>
              </a:rPr>
              <a:t>at</a:t>
            </a:r>
            <a:r>
              <a:rPr lang="fr-CH" sz="1800" b="1" i="1" dirty="0">
                <a:solidFill>
                  <a:srgbClr val="00B050"/>
                </a:solidFill>
                <a:latin typeface="+mn-lt"/>
              </a:rPr>
              <a:t> CERN»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800" b="1" i="1" dirty="0">
                <a:solidFill>
                  <a:srgbClr val="00B050"/>
                </a:solidFill>
                <a:latin typeface="+mn-lt"/>
              </a:rPr>
              <a:t>John Osborne and Caroline </a:t>
            </a:r>
            <a:r>
              <a:rPr lang="fr-CH" sz="1800" b="1" i="1" dirty="0" err="1">
                <a:solidFill>
                  <a:srgbClr val="00B050"/>
                </a:solidFill>
                <a:latin typeface="+mn-lt"/>
              </a:rPr>
              <a:t>Waaijer</a:t>
            </a:r>
            <a:r>
              <a:rPr lang="fr-CH" sz="1800" b="1" i="1" dirty="0">
                <a:solidFill>
                  <a:srgbClr val="00B050"/>
                </a:solidFill>
                <a:latin typeface="+mn-lt"/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800" b="1" i="1" dirty="0">
                <a:solidFill>
                  <a:srgbClr val="00B050"/>
                </a:solidFill>
                <a:latin typeface="+mn-lt"/>
              </a:rPr>
              <a:t>CERN, ARUP &amp; GADZ,  </a:t>
            </a:r>
            <a:r>
              <a:rPr lang="fr-CH" sz="1800" b="1" i="1" dirty="0" err="1">
                <a:solidFill>
                  <a:srgbClr val="00B050"/>
                </a:solidFill>
                <a:latin typeface="+mn-lt"/>
              </a:rPr>
              <a:t>submitted</a:t>
            </a:r>
            <a:r>
              <a:rPr lang="fr-CH" sz="1800" b="1" i="1" dirty="0">
                <a:solidFill>
                  <a:srgbClr val="00B050"/>
                </a:solidFill>
                <a:latin typeface="+mn-lt"/>
              </a:rPr>
              <a:t> to ESPG</a:t>
            </a:r>
            <a:endParaRPr lang="en-US" sz="1800" b="1" i="1" dirty="0" err="1">
              <a:solidFill>
                <a:srgbClr val="00B05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679" y="62191"/>
            <a:ext cx="85065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+mj-lt"/>
                <a:cs typeface="Calibri" pitchFamily="34" charset="0"/>
              </a:rPr>
              <a:t>80-km tunnel in Geneva area – “best” option</a:t>
            </a:r>
            <a:endParaRPr lang="en-GB" sz="3200" b="1" dirty="0">
              <a:solidFill>
                <a:srgbClr val="0000FF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70597" y="3240048"/>
            <a:ext cx="3600400" cy="36004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70997" y="4424144"/>
            <a:ext cx="1415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even better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100 km?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E0678-3149-443B-8A5D-85EC3119747D}" type="slidenum">
              <a:rPr lang="en-US" altLang="en-US" smtClean="0"/>
              <a:pPr>
                <a:defRPr/>
              </a:pPr>
              <a:t>13</a:t>
            </a:fld>
            <a:r>
              <a:rPr lang="en-US" altLang="en-US" smtClean="0"/>
              <a:t>/27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7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Luminosity increases when √s decreases at circular colliders</a:t>
            </a:r>
          </a:p>
          <a:p>
            <a:pPr lvl="1"/>
            <a:r>
              <a:rPr lang="en-US" sz="1600" dirty="0" smtClean="0"/>
              <a:t>By optimal </a:t>
            </a:r>
            <a:r>
              <a:rPr lang="en-US" sz="1600" dirty="0"/>
              <a:t>u</a:t>
            </a:r>
            <a:r>
              <a:rPr lang="en-US" sz="1600" dirty="0" smtClean="0"/>
              <a:t>se of the RF power to collide more bunches when SR decreases (1/E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)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457200" lvl="1" indent="0">
              <a:buNone/>
            </a:pPr>
            <a:endParaRPr lang="en-US" sz="1600" dirty="0"/>
          </a:p>
          <a:p>
            <a:pPr lvl="1"/>
            <a:r>
              <a:rPr lang="en-US" sz="1600" dirty="0" smtClean="0"/>
              <a:t>Ultimate precision measurements are therefore made possible at circular colliders</a:t>
            </a:r>
          </a:p>
          <a:p>
            <a:pPr lvl="2"/>
            <a:r>
              <a:rPr lang="en-US" sz="1600" dirty="0" smtClean="0"/>
              <a:t>Crossing point with linear colliders ~ 450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pPr lvl="3"/>
            <a:r>
              <a:rPr lang="en-US" sz="1600" dirty="0" smtClean="0"/>
              <a:t>Luminosity upgrade (×</a:t>
            </a:r>
            <a:r>
              <a:rPr lang="en-US" sz="1600" dirty="0"/>
              <a:t>3</a:t>
            </a:r>
            <a:r>
              <a:rPr lang="en-US" sz="1600" dirty="0" smtClean="0"/>
              <a:t>) now envisioned at ILC : luminosity is the key !</a:t>
            </a:r>
            <a:endParaRPr lang="en-US" sz="1600" dirty="0"/>
          </a:p>
        </p:txBody>
      </p:sp>
      <p:pic>
        <p:nvPicPr>
          <p:cNvPr id="16" name="Picture 15" descr="Roy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1" y="1676400"/>
            <a:ext cx="6162594" cy="350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at TLEP (1)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2009001"/>
            <a:ext cx="3147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+mn-lt"/>
              </a:rPr>
              <a:t>TLEP : Instantaneous </a:t>
            </a:r>
            <a:r>
              <a:rPr lang="en-US" sz="1200" dirty="0" err="1" smtClean="0">
                <a:solidFill>
                  <a:srgbClr val="0000CC"/>
                </a:solidFill>
                <a:latin typeface="+mn-lt"/>
              </a:rPr>
              <a:t>lumi</a:t>
            </a:r>
            <a:r>
              <a:rPr lang="en-US" sz="1200" dirty="0" smtClean="0">
                <a:solidFill>
                  <a:srgbClr val="0000CC"/>
                </a:solidFill>
                <a:latin typeface="+mn-lt"/>
              </a:rPr>
              <a:t> at each IP (for 4 IP’s)</a:t>
            </a:r>
            <a:endParaRPr lang="en-US" sz="1200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2243" y="2206823"/>
            <a:ext cx="801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+mn-lt"/>
              </a:rPr>
              <a:t>Z, 2.10</a:t>
            </a:r>
            <a:r>
              <a:rPr lang="en-US" sz="1400" baseline="30000" dirty="0" smtClean="0">
                <a:solidFill>
                  <a:srgbClr val="0000CC"/>
                </a:solidFill>
                <a:latin typeface="+mn-lt"/>
              </a:rPr>
              <a:t>36</a:t>
            </a:r>
            <a:endParaRPr lang="en-US" sz="1400" baseline="30000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6797" y="2590800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+mn-lt"/>
              </a:rPr>
              <a:t>WW, </a:t>
            </a:r>
            <a:r>
              <a:rPr lang="en-US" sz="1400" dirty="0">
                <a:solidFill>
                  <a:srgbClr val="0000CC"/>
                </a:solidFill>
                <a:latin typeface="+mn-lt"/>
              </a:rPr>
              <a:t>6</a:t>
            </a:r>
            <a:r>
              <a:rPr lang="en-US" sz="1400" dirty="0" smtClean="0">
                <a:solidFill>
                  <a:srgbClr val="0000CC"/>
                </a:solidFill>
                <a:latin typeface="+mn-lt"/>
              </a:rPr>
              <a:t>.10</a:t>
            </a:r>
            <a:r>
              <a:rPr lang="en-US" sz="1400" baseline="30000" dirty="0" smtClean="0">
                <a:solidFill>
                  <a:srgbClr val="0000CC"/>
                </a:solidFill>
                <a:latin typeface="+mn-lt"/>
              </a:rPr>
              <a:t>35</a:t>
            </a:r>
            <a:endParaRPr lang="en-US" sz="1400" baseline="30000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800" y="2968823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+mn-lt"/>
              </a:rPr>
              <a:t>HZ</a:t>
            </a:r>
            <a:r>
              <a:rPr lang="en-US" sz="1400" dirty="0">
                <a:solidFill>
                  <a:srgbClr val="0000CC"/>
                </a:solidFill>
                <a:latin typeface="+mn-lt"/>
              </a:rPr>
              <a:t>, </a:t>
            </a:r>
            <a:r>
              <a:rPr lang="en-US" sz="1400" dirty="0" smtClean="0">
                <a:solidFill>
                  <a:srgbClr val="0000CC"/>
                </a:solidFill>
                <a:latin typeface="+mn-lt"/>
              </a:rPr>
              <a:t>2.10</a:t>
            </a:r>
            <a:r>
              <a:rPr lang="en-US" sz="1400" baseline="30000" dirty="0" smtClean="0">
                <a:solidFill>
                  <a:srgbClr val="0000CC"/>
                </a:solidFill>
                <a:latin typeface="+mn-lt"/>
              </a:rPr>
              <a:t>35</a:t>
            </a:r>
            <a:endParaRPr lang="en-US" sz="1400" baseline="30000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66979" y="3349823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CC"/>
                </a:solidFill>
                <a:latin typeface="+mn-lt"/>
              </a:rPr>
              <a:t>t</a:t>
            </a:r>
            <a:r>
              <a:rPr lang="en-US" sz="1400" dirty="0" err="1" smtClean="0">
                <a:solidFill>
                  <a:srgbClr val="0000CC"/>
                </a:solidFill>
                <a:latin typeface="+mn-lt"/>
              </a:rPr>
              <a:t>t</a:t>
            </a:r>
            <a:r>
              <a:rPr lang="en-US" sz="1400" dirty="0" smtClean="0">
                <a:solidFill>
                  <a:srgbClr val="0000CC"/>
                </a:solidFill>
                <a:latin typeface="+mn-lt"/>
              </a:rPr>
              <a:t> , 5.10</a:t>
            </a:r>
            <a:r>
              <a:rPr lang="en-US" sz="1400" baseline="30000" dirty="0" smtClean="0">
                <a:solidFill>
                  <a:srgbClr val="0000CC"/>
                </a:solidFill>
                <a:latin typeface="+mn-lt"/>
              </a:rPr>
              <a:t>34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41808" y="4939947"/>
            <a:ext cx="8589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R</a:t>
            </a:r>
            <a:r>
              <a:rPr lang="en-US" sz="1100" dirty="0" smtClean="0">
                <a:solidFill>
                  <a:prstClr val="black"/>
                </a:solidFill>
              </a:rPr>
              <a:t>. </a:t>
            </a:r>
            <a:r>
              <a:rPr lang="en-US" sz="1100" dirty="0" err="1" smtClean="0">
                <a:solidFill>
                  <a:prstClr val="black"/>
                </a:solidFill>
              </a:rPr>
              <a:t>Aleksan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018665"/>
              </p:ext>
            </p:extLst>
          </p:nvPr>
        </p:nvGraphicFramePr>
        <p:xfrm>
          <a:off x="6684808" y="3645714"/>
          <a:ext cx="230679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1392"/>
                <a:gridCol w="1295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√s (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# Bunches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91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4000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240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80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CC"/>
                          </a:solidFill>
                        </a:rPr>
                        <a:t>350</a:t>
                      </a:r>
                      <a:endParaRPr lang="en-US" sz="1600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CC"/>
                          </a:solidFill>
                        </a:rPr>
                        <a:t>12</a:t>
                      </a:r>
                      <a:endParaRPr lang="en-US" sz="1600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 rot="2400000">
            <a:off x="6945281" y="2243240"/>
            <a:ext cx="1845678" cy="584776"/>
          </a:xfrm>
          <a:prstGeom prst="rect">
            <a:avLst/>
          </a:prstGeom>
          <a:solidFill>
            <a:srgbClr val="FFF4D9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With </a:t>
            </a:r>
            <a:r>
              <a:rPr lang="en-US" sz="1600" dirty="0" err="1" smtClean="0">
                <a:latin typeface="+mn-lt"/>
              </a:rPr>
              <a:t>LHeC</a:t>
            </a:r>
            <a:r>
              <a:rPr lang="en-US" sz="1600" dirty="0" smtClean="0">
                <a:latin typeface="+mn-lt"/>
              </a:rPr>
              <a:t>-inspired</a:t>
            </a:r>
          </a:p>
          <a:p>
            <a:pPr algn="ctr"/>
            <a:r>
              <a:rPr lang="en-US" sz="1600" dirty="0" smtClean="0">
                <a:latin typeface="+mn-lt"/>
              </a:rPr>
              <a:t>optics/parameter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411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Luminosity achieved by reducing the vertical </a:t>
            </a:r>
            <a:r>
              <a:rPr lang="en-US" sz="2000" dirty="0" smtClean="0">
                <a:latin typeface="Symbol" charset="2"/>
                <a:cs typeface="Symbol" charset="2"/>
              </a:rPr>
              <a:t>b</a:t>
            </a:r>
            <a:r>
              <a:rPr lang="en-US" sz="2000" dirty="0" smtClean="0"/>
              <a:t>*</a:t>
            </a:r>
          </a:p>
          <a:p>
            <a:pPr lvl="1"/>
            <a:r>
              <a:rPr lang="en-US" sz="1600" dirty="0" smtClean="0"/>
              <a:t>From 5 cm (LEP2) to &lt; 1 mm (TLEP)</a:t>
            </a:r>
          </a:p>
          <a:p>
            <a:pPr lvl="2"/>
            <a:r>
              <a:rPr lang="en-US" sz="1600" dirty="0" smtClean="0"/>
              <a:t>Note : 0.3 mm soon to be realized at </a:t>
            </a:r>
            <a:r>
              <a:rPr lang="en-US" sz="1600" dirty="0" err="1" smtClean="0"/>
              <a:t>SuperKEKB</a:t>
            </a:r>
            <a:endParaRPr lang="en-US" sz="1600" dirty="0" smtClean="0"/>
          </a:p>
          <a:p>
            <a:pPr lvl="1"/>
            <a:r>
              <a:rPr lang="en-US" sz="1600" dirty="0" smtClean="0"/>
              <a:t>Vertical beam size &lt; 200 nm</a:t>
            </a:r>
          </a:p>
          <a:p>
            <a:pPr lvl="2"/>
            <a:r>
              <a:rPr lang="en-US" sz="1600" dirty="0" smtClean="0"/>
              <a:t>Note : 1 to 5 nm for Linear Colliders</a:t>
            </a:r>
          </a:p>
          <a:p>
            <a:pPr lvl="3"/>
            <a:r>
              <a:rPr lang="en-US" sz="1600" dirty="0" smtClean="0"/>
              <a:t>Hence negligible </a:t>
            </a:r>
            <a:r>
              <a:rPr lang="en-US" sz="1600" dirty="0" err="1" smtClean="0"/>
              <a:t>Beamstrahlung</a:t>
            </a:r>
            <a:r>
              <a:rPr lang="en-US" sz="1600" dirty="0" smtClean="0"/>
              <a:t> for Physics, beam energy well known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at TLEP (2)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5562600" y="5638800"/>
            <a:ext cx="3048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732288"/>
              </p:ext>
            </p:extLst>
          </p:nvPr>
        </p:nvGraphicFramePr>
        <p:xfrm>
          <a:off x="1143000" y="2979391"/>
          <a:ext cx="7391400" cy="2804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809"/>
                <a:gridCol w="1047716"/>
                <a:gridCol w="989511"/>
                <a:gridCol w="1222336"/>
                <a:gridCol w="1251028"/>
              </a:tblGrid>
              <a:tr h="421010"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TLEP-H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TLEP-t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ILC (250)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ILC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(350)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6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energy </a:t>
                      </a:r>
                      <a:r>
                        <a:rPr lang="en-US" sz="1800" baseline="0" dirty="0" smtClean="0"/>
                        <a:t> [GeV]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120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175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125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175</a:t>
                      </a:r>
                      <a:endParaRPr lang="en-GB" sz="1800" dirty="0"/>
                    </a:p>
                  </a:txBody>
                  <a:tcPr/>
                </a:tc>
              </a:tr>
              <a:tr h="336808">
                <a:tc>
                  <a:txBody>
                    <a:bodyPr/>
                    <a:lstStyle/>
                    <a:p>
                      <a:r>
                        <a:rPr lang="en-US" sz="1800" i="0" dirty="0" smtClean="0"/>
                        <a:t>disruption</a:t>
                      </a:r>
                      <a:r>
                        <a:rPr lang="en-US" sz="1800" i="1" dirty="0" smtClean="0"/>
                        <a:t> </a:t>
                      </a:r>
                      <a:r>
                        <a:rPr lang="en-US" sz="1800" i="1" dirty="0" err="1" smtClean="0"/>
                        <a:t>D</a:t>
                      </a:r>
                      <a:r>
                        <a:rPr lang="en-US" sz="1800" i="1" baseline="-25000" dirty="0" err="1" smtClean="0"/>
                        <a:t>y</a:t>
                      </a:r>
                      <a:endParaRPr lang="en-GB" sz="18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2.2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1.5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23.4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84.5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368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ϒ</a:t>
                      </a:r>
                      <a:r>
                        <a:rPr lang="en-GB" sz="1800" baseline="-25000" dirty="0" smtClean="0">
                          <a:effectLst/>
                        </a:rPr>
                        <a:t>BS</a:t>
                      </a:r>
                      <a:r>
                        <a:rPr lang="en-GB" sz="1800" dirty="0" smtClean="0">
                          <a:effectLst/>
                        </a:rPr>
                        <a:t> [10</a:t>
                      </a:r>
                      <a:r>
                        <a:rPr lang="en-GB" sz="1800" baseline="30000" dirty="0" smtClean="0">
                          <a:effectLst/>
                        </a:rPr>
                        <a:t>−4</a:t>
                      </a:r>
                      <a:r>
                        <a:rPr lang="en-GB" sz="1800" dirty="0" smtClean="0">
                          <a:effectLst/>
                        </a:rPr>
                        <a:t>]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207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310</a:t>
                      </a:r>
                      <a:endParaRPr lang="en-GB" sz="1800" dirty="0"/>
                    </a:p>
                  </a:txBody>
                  <a:tcPr/>
                </a:tc>
              </a:tr>
              <a:tr h="3368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err="1" smtClean="0">
                          <a:effectLst/>
                        </a:rPr>
                        <a:t>n</a:t>
                      </a:r>
                      <a:r>
                        <a:rPr lang="en-GB" sz="1800" baseline="-25000" dirty="0" err="1" smtClean="0">
                          <a:effectLst/>
                        </a:rPr>
                        <a:t>γ</a:t>
                      </a:r>
                      <a:r>
                        <a:rPr lang="en-GB" sz="1800" dirty="0" smtClean="0">
                          <a:effectLst/>
                        </a:rPr>
                        <a:t>/collision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0.50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0.51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1.17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1.24</a:t>
                      </a:r>
                      <a:endParaRPr lang="en-GB" sz="1800" dirty="0"/>
                    </a:p>
                  </a:txBody>
                  <a:tcPr/>
                </a:tc>
              </a:tr>
              <a:tr h="3368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err="1" smtClean="0">
                          <a:effectLst/>
                          <a:latin typeface="Symbol" pitchFamily="18" charset="2"/>
                        </a:rPr>
                        <a:t>Dd</a:t>
                      </a:r>
                      <a:r>
                        <a:rPr lang="en-GB" sz="1800" baseline="30000" dirty="0" err="1" smtClean="0">
                          <a:effectLst/>
                        </a:rPr>
                        <a:t>BS</a:t>
                      </a:r>
                      <a:r>
                        <a:rPr lang="en-GB" sz="1800" dirty="0" smtClean="0">
                          <a:effectLst/>
                        </a:rPr>
                        <a:t>/collision [MeV]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42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61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1265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2670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543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18" charset="2"/>
                          <a:ea typeface="+mn-ea"/>
                          <a:cs typeface="+mn-cs"/>
                        </a:rPr>
                        <a:t>Dd</a:t>
                      </a:r>
                      <a:r>
                        <a:rPr kumimoji="0" lang="en-GB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BS</a:t>
                      </a:r>
                      <a:r>
                        <a:rPr kumimoji="0" lang="en-GB" sz="18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rms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/collision [MeV] 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65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95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1338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2760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315200" y="5758190"/>
            <a:ext cx="11644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F</a:t>
            </a:r>
            <a:r>
              <a:rPr lang="en-US" sz="1100" dirty="0" smtClean="0">
                <a:solidFill>
                  <a:prstClr val="black"/>
                </a:solidFill>
              </a:rPr>
              <a:t>. Zimmermann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9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At these luminosities, beam lifetime ~ 15 minutes (</a:t>
            </a:r>
            <a:r>
              <a:rPr lang="en-US" sz="2000" dirty="0" err="1" smtClean="0"/>
              <a:t>Bhabha</a:t>
            </a:r>
            <a:r>
              <a:rPr lang="en-US" sz="2000" dirty="0" smtClean="0"/>
              <a:t> scattering)</a:t>
            </a:r>
          </a:p>
          <a:p>
            <a:pPr lvl="1"/>
            <a:r>
              <a:rPr lang="en-US" sz="1600" dirty="0" smtClean="0"/>
              <a:t>Solution : double ring and continuous top-up injection, as at PEP-II</a:t>
            </a:r>
          </a:p>
          <a:p>
            <a:pPr lvl="2"/>
            <a:r>
              <a:rPr lang="en-US" sz="1600" dirty="0"/>
              <a:t>Note : Soon to be </a:t>
            </a:r>
            <a:r>
              <a:rPr lang="en-US" sz="1600" dirty="0" smtClean="0"/>
              <a:t>realized </a:t>
            </a:r>
            <a:r>
              <a:rPr lang="en-US" sz="1600" dirty="0"/>
              <a:t>at Super-KEKB, beam lifetime ~ 5 </a:t>
            </a:r>
            <a:r>
              <a:rPr lang="en-US" sz="1600" dirty="0" smtClean="0"/>
              <a:t>minutes</a:t>
            </a:r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4"/>
            <a:r>
              <a:rPr lang="en-US" sz="1600" dirty="0" smtClean="0"/>
              <a:t>                                                                                Top-up injection : Schematic cycle </a:t>
            </a:r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4"/>
            <a:r>
              <a:rPr lang="en-US" sz="1600" dirty="0" smtClean="0"/>
              <a:t>(Provisional logo)</a:t>
            </a:r>
          </a:p>
          <a:p>
            <a:pPr lvl="4"/>
            <a:r>
              <a:rPr lang="en-US" sz="1600" dirty="0" smtClean="0"/>
              <a:t>Contest to be organized !</a:t>
            </a: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68" y="1970690"/>
            <a:ext cx="5236332" cy="2525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at TLEP (3)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468" y="1990647"/>
            <a:ext cx="8405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A. Blondel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657600" y="3875690"/>
            <a:ext cx="3048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pic>
        <p:nvPicPr>
          <p:cNvPr id="56" name="Picture 55" descr="topu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20" y="3581400"/>
            <a:ext cx="4370179" cy="26508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8" name="Picture 57" descr="LEP3_logo_colou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000" y="4648200"/>
            <a:ext cx="1621148" cy="15240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914400" y="4796135"/>
            <a:ext cx="9144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2"/>
                </a:solidFill>
                <a:latin typeface="+mn-lt"/>
                <a:ea typeface="SimSun-ExtB"/>
                <a:cs typeface="Trebuchet MS"/>
              </a:rPr>
              <a:t>TLEP</a:t>
            </a:r>
            <a:endParaRPr lang="en-US" sz="2600" dirty="0">
              <a:solidFill>
                <a:schemeClr val="bg2"/>
              </a:solidFill>
              <a:latin typeface="+mn-lt"/>
              <a:ea typeface="SimSun-ExtB"/>
              <a:cs typeface="Trebuchet M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979599" y="3327605"/>
            <a:ext cx="11644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F</a:t>
            </a:r>
            <a:r>
              <a:rPr lang="en-US" sz="1100" dirty="0" smtClean="0">
                <a:solidFill>
                  <a:prstClr val="black"/>
                </a:solidFill>
              </a:rPr>
              <a:t>. Zimmermann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02148" y="5910590"/>
            <a:ext cx="10470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M</a:t>
            </a:r>
            <a:r>
              <a:rPr lang="en-US" sz="1100" dirty="0" smtClean="0">
                <a:solidFill>
                  <a:prstClr val="black"/>
                </a:solidFill>
              </a:rPr>
              <a:t>. </a:t>
            </a:r>
            <a:r>
              <a:rPr lang="en-US" sz="1100" dirty="0" err="1" smtClean="0">
                <a:solidFill>
                  <a:prstClr val="black"/>
                </a:solidFill>
              </a:rPr>
              <a:t>Koratzinos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95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 smtClean="0"/>
              <a:t>Beamstrahlung</a:t>
            </a:r>
            <a:endParaRPr lang="en-US" sz="2000" dirty="0" smtClean="0"/>
          </a:p>
          <a:p>
            <a:pPr lvl="1"/>
            <a:r>
              <a:rPr lang="en-US" sz="1600" dirty="0"/>
              <a:t>R</a:t>
            </a:r>
            <a:r>
              <a:rPr lang="en-US" sz="1600" dirty="0" smtClean="0"/>
              <a:t>adiating e</a:t>
            </a:r>
            <a:r>
              <a:rPr lang="en-US" sz="1600" baseline="30000" dirty="0" smtClean="0"/>
              <a:t>±</a:t>
            </a:r>
            <a:r>
              <a:rPr lang="en-US" sz="1600" dirty="0" smtClean="0"/>
              <a:t> pushed outside the acceptance</a:t>
            </a:r>
          </a:p>
          <a:p>
            <a:pPr lvl="2"/>
            <a:r>
              <a:rPr lang="en-US" sz="1600" dirty="0" smtClean="0"/>
              <a:t>Reduces the beam lifetime significantly </a:t>
            </a:r>
          </a:p>
          <a:p>
            <a:pPr lvl="1"/>
            <a:r>
              <a:rPr lang="en-US" sz="1600" dirty="0" smtClean="0"/>
              <a:t>Need to design an achromatic optics at the IPs </a:t>
            </a:r>
          </a:p>
          <a:p>
            <a:pPr lvl="2"/>
            <a:r>
              <a:rPr lang="en-US" sz="1600" dirty="0" smtClean="0"/>
              <a:t>with 2-3% momentum acceptance</a:t>
            </a:r>
            <a:endParaRPr lang="en-US" sz="2000" dirty="0" smtClean="0"/>
          </a:p>
          <a:p>
            <a:r>
              <a:rPr lang="en-US" sz="2000" dirty="0" smtClean="0"/>
              <a:t>Efficient RF system</a:t>
            </a:r>
          </a:p>
          <a:p>
            <a:pPr lvl="1"/>
            <a:r>
              <a:rPr lang="en-US" sz="1600" dirty="0" smtClean="0"/>
              <a:t>Need 12 </a:t>
            </a:r>
            <a:r>
              <a:rPr lang="en-US" sz="1600" dirty="0" err="1" smtClean="0"/>
              <a:t>GeV</a:t>
            </a:r>
            <a:r>
              <a:rPr lang="en-US" sz="1600" dirty="0" smtClean="0"/>
              <a:t>/turn at 350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pPr lvl="2"/>
            <a:r>
              <a:rPr lang="en-US" sz="1600" dirty="0"/>
              <a:t>~</a:t>
            </a:r>
            <a:r>
              <a:rPr lang="en-US" sz="1600" dirty="0" smtClean="0"/>
              <a:t>900 m of SC RF cavities @ 20 MV/m </a:t>
            </a:r>
          </a:p>
          <a:p>
            <a:pPr lvl="3"/>
            <a:r>
              <a:rPr lang="en-US" sz="1600" dirty="0" smtClean="0"/>
              <a:t>LEP2 had 850 m at 7 MV/m</a:t>
            </a:r>
          </a:p>
          <a:p>
            <a:pPr lvl="1"/>
            <a:r>
              <a:rPr lang="en-US" sz="1600" dirty="0" smtClean="0"/>
              <a:t>Very high power : up to 200 kW / cavity in the collider ring</a:t>
            </a:r>
          </a:p>
          <a:p>
            <a:pPr lvl="2"/>
            <a:r>
              <a:rPr lang="en-US" sz="1600" dirty="0"/>
              <a:t>P</a:t>
            </a:r>
            <a:r>
              <a:rPr lang="en-US" sz="1600" dirty="0" smtClean="0"/>
              <a:t>ower couplers similar to ESS – 700-800 MHz preferred</a:t>
            </a:r>
            <a:endParaRPr lang="en-US" sz="1600" dirty="0"/>
          </a:p>
          <a:p>
            <a:r>
              <a:rPr lang="en-US" sz="2000" dirty="0" smtClean="0"/>
              <a:t>Small vertical </a:t>
            </a:r>
            <a:r>
              <a:rPr lang="en-US" sz="2000" dirty="0" err="1" smtClean="0"/>
              <a:t>emittance</a:t>
            </a:r>
            <a:r>
              <a:rPr lang="en-US" sz="2000" dirty="0" smtClean="0"/>
              <a:t> </a:t>
            </a:r>
          </a:p>
          <a:p>
            <a:pPr lvl="1"/>
            <a:r>
              <a:rPr lang="en-US" sz="1600" dirty="0" smtClean="0"/>
              <a:t>Can/should further reduce </a:t>
            </a:r>
            <a:r>
              <a:rPr lang="en-US" sz="1600" dirty="0" err="1" smtClean="0"/>
              <a:t>beamstrahlung</a:t>
            </a:r>
            <a:r>
              <a:rPr lang="en-US" sz="1600" dirty="0" smtClean="0"/>
              <a:t> by minimizing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y</a:t>
            </a:r>
            <a:r>
              <a:rPr lang="en-US" sz="1600" dirty="0" smtClean="0"/>
              <a:t>/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x</a:t>
            </a:r>
            <a:endParaRPr lang="en-US" sz="1600" baseline="-25000" dirty="0" smtClean="0"/>
          </a:p>
          <a:p>
            <a:pPr lvl="2"/>
            <a:r>
              <a:rPr lang="en-US" sz="1600" dirty="0" smtClean="0"/>
              <a:t>Aim is to reach 0.1%  (LEP2 had </a:t>
            </a:r>
            <a:r>
              <a:rPr lang="en-US" sz="1600" dirty="0"/>
              <a:t>2</a:t>
            </a:r>
            <a:r>
              <a:rPr lang="en-US" sz="1600" dirty="0" smtClean="0"/>
              <a:t>%, </a:t>
            </a:r>
            <a:r>
              <a:rPr lang="en-US" sz="1600" dirty="0" err="1" smtClean="0"/>
              <a:t>SuperKEKB</a:t>
            </a:r>
            <a:r>
              <a:rPr lang="en-US" sz="1600" dirty="0" smtClean="0"/>
              <a:t> plans 0.2%)</a:t>
            </a:r>
          </a:p>
          <a:p>
            <a:r>
              <a:rPr lang="en-US" sz="2000" dirty="0" smtClean="0"/>
              <a:t>Operation at the Z pole</a:t>
            </a:r>
          </a:p>
          <a:p>
            <a:pPr lvl="1"/>
            <a:r>
              <a:rPr lang="en-US" sz="1600" dirty="0" smtClean="0"/>
              <a:t>4000 bunches : 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1600" dirty="0" smtClean="0"/>
              <a:t> source, impedance effects, parasitic collisions</a:t>
            </a:r>
          </a:p>
          <a:p>
            <a:pPr lvl="2"/>
            <a:r>
              <a:rPr lang="en-US" sz="1600" dirty="0" smtClean="0"/>
              <a:t>May need two rings designed to separate 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1600" dirty="0" smtClean="0"/>
              <a:t> and 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beams</a:t>
            </a:r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38200"/>
            <a:ext cx="3482975" cy="218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(A subset)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7772400" y="2209800"/>
            <a:ext cx="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Picture 203" descr="CM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3200400"/>
            <a:ext cx="2291680" cy="1324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0" y="4495800"/>
            <a:ext cx="2098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BNL 5-cell 700 MHz cavity</a:t>
            </a:r>
            <a:endParaRPr lang="en-US" sz="14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4990" y="990600"/>
            <a:ext cx="8118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M</a:t>
            </a:r>
            <a:r>
              <a:rPr lang="en-US" sz="1100" dirty="0" smtClean="0">
                <a:solidFill>
                  <a:prstClr val="black"/>
                </a:solidFill>
              </a:rPr>
              <a:t>. </a:t>
            </a:r>
            <a:r>
              <a:rPr lang="en-US" sz="1100" dirty="0" err="1" smtClean="0">
                <a:solidFill>
                  <a:prstClr val="black"/>
                </a:solidFill>
              </a:rPr>
              <a:t>Zanetti</a:t>
            </a:r>
            <a:endParaRPr lang="en-GB" sz="1100" dirty="0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936579"/>
            <a:ext cx="1181730" cy="135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077200" y="5344180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RF Coupler</a:t>
            </a:r>
          </a:p>
          <a:p>
            <a:r>
              <a:rPr lang="en-US" sz="1400" dirty="0" smtClean="0">
                <a:latin typeface="+mn-lt"/>
              </a:rPr>
              <a:t>(ESS/SPL)</a:t>
            </a:r>
            <a:endParaRPr lang="en-US" sz="1400" dirty="0">
              <a:latin typeface="+mn-lt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37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smtClean="0"/>
              <a:t>“TLEP RF Power is unacceptable (600 MW?!)”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RF parameters and total power consumption at 350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pPr lvl="1"/>
            <a:r>
              <a:rPr lang="en-US" sz="1600" dirty="0" smtClean="0"/>
              <a:t>RF Parameters : TLEP RF ~ </a:t>
            </a:r>
            <a:r>
              <a:rPr lang="en-US" sz="1600" dirty="0" err="1" smtClean="0"/>
              <a:t>LHeC</a:t>
            </a:r>
            <a:r>
              <a:rPr lang="en-US" sz="1600" dirty="0" smtClean="0"/>
              <a:t> RF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r>
              <a:rPr lang="en-US" sz="1600" dirty="0"/>
              <a:t> </a:t>
            </a:r>
            <a:r>
              <a:rPr lang="en-US" sz="1600" dirty="0" smtClean="0"/>
              <a:t>                                                                                                              Total Power Consumption (MW)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lvl="1"/>
            <a:r>
              <a:rPr lang="en-US" sz="1600" dirty="0" smtClean="0"/>
              <a:t>F. </a:t>
            </a:r>
            <a:r>
              <a:rPr lang="en-US" sz="1600" dirty="0" err="1" smtClean="0"/>
              <a:t>LeDiberder</a:t>
            </a:r>
            <a:r>
              <a:rPr lang="en-US" sz="1600" dirty="0" smtClean="0"/>
              <a:t> : 55% should be 17% (like ILC)</a:t>
            </a:r>
          </a:p>
          <a:p>
            <a:pPr lvl="2"/>
            <a:r>
              <a:rPr lang="en-US" sz="1600" dirty="0" smtClean="0"/>
              <a:t>LEP2  already reached 42%</a:t>
            </a:r>
          </a:p>
          <a:p>
            <a:pPr lvl="2"/>
            <a:r>
              <a:rPr lang="en-US" sz="1600" dirty="0" smtClean="0"/>
              <a:t>CLIC Drive Beam foresees 55%</a:t>
            </a:r>
          </a:p>
          <a:p>
            <a:pPr lvl="2"/>
            <a:r>
              <a:rPr lang="en-US" sz="1600" dirty="0" smtClean="0"/>
              <a:t>CEBAF enjoys 55%</a:t>
            </a:r>
          </a:p>
          <a:p>
            <a:pPr lvl="3"/>
            <a:r>
              <a:rPr lang="en-US" sz="1600" dirty="0" smtClean="0"/>
              <a:t>Difference between CW and Pulsed</a:t>
            </a:r>
          </a:p>
          <a:p>
            <a:pPr lvl="1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920275"/>
              </p:ext>
            </p:extLst>
          </p:nvPr>
        </p:nvGraphicFramePr>
        <p:xfrm>
          <a:off x="304800" y="1645921"/>
          <a:ext cx="4724400" cy="3078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588247"/>
                <a:gridCol w="1198019"/>
                <a:gridCol w="956934"/>
              </a:tblGrid>
              <a:tr h="30480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LHeC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TLEP collider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9900"/>
                          </a:solidFill>
                        </a:rPr>
                        <a:t>TLEP inj.</a:t>
                      </a:r>
                      <a:endParaRPr lang="en-GB" sz="12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</a:t>
                      </a:r>
                      <a:r>
                        <a:rPr lang="en-US" sz="1400" baseline="0" dirty="0" smtClean="0"/>
                        <a:t> energy [GeV]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175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9900"/>
                          </a:solidFill>
                        </a:rPr>
                        <a:t>175</a:t>
                      </a:r>
                      <a:endParaRPr lang="en-GB" sz="14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93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frequency [MHz]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720 or 800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/>
                </a:tc>
              </a:tr>
              <a:tr h="26093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 voltage [GV]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9900"/>
                          </a:solidFill>
                        </a:rPr>
                        <a:t>9</a:t>
                      </a:r>
                      <a:endParaRPr lang="en-GB" sz="14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931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av</a:t>
                      </a:r>
                      <a:r>
                        <a:rPr lang="en-US" sz="1400" dirty="0" smtClean="0"/>
                        <a:t> gradient [MV/m]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20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9900"/>
                          </a:solidFill>
                        </a:rPr>
                        <a:t>20</a:t>
                      </a:r>
                      <a:endParaRPr lang="en-GB" sz="14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93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eff. RF length [km]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0.6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9900"/>
                          </a:solidFill>
                        </a:rPr>
                        <a:t>0.6</a:t>
                      </a:r>
                      <a:endParaRPr lang="en-GB" sz="14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93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#cavities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600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9900"/>
                          </a:solidFill>
                        </a:rPr>
                        <a:t>600</a:t>
                      </a:r>
                      <a:endParaRPr lang="en-GB" sz="14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931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Efficiency </a:t>
                      </a:r>
                      <a:r>
                        <a:rPr lang="en-US" sz="1200" b="1" dirty="0" smtClean="0"/>
                        <a:t>(</a:t>
                      </a:r>
                      <a:r>
                        <a:rPr lang="en-US" sz="1200" b="1" dirty="0" err="1" smtClean="0"/>
                        <a:t>wall</a:t>
                      </a:r>
                      <a:r>
                        <a:rPr lang="en-US" sz="1200" b="1" dirty="0" err="1" smtClean="0">
                          <a:latin typeface="Calibri"/>
                        </a:rPr>
                        <a:t>→beam</a:t>
                      </a:r>
                      <a:r>
                        <a:rPr lang="en-US" sz="1200" b="1" dirty="0" smtClean="0">
                          <a:latin typeface="Calibri"/>
                        </a:rPr>
                        <a:t>)</a:t>
                      </a:r>
                      <a:endParaRPr lang="en-GB" sz="12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55%</a:t>
                      </a:r>
                      <a:endParaRPr lang="en-GB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55%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55%</a:t>
                      </a:r>
                      <a:endParaRPr lang="en-GB" sz="16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93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 throughput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[MW]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110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9900"/>
                          </a:solidFill>
                        </a:rPr>
                        <a:t> 10</a:t>
                      </a:r>
                      <a:r>
                        <a:rPr lang="en-US" sz="1400" baseline="0" dirty="0" smtClean="0">
                          <a:solidFill>
                            <a:srgbClr val="009900"/>
                          </a:solidFill>
                        </a:rPr>
                        <a:t> (peak)</a:t>
                      </a:r>
                      <a:endParaRPr lang="en-GB" sz="14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93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 / cavity [kW]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183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9900"/>
                          </a:solidFill>
                        </a:rPr>
                        <a:t>17</a:t>
                      </a:r>
                      <a:endParaRPr lang="en-GB" sz="14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0806022"/>
              </p:ext>
            </p:extLst>
          </p:nvPr>
        </p:nvGraphicFramePr>
        <p:xfrm>
          <a:off x="5562600" y="3124200"/>
          <a:ext cx="3299520" cy="3047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7828"/>
                <a:gridCol w="711692"/>
              </a:tblGrid>
              <a:tr h="26167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TLEP</a:t>
                      </a:r>
                      <a:endParaRPr lang="en-GB" sz="1400" dirty="0"/>
                    </a:p>
                  </a:txBody>
                  <a:tcPr/>
                </a:tc>
              </a:tr>
              <a:tr h="26167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Wall-plug RF power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181</a:t>
                      </a:r>
                      <a:endParaRPr lang="en-GB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6167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RF </a:t>
                      </a:r>
                      <a:r>
                        <a:rPr lang="en-US" sz="1400" dirty="0" err="1" smtClean="0"/>
                        <a:t>cryo</a:t>
                      </a:r>
                      <a:r>
                        <a:rPr lang="en-US" sz="1400" dirty="0" smtClean="0"/>
                        <a:t> power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24</a:t>
                      </a:r>
                      <a:endParaRPr lang="en-GB" sz="1400" baseline="30000" dirty="0" smtClean="0"/>
                    </a:p>
                  </a:txBody>
                  <a:tcPr/>
                </a:tc>
              </a:tr>
              <a:tr h="26167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Magnet system power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 </a:t>
                      </a:r>
                      <a:endParaRPr lang="en-GB" sz="1400" baseline="30000" dirty="0" smtClean="0"/>
                    </a:p>
                  </a:txBody>
                  <a:tcPr/>
                </a:tc>
              </a:tr>
              <a:tr h="26167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Cooling and ventilation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60</a:t>
                      </a:r>
                      <a:endParaRPr lang="en-GB" sz="1400" dirty="0"/>
                    </a:p>
                  </a:txBody>
                  <a:tcPr/>
                </a:tc>
              </a:tr>
              <a:tr h="26167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Experiments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25</a:t>
                      </a:r>
                      <a:endParaRPr lang="en-GB" sz="1400" dirty="0"/>
                    </a:p>
                  </a:txBody>
                  <a:tcPr/>
                </a:tc>
              </a:tr>
              <a:tr h="26167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General services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15</a:t>
                      </a:r>
                      <a:endParaRPr lang="en-GB" sz="1400" dirty="0"/>
                    </a:p>
                  </a:txBody>
                  <a:tcPr/>
                </a:tc>
              </a:tr>
              <a:tr h="26167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SPS &amp; PS as</a:t>
                      </a:r>
                      <a:r>
                        <a:rPr lang="en-US" sz="1400" baseline="0" dirty="0" smtClean="0"/>
                        <a:t> pre-injectors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5</a:t>
                      </a:r>
                      <a:endParaRPr lang="en-GB" sz="1400" dirty="0"/>
                    </a:p>
                  </a:txBody>
                  <a:tcPr/>
                </a:tc>
              </a:tr>
              <a:tr h="26167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e-/e+ source &amp; pre-pre-injector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</a:t>
                      </a:r>
                      <a:endParaRPr lang="en-GB" sz="1400" dirty="0"/>
                    </a:p>
                  </a:txBody>
                  <a:tcPr/>
                </a:tc>
              </a:tr>
              <a:tr h="26167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Total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318 </a:t>
                      </a:r>
                      <a:endParaRPr lang="en-GB" sz="14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31731" y="2362200"/>
            <a:ext cx="37360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E</a:t>
            </a:r>
            <a:r>
              <a:rPr lang="en-US" sz="1100" dirty="0" smtClean="0">
                <a:solidFill>
                  <a:prstClr val="black"/>
                </a:solidFill>
              </a:rPr>
              <a:t>. Jensen, A. </a:t>
            </a:r>
            <a:r>
              <a:rPr lang="en-US" sz="1100" dirty="0" err="1" smtClean="0">
                <a:solidFill>
                  <a:prstClr val="black"/>
                </a:solidFill>
              </a:rPr>
              <a:t>Butterworh</a:t>
            </a:r>
            <a:r>
              <a:rPr lang="en-US" sz="1100" dirty="0" smtClean="0">
                <a:solidFill>
                  <a:prstClr val="black"/>
                </a:solidFill>
              </a:rPr>
              <a:t>, F. Zimmermann, M. </a:t>
            </a:r>
            <a:r>
              <a:rPr lang="en-US" sz="1100" dirty="0" err="1" smtClean="0">
                <a:solidFill>
                  <a:prstClr val="black"/>
                </a:solidFill>
              </a:rPr>
              <a:t>Koratzinos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i="1" dirty="0" smtClean="0"/>
              <a:t>“TLEP parameters are stretched by huge extrapolations”</a:t>
            </a:r>
            <a:endParaRPr lang="en-US" sz="2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5378450"/>
          </a:xfrm>
        </p:spPr>
        <p:txBody>
          <a:bodyPr/>
          <a:lstStyle/>
          <a:p>
            <a:r>
              <a:rPr lang="en-US" sz="2000" dirty="0" smtClean="0"/>
              <a:t>Extrapolation from past experience</a:t>
            </a:r>
          </a:p>
          <a:p>
            <a:endParaRPr lang="en-US" sz="2000" dirty="0"/>
          </a:p>
          <a:p>
            <a:pPr lvl="4"/>
            <a:r>
              <a:rPr lang="en-US" sz="1600" dirty="0" smtClean="0"/>
              <a:t>                                                                                                       Example : </a:t>
            </a:r>
            <a:r>
              <a:rPr lang="en-US" sz="1600" dirty="0"/>
              <a:t>b</a:t>
            </a:r>
            <a:r>
              <a:rPr lang="en-US" sz="1600" dirty="0" smtClean="0"/>
              <a:t>eam size @ IP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r>
              <a:rPr lang="en-US" sz="1600" dirty="0" err="1" smtClean="0"/>
              <a:t>SuperKEKB</a:t>
            </a:r>
            <a:r>
              <a:rPr lang="en-US" sz="1600" dirty="0" smtClean="0"/>
              <a:t> will be an excellent test-bench for TLEP</a:t>
            </a:r>
          </a:p>
          <a:p>
            <a:pPr lvl="2"/>
            <a:r>
              <a:rPr lang="en-US" sz="1600" dirty="0" smtClean="0"/>
              <a:t>In many respects</a:t>
            </a:r>
          </a:p>
          <a:p>
            <a:pPr lvl="1"/>
            <a:r>
              <a:rPr lang="en-US" sz="1600" dirty="0" smtClean="0"/>
              <a:t>Will also learn a lot from ATF2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Lot of work ahead to reach ILC beam dimensions</a:t>
            </a:r>
          </a:p>
          <a:p>
            <a:pPr lvl="1"/>
            <a:r>
              <a:rPr lang="en-US" sz="1600" dirty="0" smtClean="0"/>
              <a:t>Estimates for circular colliders historically reliable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335637"/>
              </p:ext>
            </p:extLst>
          </p:nvPr>
        </p:nvGraphicFramePr>
        <p:xfrm>
          <a:off x="381000" y="1371600"/>
          <a:ext cx="5638799" cy="2571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1600200"/>
                <a:gridCol w="1600199"/>
              </a:tblGrid>
              <a:tr h="37672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LEP2</a:t>
                      </a:r>
                      <a:r>
                        <a:rPr lang="en-US" sz="1800" b="1" dirty="0" smtClean="0">
                          <a:solidFill>
                            <a:srgbClr val="009900"/>
                          </a:solidFill>
                          <a:latin typeface="Calibri"/>
                        </a:rPr>
                        <a:t>→TLEP-H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SLC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</a:rPr>
                        <a:t>→ILC 250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1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peak luminosity</a:t>
                      </a:r>
                      <a:endParaRPr lang="en-GB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× 400</a:t>
                      </a:r>
                      <a:r>
                        <a:rPr lang="en-US" sz="1800" b="1" baseline="0" dirty="0" smtClean="0">
                          <a:solidFill>
                            <a:srgbClr val="009900"/>
                          </a:solidFill>
                        </a:rPr>
                        <a:t> 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× 2500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1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energy</a:t>
                      </a:r>
                      <a:endParaRPr lang="en-GB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× 1.15  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× 2.5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1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vertical</a:t>
                      </a:r>
                      <a:r>
                        <a:rPr lang="en-US" sz="1600" b="1" baseline="0" dirty="0" smtClean="0"/>
                        <a:t> geom.</a:t>
                      </a:r>
                      <a:r>
                        <a:rPr lang="en-US" sz="1600" b="1" dirty="0" smtClean="0"/>
                        <a:t> </a:t>
                      </a:r>
                      <a:r>
                        <a:rPr lang="en-US" sz="1600" b="1" dirty="0" err="1" smtClean="0"/>
                        <a:t>emittance</a:t>
                      </a:r>
                      <a:endParaRPr lang="en-GB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× 1/5 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× 1/400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1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vert. IP beam size</a:t>
                      </a:r>
                      <a:endParaRPr lang="en-GB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× 1/15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× 1/150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1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</a:t>
                      </a:r>
                      <a:r>
                        <a:rPr lang="en-US" sz="1600" b="1" baseline="30000" dirty="0" smtClean="0"/>
                        <a:t>+</a:t>
                      </a:r>
                      <a:r>
                        <a:rPr lang="en-US" sz="1600" b="1" baseline="0" dirty="0" smtClean="0"/>
                        <a:t> production rate</a:t>
                      </a:r>
                      <a:endParaRPr lang="en-GB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× 1/2 ! 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× 65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1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commissioning time</a:t>
                      </a:r>
                      <a:endParaRPr lang="en-GB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&lt;1 year </a:t>
                      </a:r>
                      <a:r>
                        <a:rPr lang="en-US" sz="1800" b="1" dirty="0" smtClean="0">
                          <a:solidFill>
                            <a:srgbClr val="009900"/>
                          </a:solidFill>
                          <a:latin typeface="Calibri"/>
                        </a:rPr>
                        <a:t>→ ?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&gt;10 years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</a:rPr>
                        <a:t>→?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66278"/>
              </p:ext>
            </p:extLst>
          </p:nvPr>
        </p:nvGraphicFramePr>
        <p:xfrm>
          <a:off x="6248400" y="2057400"/>
          <a:ext cx="274320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543"/>
                <a:gridCol w="1175657"/>
              </a:tblGrid>
              <a:tr h="31242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LEP2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3500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KEKB</a:t>
                      </a:r>
                      <a:endParaRPr lang="en-GB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940</a:t>
                      </a:r>
                      <a:endParaRPr lang="en-GB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SLC</a:t>
                      </a:r>
                      <a:endParaRPr lang="en-GB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500 </a:t>
                      </a:r>
                      <a:endParaRPr lang="en-GB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009900"/>
                          </a:solidFill>
                        </a:rPr>
                        <a:t>LEP3</a:t>
                      </a:r>
                      <a:endParaRPr lang="en-GB" sz="2000" b="1" i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009900"/>
                          </a:solidFill>
                        </a:rPr>
                        <a:t>320 </a:t>
                      </a:r>
                      <a:endParaRPr lang="en-GB" sz="2000" b="1" i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009900"/>
                          </a:solidFill>
                        </a:rPr>
                        <a:t>TLEP-H</a:t>
                      </a:r>
                      <a:endParaRPr lang="en-GB" sz="2000" b="1" i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009900"/>
                          </a:solidFill>
                        </a:rPr>
                        <a:t>220</a:t>
                      </a:r>
                      <a:endParaRPr lang="en-GB" sz="2000" b="1" i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ATF2, FFTB</a:t>
                      </a:r>
                      <a:endParaRPr lang="en-GB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72, 65</a:t>
                      </a:r>
                      <a:endParaRPr lang="en-GB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sz="2000" b="1" i="1" dirty="0" err="1" smtClean="0">
                          <a:solidFill>
                            <a:srgbClr val="CC0099"/>
                          </a:solidFill>
                        </a:rPr>
                        <a:t>SuperKEKB</a:t>
                      </a:r>
                      <a:endParaRPr lang="en-GB" sz="2000" b="1" i="1" dirty="0">
                        <a:solidFill>
                          <a:srgbClr val="CC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CC0099"/>
                          </a:solidFill>
                        </a:rPr>
                        <a:t>50</a:t>
                      </a:r>
                      <a:endParaRPr lang="en-GB" sz="2000" b="1" i="1" dirty="0">
                        <a:solidFill>
                          <a:srgbClr val="CC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sz="2000" b="1" i="1" dirty="0" err="1" smtClean="0">
                          <a:solidFill>
                            <a:srgbClr val="CC0099"/>
                          </a:solidFill>
                        </a:rPr>
                        <a:t>SAPPHiRE</a:t>
                      </a:r>
                      <a:endParaRPr lang="en-GB" sz="2000" b="1" i="1" dirty="0">
                        <a:solidFill>
                          <a:srgbClr val="CC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CC0099"/>
                          </a:solidFill>
                        </a:rPr>
                        <a:t>18 </a:t>
                      </a:r>
                      <a:endParaRPr lang="en-GB" sz="2000" b="1" i="1" dirty="0">
                        <a:solidFill>
                          <a:srgbClr val="CC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CC0000"/>
                          </a:solidFill>
                        </a:rPr>
                        <a:t>ILC</a:t>
                      </a:r>
                      <a:endParaRPr lang="en-GB" sz="2000" b="1" i="1" dirty="0">
                        <a:solidFill>
                          <a:srgbClr val="CC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CC0000"/>
                          </a:solidFill>
                        </a:rPr>
                        <a:t>5 – 8</a:t>
                      </a:r>
                      <a:endParaRPr lang="en-GB" sz="2000" b="1" i="1" dirty="0">
                        <a:solidFill>
                          <a:srgbClr val="CC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FF0000"/>
                          </a:solidFill>
                        </a:rPr>
                        <a:t>CLIC</a:t>
                      </a:r>
                      <a:endParaRPr lang="en-GB" sz="20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FF0000"/>
                          </a:solidFill>
                        </a:rPr>
                        <a:t>1 – 2 </a:t>
                      </a:r>
                      <a:endParaRPr lang="en-GB" sz="20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1" y="2971800"/>
            <a:ext cx="4104984" cy="289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76800" y="1109990"/>
            <a:ext cx="11644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F</a:t>
            </a:r>
            <a:r>
              <a:rPr lang="en-US" sz="1100" dirty="0" smtClean="0">
                <a:solidFill>
                  <a:prstClr val="black"/>
                </a:solidFill>
              </a:rPr>
              <a:t>. Zimmermann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5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TLEP: A first step in a long-term vision for HEP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Recommendations from European Strategy Group</a:t>
            </a:r>
          </a:p>
          <a:p>
            <a:pPr lvl="1"/>
            <a:r>
              <a:rPr lang="en-US" sz="1600" dirty="0" smtClean="0"/>
              <a:t>High-priority large-scale scientific activities </a:t>
            </a:r>
          </a:p>
          <a:p>
            <a:pPr lvl="2"/>
            <a:r>
              <a:rPr lang="en-US" sz="1600" dirty="0" smtClean="0"/>
              <a:t>Recommendation #2</a:t>
            </a:r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r>
              <a:rPr lang="en-US" sz="1600" dirty="0" smtClean="0"/>
              <a:t>Excerpt from the CERN Council deliberation document (22-Mar-2013)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10" name="Rectangle 9"/>
          <p:cNvSpPr/>
          <p:nvPr/>
        </p:nvSpPr>
        <p:spPr>
          <a:xfrm>
            <a:off x="381000" y="1905000"/>
            <a:ext cx="860495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latin typeface="+mn-lt"/>
              </a:rPr>
              <a:t>d) To stay at the forefront of particle physics, Europe needs to be in </a:t>
            </a:r>
            <a:r>
              <a:rPr lang="en-US" sz="1600" b="1" dirty="0" smtClean="0">
                <a:latin typeface="+mn-lt"/>
              </a:rPr>
              <a:t>a position </a:t>
            </a:r>
            <a:r>
              <a:rPr lang="en-US" sz="1600" b="1" dirty="0">
                <a:latin typeface="+mn-lt"/>
              </a:rPr>
              <a:t>to propose an ambitious post-LHC accelerator project at </a:t>
            </a:r>
            <a:r>
              <a:rPr lang="en-US" sz="1600" b="1" dirty="0" smtClean="0">
                <a:latin typeface="+mn-lt"/>
              </a:rPr>
              <a:t>CERN by </a:t>
            </a:r>
            <a:r>
              <a:rPr lang="en-US" sz="1600" b="1" dirty="0">
                <a:latin typeface="+mn-lt"/>
              </a:rPr>
              <a:t>the time of the next Strategy update, when physics results from </a:t>
            </a:r>
            <a:r>
              <a:rPr lang="en-US" sz="1600" b="1" dirty="0" smtClean="0">
                <a:latin typeface="+mn-lt"/>
              </a:rPr>
              <a:t>the LHC </a:t>
            </a:r>
            <a:r>
              <a:rPr lang="en-US" sz="1600" b="1" dirty="0">
                <a:latin typeface="+mn-lt"/>
              </a:rPr>
              <a:t>running at 14 </a:t>
            </a:r>
            <a:r>
              <a:rPr lang="en-US" sz="1600" b="1" dirty="0" err="1">
                <a:latin typeface="+mn-lt"/>
              </a:rPr>
              <a:t>TeV</a:t>
            </a:r>
            <a:r>
              <a:rPr lang="en-US" sz="1600" b="1" dirty="0">
                <a:latin typeface="+mn-lt"/>
              </a:rPr>
              <a:t> will be available.</a:t>
            </a:r>
          </a:p>
          <a:p>
            <a:pPr algn="just"/>
            <a:endParaRPr lang="en-US" sz="1600" dirty="0" smtClean="0">
              <a:latin typeface="+mn-lt"/>
            </a:endParaRPr>
          </a:p>
          <a:p>
            <a:pPr algn="just"/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CERN </a:t>
            </a: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should undertake design studies for accelerator projects in 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global </a:t>
            </a: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context, with emphasis on proton-proton and 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electron-positron high-energy </a:t>
            </a: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frontier machines.</a:t>
            </a:r>
            <a:r>
              <a:rPr lang="en-US" sz="1600" b="1" i="1" dirty="0">
                <a:latin typeface="+mn-lt"/>
              </a:rPr>
              <a:t> </a:t>
            </a: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These design studies should be coupled 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 a </a:t>
            </a: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vigorous accelerator R&amp;D </a:t>
            </a:r>
            <a:r>
              <a:rPr lang="en-US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programme</a:t>
            </a: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including high-field magnets 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 high-gradient </a:t>
            </a: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accelerating structures, </a:t>
            </a: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collaboration with national </a:t>
            </a:r>
            <a:r>
              <a:rPr lang="en-US" sz="16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institutes, laboratories </a:t>
            </a: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 universities worldwide</a:t>
            </a: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fr-FR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Ellipse 3"/>
          <p:cNvSpPr/>
          <p:nvPr/>
        </p:nvSpPr>
        <p:spPr>
          <a:xfrm>
            <a:off x="3886200" y="2187476"/>
            <a:ext cx="4495800" cy="327124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rgbClr val="CC0099"/>
              </a:solidFill>
            </a:endParaRPr>
          </a:p>
        </p:txBody>
      </p:sp>
      <p:sp>
        <p:nvSpPr>
          <p:cNvPr id="12" name="Ellipse 6"/>
          <p:cNvSpPr/>
          <p:nvPr/>
        </p:nvSpPr>
        <p:spPr>
          <a:xfrm>
            <a:off x="304800" y="2895600"/>
            <a:ext cx="4953000" cy="30480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rgbClr val="CC0099"/>
              </a:solidFill>
            </a:endParaRPr>
          </a:p>
        </p:txBody>
      </p:sp>
      <p:sp>
        <p:nvSpPr>
          <p:cNvPr id="13" name="Ellipse 9"/>
          <p:cNvSpPr/>
          <p:nvPr/>
        </p:nvSpPr>
        <p:spPr>
          <a:xfrm>
            <a:off x="2286000" y="3429000"/>
            <a:ext cx="3657600" cy="30480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rgbClr val="CC009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4572000"/>
            <a:ext cx="8856984" cy="224676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+mn-lt"/>
              </a:rPr>
              <a:t>The two most promising lines of development towards the new </a:t>
            </a:r>
            <a:r>
              <a:rPr lang="en-US" sz="1400" b="1" dirty="0" smtClean="0">
                <a:latin typeface="+mn-lt"/>
              </a:rPr>
              <a:t>high energy</a:t>
            </a:r>
            <a:r>
              <a:rPr lang="en-US" sz="1400" b="1" dirty="0">
                <a:latin typeface="+mn-lt"/>
              </a:rPr>
              <a:t> </a:t>
            </a:r>
            <a:r>
              <a:rPr lang="en-US" sz="1400" b="1" dirty="0" smtClean="0">
                <a:latin typeface="+mn-lt"/>
              </a:rPr>
              <a:t>frontier </a:t>
            </a:r>
            <a:r>
              <a:rPr lang="en-US" sz="1400" b="1" dirty="0">
                <a:latin typeface="+mn-lt"/>
              </a:rPr>
              <a:t>after the LHC are proton-proton and electron-positron colliders. </a:t>
            </a:r>
            <a:r>
              <a:rPr lang="en-US" sz="1400" b="1" dirty="0" smtClean="0">
                <a:latin typeface="+mn-lt"/>
              </a:rPr>
              <a:t>Focused design studies </a:t>
            </a:r>
            <a:r>
              <a:rPr lang="en-US" sz="1400" b="1" dirty="0">
                <a:latin typeface="+mn-lt"/>
              </a:rPr>
              <a:t>are required </a:t>
            </a:r>
            <a:r>
              <a:rPr lang="en-US" sz="1400" b="1" u="sng" dirty="0">
                <a:latin typeface="+mn-lt"/>
              </a:rPr>
              <a:t>in both fields</a:t>
            </a:r>
            <a:r>
              <a:rPr lang="en-US" sz="1400" b="1" dirty="0">
                <a:latin typeface="+mn-lt"/>
              </a:rPr>
              <a:t>, together with vigorous accelerator R&amp;D supported </a:t>
            </a:r>
            <a:r>
              <a:rPr lang="en-US" sz="1400" b="1" dirty="0" smtClean="0">
                <a:latin typeface="+mn-lt"/>
              </a:rPr>
              <a:t>by </a:t>
            </a:r>
            <a:r>
              <a:rPr lang="en-US" sz="1400" b="1" u="sng" dirty="0" smtClean="0">
                <a:latin typeface="+mn-lt"/>
              </a:rPr>
              <a:t>adequate </a:t>
            </a:r>
            <a:r>
              <a:rPr lang="en-US" sz="1400" b="1" u="sng" dirty="0">
                <a:latin typeface="+mn-lt"/>
              </a:rPr>
              <a:t>resources and driven by collaborations involving CERN and national </a:t>
            </a:r>
            <a:r>
              <a:rPr lang="en-US" sz="1400" b="1" u="sng" dirty="0" smtClean="0">
                <a:latin typeface="+mn-lt"/>
              </a:rPr>
              <a:t>institutes, universities </a:t>
            </a:r>
            <a:r>
              <a:rPr lang="en-US" sz="1400" b="1" u="sng" dirty="0">
                <a:latin typeface="+mn-lt"/>
              </a:rPr>
              <a:t>and laboratories worldwide</a:t>
            </a:r>
            <a:r>
              <a:rPr lang="en-US" sz="1400" b="1" dirty="0">
                <a:latin typeface="+mn-lt"/>
              </a:rPr>
              <a:t>. The Compact Linear Collider (CLIC) is an </a:t>
            </a:r>
            <a:r>
              <a:rPr lang="en-US" sz="1400" b="1" dirty="0" smtClean="0">
                <a:latin typeface="+mn-lt"/>
              </a:rPr>
              <a:t>electron-positron</a:t>
            </a:r>
            <a:endParaRPr lang="en-US" sz="1400" b="1" dirty="0">
              <a:latin typeface="+mn-lt"/>
            </a:endParaRPr>
          </a:p>
          <a:p>
            <a:r>
              <a:rPr lang="en-US" sz="1400" b="1" dirty="0">
                <a:latin typeface="+mn-lt"/>
              </a:rPr>
              <a:t>machine based on a novel two-beam acceleration technique, which could, in </a:t>
            </a:r>
            <a:r>
              <a:rPr lang="en-US" sz="1400" b="1" dirty="0" smtClean="0">
                <a:latin typeface="+mn-lt"/>
              </a:rPr>
              <a:t>stages, reach </a:t>
            </a:r>
            <a:r>
              <a:rPr lang="en-US" sz="1400" b="1" dirty="0">
                <a:latin typeface="+mn-lt"/>
              </a:rPr>
              <a:t>a </a:t>
            </a:r>
            <a:r>
              <a:rPr lang="en-US" sz="1400" b="1" dirty="0" err="1">
                <a:latin typeface="+mn-lt"/>
              </a:rPr>
              <a:t>centre</a:t>
            </a:r>
            <a:r>
              <a:rPr lang="en-US" sz="1400" b="1" dirty="0">
                <a:latin typeface="+mn-lt"/>
              </a:rPr>
              <a:t>-of-mass energy up to 3 </a:t>
            </a:r>
            <a:r>
              <a:rPr lang="en-US" sz="1400" b="1" dirty="0" err="1">
                <a:latin typeface="+mn-lt"/>
              </a:rPr>
              <a:t>TeV</a:t>
            </a:r>
            <a:r>
              <a:rPr lang="en-US" sz="1400" b="1" dirty="0">
                <a:latin typeface="+mn-lt"/>
              </a:rPr>
              <a:t>. A Conceptual Design Report for CLIC has </a:t>
            </a:r>
            <a:r>
              <a:rPr lang="en-US" sz="1400" b="1" dirty="0" smtClean="0">
                <a:latin typeface="+mn-lt"/>
              </a:rPr>
              <a:t>already been </a:t>
            </a:r>
            <a:r>
              <a:rPr lang="en-US" sz="1400" b="1" dirty="0">
                <a:latin typeface="+mn-lt"/>
              </a:rPr>
              <a:t>prepared. Possible proton-proton machines of higher energy than the LHC include </a:t>
            </a:r>
            <a:r>
              <a:rPr lang="en-US" sz="1400" b="1" dirty="0" smtClean="0">
                <a:latin typeface="+mn-lt"/>
              </a:rPr>
              <a:t>HE-LHC</a:t>
            </a:r>
            <a:r>
              <a:rPr lang="en-US" sz="1400" b="1" dirty="0">
                <a:latin typeface="+mn-lt"/>
              </a:rPr>
              <a:t>, roughly doubling the </a:t>
            </a:r>
            <a:r>
              <a:rPr lang="en-US" sz="1400" b="1" dirty="0" err="1">
                <a:latin typeface="+mn-lt"/>
              </a:rPr>
              <a:t>centre</a:t>
            </a:r>
            <a:r>
              <a:rPr lang="en-US" sz="1400" b="1" dirty="0">
                <a:latin typeface="+mn-lt"/>
              </a:rPr>
              <a:t>-of-mass energy in the present tunnel, and V-LHC, aimed </a:t>
            </a:r>
            <a:r>
              <a:rPr lang="en-US" sz="1400" b="1" dirty="0" smtClean="0">
                <a:latin typeface="+mn-lt"/>
              </a:rPr>
              <a:t>at reaching </a:t>
            </a:r>
            <a:r>
              <a:rPr lang="en-US" sz="1400" b="1" dirty="0">
                <a:latin typeface="+mn-lt"/>
              </a:rPr>
              <a:t>up to 100 </a:t>
            </a:r>
            <a:r>
              <a:rPr lang="en-US" sz="1400" b="1" dirty="0" err="1">
                <a:latin typeface="+mn-lt"/>
              </a:rPr>
              <a:t>TeV</a:t>
            </a:r>
            <a:r>
              <a:rPr lang="en-US" sz="1400" b="1" dirty="0">
                <a:latin typeface="+mn-lt"/>
              </a:rPr>
              <a:t> in a new circular 80km tunnel. </a:t>
            </a:r>
            <a:r>
              <a:rPr lang="en-US" sz="1400" b="1" u="sng" dirty="0">
                <a:latin typeface="+mn-lt"/>
              </a:rPr>
              <a:t>A large tunnel such as this could </a:t>
            </a:r>
            <a:r>
              <a:rPr lang="en-US" sz="1400" b="1" u="sng" dirty="0" smtClean="0">
                <a:latin typeface="+mn-lt"/>
              </a:rPr>
              <a:t>also host </a:t>
            </a:r>
            <a:r>
              <a:rPr lang="en-US" sz="1400" b="1" u="sng" dirty="0">
                <a:latin typeface="+mn-lt"/>
              </a:rPr>
              <a:t>a circular electron-positron machine (TLEP) reaching energies up to 350 </a:t>
            </a:r>
            <a:r>
              <a:rPr lang="en-US" sz="1400" b="1" u="sng" dirty="0" err="1">
                <a:latin typeface="+mn-lt"/>
              </a:rPr>
              <a:t>GeV</a:t>
            </a:r>
            <a:r>
              <a:rPr lang="en-US" sz="1400" b="1" u="sng" dirty="0">
                <a:latin typeface="+mn-lt"/>
              </a:rPr>
              <a:t> with </a:t>
            </a:r>
            <a:r>
              <a:rPr lang="en-US" sz="1400" b="1" u="sng" dirty="0" smtClean="0">
                <a:latin typeface="+mn-lt"/>
              </a:rPr>
              <a:t>high </a:t>
            </a:r>
            <a:r>
              <a:rPr lang="fr-FR" sz="1400" b="1" u="sng" dirty="0" err="1" smtClean="0">
                <a:latin typeface="+mn-lt"/>
              </a:rPr>
              <a:t>luminosity</a:t>
            </a:r>
            <a:r>
              <a:rPr lang="fr-FR" sz="1400" b="1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014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smtClean="0"/>
              <a:t>“TLEP is more expensive than the ILC (1)”</a:t>
            </a:r>
            <a:endParaRPr lang="en-US" sz="28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pic>
        <p:nvPicPr>
          <p:cNvPr id="9" name="Content Placeholder 8" descr="Osborne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3" b="58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928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smtClean="0"/>
              <a:t>“TLEP </a:t>
            </a:r>
            <a:r>
              <a:rPr lang="en-US" sz="2800" i="1" dirty="0"/>
              <a:t>is more expensive than the ILC </a:t>
            </a:r>
            <a:r>
              <a:rPr lang="en-US" sz="2800" i="1" dirty="0" smtClean="0"/>
              <a:t>(2)”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Very rough estimate (Giga-CHF)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ILC cost (2012 re-evaluation) : 7.8 Giga-$</a:t>
            </a:r>
          </a:p>
          <a:p>
            <a:pPr lvl="1"/>
            <a:r>
              <a:rPr lang="en-US" sz="1600" dirty="0" smtClean="0"/>
              <a:t>Many items not included </a:t>
            </a:r>
          </a:p>
          <a:p>
            <a:pPr lvl="2"/>
            <a:r>
              <a:rPr lang="en-US" sz="1600" dirty="0" smtClean="0"/>
              <a:t>Site construction, infrastructure engineering, detectors, coming R&amp;D,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6498352"/>
              </p:ext>
            </p:extLst>
          </p:nvPr>
        </p:nvGraphicFramePr>
        <p:xfrm>
          <a:off x="76200" y="1367948"/>
          <a:ext cx="5848350" cy="29754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89381"/>
                <a:gridCol w="658969"/>
              </a:tblGrid>
              <a:tr h="3099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Bare tunnel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3.1 </a:t>
                      </a:r>
                      <a:r>
                        <a:rPr lang="en-US" sz="1600" b="1" baseline="30000" dirty="0" smtClean="0"/>
                        <a:t>(1)</a:t>
                      </a:r>
                      <a:endParaRPr lang="en-GB" sz="1600" b="1" baseline="30000" dirty="0"/>
                    </a:p>
                  </a:txBody>
                  <a:tcPr/>
                </a:tc>
              </a:tr>
              <a:tr h="62849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Services &amp; Additional infrastructure (electricity,</a:t>
                      </a:r>
                      <a:r>
                        <a:rPr lang="en-US" sz="1600" baseline="0" dirty="0" smtClean="0"/>
                        <a:t> cooling, service cavern, RP, ventilation, access roads …)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baseline="0" dirty="0" smtClean="0"/>
                        <a:t>1.0</a:t>
                      </a:r>
                      <a:r>
                        <a:rPr lang="en-US" sz="1600" b="1" baseline="30000" dirty="0" smtClean="0"/>
                        <a:t>(2)</a:t>
                      </a:r>
                      <a:endParaRPr lang="en-GB" sz="1600" b="1" baseline="0" dirty="0"/>
                    </a:p>
                  </a:txBody>
                  <a:tcPr/>
                </a:tc>
              </a:tr>
              <a:tr h="3099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 system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1.0 </a:t>
                      </a:r>
                      <a:r>
                        <a:rPr lang="en-US" sz="1600" b="1" baseline="30000" dirty="0" smtClean="0"/>
                        <a:t>(3)</a:t>
                      </a:r>
                      <a:endParaRPr lang="en-GB" sz="1600" b="1" baseline="30000" dirty="0" smtClean="0"/>
                    </a:p>
                  </a:txBody>
                  <a:tcPr/>
                </a:tc>
              </a:tr>
              <a:tr h="309958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Cryo</a:t>
                      </a:r>
                      <a:r>
                        <a:rPr lang="en-US" sz="1600" dirty="0" smtClean="0"/>
                        <a:t> system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/>
                        <a:t>0.2</a:t>
                      </a:r>
                      <a:r>
                        <a:rPr lang="en-US" sz="1600" b="1" dirty="0" smtClean="0"/>
                        <a:t> </a:t>
                      </a:r>
                      <a:r>
                        <a:rPr lang="en-US" sz="1600" b="1" baseline="30000" dirty="0" smtClean="0"/>
                        <a:t>(4)</a:t>
                      </a:r>
                      <a:endParaRPr lang="en-GB" sz="1600" b="1" baseline="0" dirty="0" smtClean="0"/>
                    </a:p>
                  </a:txBody>
                  <a:tcPr/>
                </a:tc>
              </a:tr>
              <a:tr h="3099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Vacuum system &amp; RP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/>
                        <a:t>0.5</a:t>
                      </a:r>
                      <a:r>
                        <a:rPr lang="en-US" sz="1600" b="1" baseline="30000" dirty="0" smtClean="0"/>
                        <a:t>(5)</a:t>
                      </a:r>
                      <a:endParaRPr lang="en-GB" sz="1600" b="1" baseline="0" dirty="0" smtClean="0"/>
                    </a:p>
                  </a:txBody>
                  <a:tcPr/>
                </a:tc>
              </a:tr>
              <a:tr h="3099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Magnet system for collider &amp; injector ring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/>
                        <a:t>0.8</a:t>
                      </a:r>
                      <a:r>
                        <a:rPr lang="en-US" sz="1600" b="1" baseline="30000" dirty="0" smtClean="0"/>
                        <a:t>(6)</a:t>
                      </a:r>
                      <a:endParaRPr lang="en-GB" sz="1600" b="1" baseline="0" dirty="0" smtClean="0"/>
                    </a:p>
                  </a:txBody>
                  <a:tcPr/>
                </a:tc>
              </a:tr>
              <a:tr h="3099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Pre-injector complex  SPS reinforcements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/>
                        <a:t>0.5</a:t>
                      </a:r>
                      <a:endParaRPr lang="en-GB" sz="1600" b="1" baseline="0" dirty="0" smtClean="0"/>
                    </a:p>
                  </a:txBody>
                  <a:tcPr/>
                </a:tc>
              </a:tr>
              <a:tr h="30995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CC"/>
                          </a:solidFill>
                        </a:rPr>
                        <a:t>Total</a:t>
                      </a:r>
                      <a:endParaRPr lang="en-GB" sz="16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CC"/>
                          </a:solidFill>
                        </a:rPr>
                        <a:t>7.1</a:t>
                      </a:r>
                      <a:endParaRPr lang="en-GB" sz="16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57200" y="4419600"/>
            <a:ext cx="5333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/>
              <a:t>Note: detector costs not included – can count 0.5 per detector (CMS/ATLAS)</a:t>
            </a:r>
          </a:p>
        </p:txBody>
      </p:sp>
      <p:sp>
        <p:nvSpPr>
          <p:cNvPr id="9" name="Rectangle 8"/>
          <p:cNvSpPr/>
          <p:nvPr/>
        </p:nvSpPr>
        <p:spPr>
          <a:xfrm>
            <a:off x="5932313" y="1399401"/>
            <a:ext cx="2144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(1): </a:t>
            </a:r>
            <a:r>
              <a:rPr lang="en-US" sz="1200" dirty="0" smtClean="0"/>
              <a:t>J. Osborne, </a:t>
            </a:r>
            <a:r>
              <a:rPr lang="en-US" sz="1200" dirty="0" err="1" smtClean="0"/>
              <a:t>Amrup</a:t>
            </a:r>
            <a:r>
              <a:rPr lang="en-US" sz="1200" dirty="0" smtClean="0"/>
              <a:t> study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43600" y="1752600"/>
            <a:ext cx="2144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(2): Extrapolation from LEP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5943600" y="2133600"/>
            <a:ext cx="32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(3): B. </a:t>
            </a:r>
            <a:r>
              <a:rPr lang="en-US" sz="1200" dirty="0" err="1"/>
              <a:t>Rimmer</a:t>
            </a:r>
            <a:r>
              <a:rPr lang="en-US" sz="1200" dirty="0"/>
              <a:t>, SRF cost per </a:t>
            </a:r>
            <a:r>
              <a:rPr lang="en-US" sz="1200" dirty="0" err="1"/>
              <a:t>GeV</a:t>
            </a:r>
            <a:r>
              <a:rPr lang="en-US" sz="1200" dirty="0"/>
              <a:t> or </a:t>
            </a:r>
            <a:endParaRPr lang="en-US" sz="1200" dirty="0" smtClean="0"/>
          </a:p>
          <a:p>
            <a:r>
              <a:rPr lang="en-US" sz="1200" dirty="0"/>
              <a:t> </a:t>
            </a:r>
            <a:r>
              <a:rPr lang="en-US" sz="1200" dirty="0" smtClean="0"/>
              <a:t>     per </a:t>
            </a:r>
            <a:r>
              <a:rPr lang="en-US" sz="1200" dirty="0"/>
              <a:t>Watt for CEBAF upgrade, </a:t>
            </a:r>
            <a:r>
              <a:rPr lang="en-US" sz="1200" dirty="0" smtClean="0"/>
              <a:t>2010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O. Brunner, complete evaluation, 2013</a:t>
            </a:r>
          </a:p>
          <a:p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5943600" y="2819400"/>
            <a:ext cx="31354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(4): F. </a:t>
            </a:r>
            <a:r>
              <a:rPr lang="en-US" sz="1200" dirty="0" err="1"/>
              <a:t>Haug</a:t>
            </a:r>
            <a:r>
              <a:rPr lang="en-US" sz="1200" dirty="0"/>
              <a:t>, 4</a:t>
            </a:r>
            <a:r>
              <a:rPr lang="en-US" sz="1200" baseline="30000" dirty="0"/>
              <a:t>th</a:t>
            </a:r>
            <a:r>
              <a:rPr lang="en-US" sz="1200" dirty="0"/>
              <a:t> TLEP Days, 5 April </a:t>
            </a:r>
            <a:r>
              <a:rPr lang="en-US" sz="1200" dirty="0" smtClean="0"/>
              <a:t>2013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943600" y="3124200"/>
            <a:ext cx="3135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(5): </a:t>
            </a:r>
            <a:r>
              <a:rPr lang="en-US" sz="1200" dirty="0" smtClean="0"/>
              <a:t>K. </a:t>
            </a:r>
            <a:r>
              <a:rPr lang="en-US" sz="1200" dirty="0" err="1" smtClean="0"/>
              <a:t>Oide</a:t>
            </a:r>
            <a:r>
              <a:rPr lang="en-US" sz="1200" dirty="0" smtClean="0"/>
              <a:t> : factor </a:t>
            </a:r>
            <a:r>
              <a:rPr lang="en-US" sz="1200" dirty="0"/>
              <a:t>2.5 higher than </a:t>
            </a:r>
            <a:r>
              <a:rPr lang="en-US" sz="1200" dirty="0" smtClean="0"/>
              <a:t>KEK,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estimated </a:t>
            </a:r>
            <a:r>
              <a:rPr lang="en-US" sz="1200" dirty="0"/>
              <a:t>for 80 km ring</a:t>
            </a:r>
          </a:p>
          <a:p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943600" y="3581400"/>
            <a:ext cx="32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(6): 24,000 magnets for collider &amp; injector;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 cost per magnet 30 </a:t>
            </a:r>
            <a:r>
              <a:rPr lang="en-US" sz="1200" dirty="0" err="1" smtClean="0"/>
              <a:t>kCHF</a:t>
            </a:r>
            <a:r>
              <a:rPr lang="en-US" sz="1200" dirty="0" smtClean="0"/>
              <a:t> (</a:t>
            </a:r>
            <a:r>
              <a:rPr lang="en-US" sz="1200" dirty="0" err="1" smtClean="0"/>
              <a:t>LHeC</a:t>
            </a:r>
            <a:r>
              <a:rPr lang="en-US" sz="1200" dirty="0" smtClean="0"/>
              <a:t>);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 10% added; no cost </a:t>
            </a:r>
            <a:r>
              <a:rPr lang="en-US" sz="1200" dirty="0"/>
              <a:t>s</a:t>
            </a:r>
            <a:r>
              <a:rPr lang="en-US" sz="1200" dirty="0" smtClean="0"/>
              <a:t>aving from mass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 production assumed</a:t>
            </a:r>
          </a:p>
        </p:txBody>
      </p:sp>
      <p:sp>
        <p:nvSpPr>
          <p:cNvPr id="15" name="TextBox 14"/>
          <p:cNvSpPr txBox="1"/>
          <p:nvPr/>
        </p:nvSpPr>
        <p:spPr>
          <a:xfrm rot="20589525">
            <a:off x="-7098" y="2319093"/>
            <a:ext cx="8666273" cy="707886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009900"/>
                </a:solidFill>
                <a:latin typeface="+mn-lt"/>
              </a:rPr>
              <a:t>p</a:t>
            </a:r>
            <a:r>
              <a:rPr lang="en-US" sz="4000" b="1" i="1" dirty="0" smtClean="0">
                <a:solidFill>
                  <a:srgbClr val="009900"/>
                </a:solidFill>
                <a:latin typeface="+mn-lt"/>
              </a:rPr>
              <a:t>reliminary – not endorsed by anybody</a:t>
            </a:r>
            <a:endParaRPr lang="en-GB" sz="4000" b="1" i="1" dirty="0">
              <a:solidFill>
                <a:srgbClr val="0099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027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TLEP Physics case as a Higgs Factory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Physics case not driven by the fact that the collider is linear or circular</a:t>
            </a:r>
          </a:p>
          <a:p>
            <a:pPr lvl="1"/>
            <a:r>
              <a:rPr lang="en-US" sz="1600" dirty="0" smtClean="0"/>
              <a:t>Scan of the HZ threshold : </a:t>
            </a:r>
            <a:r>
              <a:rPr lang="de-DE" sz="1600" dirty="0" smtClean="0"/>
              <a:t>√s = 210-240 </a:t>
            </a:r>
            <a:r>
              <a:rPr lang="de-DE" sz="1600" dirty="0" err="1" smtClean="0"/>
              <a:t>GeV</a:t>
            </a:r>
            <a:r>
              <a:rPr lang="de-DE" sz="1600" dirty="0" smtClean="0"/>
              <a:t>                              </a:t>
            </a:r>
            <a:r>
              <a:rPr lang="de-DE" sz="1400" dirty="0" smtClean="0">
                <a:solidFill>
                  <a:srgbClr val="009900"/>
                </a:solidFill>
              </a:rPr>
              <a:t>Spin</a:t>
            </a:r>
            <a:endParaRPr lang="en-US" sz="1400" dirty="0" smtClean="0"/>
          </a:p>
          <a:p>
            <a:pPr lvl="1"/>
            <a:r>
              <a:rPr lang="en-US" sz="1600" dirty="0" smtClean="0"/>
              <a:t>Maximum of the HZ cross section : √s = 240-250 </a:t>
            </a:r>
            <a:r>
              <a:rPr lang="en-US" sz="1600" dirty="0" err="1" smtClean="0"/>
              <a:t>GeV</a:t>
            </a:r>
            <a:r>
              <a:rPr lang="en-US" sz="1600" dirty="0" smtClean="0"/>
              <a:t>            </a:t>
            </a:r>
            <a:r>
              <a:rPr lang="en-US" sz="1400" dirty="0" smtClean="0">
                <a:solidFill>
                  <a:srgbClr val="009900"/>
                </a:solidFill>
              </a:rPr>
              <a:t>Mass, </a:t>
            </a:r>
            <a:r>
              <a:rPr lang="en-US" sz="1400" dirty="0" err="1" smtClean="0">
                <a:solidFill>
                  <a:srgbClr val="009900"/>
                </a:solidFill>
                <a:latin typeface="Symbol" charset="2"/>
                <a:cs typeface="Symbol" charset="2"/>
              </a:rPr>
              <a:t>s</a:t>
            </a:r>
            <a:r>
              <a:rPr lang="en-US" sz="1400" baseline="-25000" dirty="0" err="1" smtClean="0">
                <a:solidFill>
                  <a:srgbClr val="009900"/>
                </a:solidFill>
              </a:rPr>
              <a:t>HZ</a:t>
            </a:r>
            <a:r>
              <a:rPr lang="en-US" sz="1400" baseline="-25000" dirty="0" smtClean="0">
                <a:solidFill>
                  <a:srgbClr val="009900"/>
                </a:solidFill>
              </a:rPr>
              <a:t>, </a:t>
            </a:r>
            <a:r>
              <a:rPr lang="en-US" sz="1400" dirty="0" smtClean="0">
                <a:solidFill>
                  <a:srgbClr val="009900"/>
                </a:solidFill>
              </a:rPr>
              <a:t>BRs, Width, Decays</a:t>
            </a:r>
          </a:p>
          <a:p>
            <a:pPr lvl="1"/>
            <a:r>
              <a:rPr lang="en-US" sz="1600" dirty="0"/>
              <a:t>Just below </a:t>
            </a:r>
            <a:r>
              <a:rPr lang="en-US" sz="1600" dirty="0" smtClean="0"/>
              <a:t>or at the </a:t>
            </a:r>
            <a:r>
              <a:rPr lang="en-US" sz="1600" dirty="0" err="1"/>
              <a:t>tt</a:t>
            </a:r>
            <a:r>
              <a:rPr lang="en-US" sz="1600" dirty="0"/>
              <a:t> threshold : √s ~ 340-350 </a:t>
            </a:r>
            <a:r>
              <a:rPr lang="en-US" sz="1600" dirty="0" err="1"/>
              <a:t>GeV</a:t>
            </a:r>
            <a:r>
              <a:rPr lang="en-US" sz="1600" dirty="0"/>
              <a:t>               </a:t>
            </a:r>
            <a:r>
              <a:rPr lang="en-US" sz="1400" dirty="0" smtClean="0">
                <a:solidFill>
                  <a:srgbClr val="009900"/>
                </a:solidFill>
              </a:rPr>
              <a:t>Width</a:t>
            </a:r>
            <a:endParaRPr lang="en-US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pic>
        <p:nvPicPr>
          <p:cNvPr id="7" name="Picture 6" descr="HiggsCross3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8628"/>
            <a:ext cx="5867400" cy="3979041"/>
          </a:xfrm>
          <a:prstGeom prst="rect">
            <a:avLst/>
          </a:prstGeom>
        </p:spPr>
      </p:pic>
      <p:pic>
        <p:nvPicPr>
          <p:cNvPr id="8" name="Picture 7" descr="eeHZ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31" y="3581400"/>
            <a:ext cx="1463069" cy="838200"/>
          </a:xfrm>
          <a:prstGeom prst="rect">
            <a:avLst/>
          </a:prstGeom>
        </p:spPr>
      </p:pic>
      <p:pic>
        <p:nvPicPr>
          <p:cNvPr id="9" name="Picture 8" descr="eeHn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876800"/>
            <a:ext cx="1524000" cy="101330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3352800" y="2667000"/>
            <a:ext cx="0" cy="314690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6019800" y="2667000"/>
            <a:ext cx="0" cy="314690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2209801" y="2667000"/>
            <a:ext cx="819149" cy="3146908"/>
          </a:xfrm>
          <a:prstGeom prst="rect">
            <a:avLst/>
          </a:prstGeom>
          <a:solidFill>
            <a:srgbClr val="CCFFCC">
              <a:alpha val="41000"/>
            </a:srgbClr>
          </a:solidFill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5867400" y="4114800"/>
            <a:ext cx="1051531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6553200" y="5334000"/>
            <a:ext cx="822932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5029200" y="4114800"/>
            <a:ext cx="1889731" cy="1371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6553200" y="5334000"/>
            <a:ext cx="822932" cy="4799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3810000" y="5133201"/>
            <a:ext cx="66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Z </a:t>
            </a:r>
            <a:r>
              <a:rPr lang="en-US" sz="1200" dirty="0" smtClean="0">
                <a:solidFill>
                  <a:srgbClr val="FF0000"/>
                </a:solidFill>
              </a:rPr>
              <a:t>→ </a:t>
            </a:r>
            <a:r>
              <a:rPr lang="en-US" sz="12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nn</a:t>
            </a:r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 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05200" y="3657600"/>
            <a:ext cx="668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Z </a:t>
            </a:r>
            <a:r>
              <a:rPr lang="en-US" sz="1200" dirty="0" smtClean="0">
                <a:solidFill>
                  <a:srgbClr val="FF0000"/>
                </a:solidFill>
              </a:rPr>
              <a:t>→ All</a:t>
            </a:r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 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2362200"/>
            <a:ext cx="253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+mn-lt"/>
              </a:rPr>
              <a:t>Unpolarized</a:t>
            </a:r>
            <a:r>
              <a:rPr lang="en-US" sz="1600" b="1" dirty="0" smtClean="0">
                <a:latin typeface="+mn-lt"/>
              </a:rPr>
              <a:t> cross sections</a:t>
            </a:r>
            <a:endParaRPr lang="en-US" sz="1600" b="1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78807" y="5909846"/>
            <a:ext cx="412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/>
              <a:t>7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3429000"/>
            <a:ext cx="132600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9900"/>
                </a:solidFill>
                <a:latin typeface="+mn-lt"/>
                <a:cs typeface="Symbol" charset="2"/>
              </a:rPr>
              <a:t>Need 100’s fb</a:t>
            </a:r>
            <a:r>
              <a:rPr lang="en-US" sz="1400" b="1" baseline="30000" dirty="0" smtClean="0">
                <a:solidFill>
                  <a:srgbClr val="009900"/>
                </a:solidFill>
                <a:latin typeface="+mn-lt"/>
                <a:cs typeface="Symbol" charset="2"/>
              </a:rPr>
              <a:t>-1</a:t>
            </a:r>
            <a:endParaRPr lang="en-US" sz="1400" b="1" baseline="30000" dirty="0">
              <a:solidFill>
                <a:srgbClr val="009900"/>
              </a:solidFill>
              <a:latin typeface="+mn-lt"/>
              <a:cs typeface="Symbol" charset="2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524000" y="3456801"/>
            <a:ext cx="457200" cy="276999"/>
          </a:xfrm>
          <a:prstGeom prst="ellipse">
            <a:avLst/>
          </a:prstGeom>
          <a:noFill/>
          <a:ln w="28575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0200" y="2405390"/>
            <a:ext cx="12196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PJ and G. </a:t>
            </a:r>
            <a:r>
              <a:rPr lang="en-US" sz="1100" dirty="0" err="1" smtClean="0">
                <a:solidFill>
                  <a:prstClr val="black"/>
                </a:solidFill>
              </a:rPr>
              <a:t>Ganis</a:t>
            </a:r>
            <a:endParaRPr lang="en-US" sz="11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34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TLEP Physics case as a Higgs Factory </a:t>
            </a:r>
            <a:r>
              <a:rPr lang="en-US" dirty="0" smtClean="0"/>
              <a:t>(2)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 few specificities, though : </a:t>
            </a:r>
          </a:p>
          <a:p>
            <a:pPr lvl="1"/>
            <a:r>
              <a:rPr lang="en-US" sz="1600" dirty="0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 </a:t>
            </a:r>
            <a:r>
              <a:rPr lang="en-US" sz="1600" dirty="0" smtClean="0">
                <a:cs typeface="Symbol" charset="2"/>
              </a:rPr>
              <a:t>(e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1600" dirty="0" smtClean="0">
                <a:cs typeface="Symbol" charset="2"/>
              </a:rPr>
              <a:t>) beam polarization is easy at the source (possible) for a linear collider. </a:t>
            </a:r>
          </a:p>
          <a:p>
            <a:pPr lvl="2"/>
            <a:r>
              <a:rPr lang="en-US" sz="1600" dirty="0" smtClean="0">
                <a:cs typeface="Symbol" charset="2"/>
              </a:rPr>
              <a:t>Not critical for Higgs studies. </a:t>
            </a:r>
          </a:p>
          <a:p>
            <a:pPr lvl="1"/>
            <a:r>
              <a:rPr lang="en-US" sz="1600" dirty="0" smtClean="0">
                <a:cs typeface="Symbol" charset="2"/>
              </a:rPr>
              <a:t>No beam disruption from </a:t>
            </a:r>
            <a:r>
              <a:rPr lang="en-US" sz="1600" dirty="0" err="1" smtClean="0">
                <a:cs typeface="Symbol" charset="2"/>
              </a:rPr>
              <a:t>Beamstrahlung</a:t>
            </a:r>
            <a:r>
              <a:rPr lang="en-US" sz="1600" dirty="0" smtClean="0">
                <a:cs typeface="Symbol" charset="2"/>
              </a:rPr>
              <a:t> for a circular collider </a:t>
            </a:r>
            <a:r>
              <a:rPr lang="en-US" sz="1400" b="0" dirty="0" smtClean="0">
                <a:cs typeface="Symbol" charset="2"/>
              </a:rPr>
              <a:t>(</a:t>
            </a:r>
            <a:r>
              <a:rPr lang="en-US" sz="1400" b="0" dirty="0" err="1" smtClean="0">
                <a:latin typeface="Symbol" charset="2"/>
                <a:cs typeface="Symbol" charset="2"/>
              </a:rPr>
              <a:t>s</a:t>
            </a:r>
            <a:r>
              <a:rPr lang="en-US" sz="1400" b="0" baseline="-25000" dirty="0" err="1" smtClean="0">
                <a:cs typeface="Symbol" charset="2"/>
              </a:rPr>
              <a:t>y</a:t>
            </a:r>
            <a:r>
              <a:rPr lang="en-US" sz="1400" b="0" dirty="0" smtClean="0">
                <a:cs typeface="Symbol" charset="2"/>
              </a:rPr>
              <a:t> </a:t>
            </a:r>
            <a:r>
              <a:rPr lang="en-US" sz="1400" b="0" dirty="0">
                <a:cs typeface="Symbol" charset="2"/>
              </a:rPr>
              <a:t>~</a:t>
            </a:r>
            <a:r>
              <a:rPr lang="en-US" sz="1400" b="0" dirty="0" smtClean="0">
                <a:cs typeface="Symbol" charset="2"/>
              </a:rPr>
              <a:t> 300 nm vs. 5 nm @ ILC)</a:t>
            </a:r>
          </a:p>
          <a:p>
            <a:pPr lvl="2"/>
            <a:r>
              <a:rPr lang="en-US" sz="1600" dirty="0" smtClean="0">
                <a:cs typeface="Symbol" charset="2"/>
              </a:rPr>
              <a:t>No EM backgrounds in the detector (photons, </a:t>
            </a:r>
            <a:r>
              <a:rPr lang="en-US" sz="1600" dirty="0" err="1" smtClean="0">
                <a:cs typeface="Symbol" charset="2"/>
              </a:rPr>
              <a:t>e+e</a:t>
            </a:r>
            <a:r>
              <a:rPr lang="en-US" sz="1600" dirty="0" smtClean="0">
                <a:cs typeface="Symbol" charset="2"/>
              </a:rPr>
              <a:t>- pairs);</a:t>
            </a:r>
          </a:p>
          <a:p>
            <a:pPr lvl="2"/>
            <a:r>
              <a:rPr lang="en-US" sz="1600" dirty="0" smtClean="0">
                <a:cs typeface="Symbol" charset="2"/>
              </a:rPr>
              <a:t>No beam energy smearing – energy spectrum perfectly known (</a:t>
            </a:r>
            <a:r>
              <a:rPr lang="en-US" sz="1600" dirty="0" err="1" smtClean="0">
                <a:cs typeface="Symbol" charset="2"/>
              </a:rPr>
              <a:t>lumi</a:t>
            </a:r>
            <a:r>
              <a:rPr lang="en-US" sz="1600" dirty="0" smtClean="0">
                <a:cs typeface="Symbol" charset="2"/>
              </a:rPr>
              <a:t> measurement)</a:t>
            </a:r>
          </a:p>
          <a:p>
            <a:pPr lvl="2"/>
            <a:r>
              <a:rPr lang="en-US" sz="1600" dirty="0" smtClean="0">
                <a:cs typeface="Symbol" charset="2"/>
              </a:rPr>
              <a:t>Negligible pile-up from 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cs typeface="Symbol" charset="2"/>
              </a:rPr>
              <a:t> interactions</a:t>
            </a:r>
          </a:p>
          <a:p>
            <a:pPr lvl="2"/>
            <a:endParaRPr lang="en-US" sz="1600" dirty="0">
              <a:cs typeface="Symbol" charset="2"/>
            </a:endParaRPr>
          </a:p>
          <a:p>
            <a:pPr lvl="2"/>
            <a:endParaRPr lang="en-US" sz="1600" dirty="0" smtClean="0">
              <a:cs typeface="Symbol" charset="2"/>
            </a:endParaRPr>
          </a:p>
          <a:p>
            <a:pPr lvl="2"/>
            <a:endParaRPr lang="en-US" sz="1600" dirty="0">
              <a:cs typeface="Symbol" charset="2"/>
            </a:endParaRPr>
          </a:p>
          <a:p>
            <a:pPr lvl="2"/>
            <a:endParaRPr lang="en-US" sz="1600" dirty="0" smtClean="0">
              <a:cs typeface="Symbol" charset="2"/>
            </a:endParaRPr>
          </a:p>
          <a:p>
            <a:pPr lvl="2"/>
            <a:endParaRPr lang="en-US" sz="1600" dirty="0">
              <a:cs typeface="Symbol" charset="2"/>
            </a:endParaRPr>
          </a:p>
          <a:p>
            <a:pPr lvl="2"/>
            <a:endParaRPr lang="en-US" sz="1600" dirty="0" smtClean="0">
              <a:cs typeface="Symbol" charset="2"/>
            </a:endParaRPr>
          </a:p>
          <a:p>
            <a:pPr lvl="2"/>
            <a:endParaRPr lang="en-US" sz="1600" dirty="0">
              <a:cs typeface="Symbol" charset="2"/>
            </a:endParaRPr>
          </a:p>
          <a:p>
            <a:pPr lvl="2"/>
            <a:endParaRPr lang="en-US" sz="1600" dirty="0" smtClean="0">
              <a:cs typeface="Symbol" charset="2"/>
            </a:endParaRPr>
          </a:p>
          <a:p>
            <a:pPr lvl="3"/>
            <a:r>
              <a:rPr lang="en-US" sz="1600" dirty="0" smtClean="0">
                <a:cs typeface="Symbol" charset="2"/>
              </a:rPr>
              <a:t>No drastic requirements for the detector and the background simulation</a:t>
            </a:r>
            <a:endParaRPr lang="en-US" sz="1600" dirty="0">
              <a:cs typeface="Symbol" charset="2"/>
            </a:endParaRPr>
          </a:p>
          <a:p>
            <a:pPr lvl="1"/>
            <a:r>
              <a:rPr lang="en-US" sz="1600" dirty="0" smtClean="0">
                <a:cs typeface="Symbol" charset="2"/>
              </a:rPr>
              <a:t>Possibility of operating several IP’s simultaneously in circular collider</a:t>
            </a:r>
          </a:p>
          <a:p>
            <a:pPr lvl="2"/>
            <a:r>
              <a:rPr lang="en-US" sz="1600" dirty="0" smtClean="0">
                <a:cs typeface="Symbol" charset="2"/>
              </a:rPr>
              <a:t>vs. only one IP in linear collider</a:t>
            </a:r>
          </a:p>
          <a:p>
            <a:pPr lvl="1"/>
            <a:endParaRPr lang="en-US" sz="1600" dirty="0" smtClean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pic>
        <p:nvPicPr>
          <p:cNvPr id="7" name="Picture 6" descr="IL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200400"/>
            <a:ext cx="2514600" cy="20392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7156" y="3048000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ILD TPC at 500 </a:t>
            </a:r>
            <a:r>
              <a:rPr lang="en-US" sz="1200" b="1" dirty="0" err="1" smtClean="0">
                <a:latin typeface="+mn-lt"/>
              </a:rPr>
              <a:t>GeV</a:t>
            </a:r>
            <a:endParaRPr lang="en-US" sz="1200" b="1" dirty="0">
              <a:latin typeface="+mn-lt"/>
            </a:endParaRPr>
          </a:p>
        </p:txBody>
      </p:sp>
      <p:pic>
        <p:nvPicPr>
          <p:cNvPr id="9" name="Picture 8" descr="EnergySpread_LEP3vsIL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195630"/>
            <a:ext cx="2971800" cy="21490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36790" y="3014990"/>
            <a:ext cx="8118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M</a:t>
            </a:r>
            <a:r>
              <a:rPr lang="en-US" sz="1100" dirty="0" smtClean="0">
                <a:solidFill>
                  <a:prstClr val="black"/>
                </a:solidFill>
              </a:rPr>
              <a:t>. </a:t>
            </a:r>
            <a:r>
              <a:rPr lang="en-US" sz="1100" dirty="0" err="1" smtClean="0">
                <a:solidFill>
                  <a:prstClr val="black"/>
                </a:solidFill>
              </a:rPr>
              <a:t>Zanetti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1534" y="4919990"/>
            <a:ext cx="6394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ILD </a:t>
            </a:r>
            <a:r>
              <a:rPr lang="en-US" sz="1100" dirty="0" err="1" smtClean="0">
                <a:solidFill>
                  <a:prstClr val="black"/>
                </a:solidFill>
              </a:rPr>
              <a:t>LoI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8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TLEP Physics case as a Higgs Factory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Number of Higgs bosons produced at √s = 240-250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r>
              <a:rPr lang="en-US" sz="1600" dirty="0" smtClean="0"/>
              <a:t>In a given amount of time, Higgs coupling precisions scale like</a:t>
            </a:r>
          </a:p>
          <a:p>
            <a:pPr lvl="2"/>
            <a:r>
              <a:rPr lang="en-US" sz="1600" dirty="0"/>
              <a:t> </a:t>
            </a:r>
            <a:r>
              <a:rPr lang="en-US" sz="1600" dirty="0" smtClean="0"/>
              <a:t>e.g., for </a:t>
            </a:r>
            <a:r>
              <a:rPr lang="en-US" sz="1600" dirty="0" err="1" smtClean="0"/>
              <a:t>g</a:t>
            </a:r>
            <a:r>
              <a:rPr lang="en-US" sz="1600" baseline="-25000" dirty="0" err="1" smtClean="0"/>
              <a:t>HZZ</a:t>
            </a:r>
            <a:r>
              <a:rPr lang="en-US" sz="1600" dirty="0" smtClean="0"/>
              <a:t> :  1.5%  for ILC : 0.65% for LEP3 : 0.2% for TLEP</a:t>
            </a:r>
          </a:p>
          <a:p>
            <a:pPr lvl="3"/>
            <a:r>
              <a:rPr lang="en-US" sz="1600" dirty="0"/>
              <a:t>Five years of TLEP =  75-150 years of ILC (at 240 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</a:p>
          <a:p>
            <a:pPr lvl="2"/>
            <a:r>
              <a:rPr lang="en-US" sz="1600" dirty="0" smtClean="0"/>
              <a:t> Note : measure total Higgs boson width 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/>
              <a:t>H</a:t>
            </a:r>
          </a:p>
          <a:p>
            <a:pPr lvl="3"/>
            <a:r>
              <a:rPr lang="en-US" sz="1600" dirty="0" smtClean="0"/>
              <a:t>At 240 </a:t>
            </a:r>
            <a:r>
              <a:rPr lang="en-US" sz="1600" dirty="0" err="1" smtClean="0"/>
              <a:t>GeV</a:t>
            </a:r>
            <a:r>
              <a:rPr lang="en-US" sz="1600" dirty="0" smtClean="0"/>
              <a:t> : With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  </a:t>
            </a:r>
            <a:r>
              <a:rPr lang="en-US" sz="1400" b="0" dirty="0" smtClean="0">
                <a:solidFill>
                  <a:srgbClr val="000000"/>
                </a:solidFill>
              </a:rPr>
              <a:t>(~ g</a:t>
            </a:r>
            <a:r>
              <a:rPr lang="en-US" sz="1400" b="0" baseline="30000" dirty="0" smtClean="0">
                <a:solidFill>
                  <a:srgbClr val="000000"/>
                </a:solidFill>
              </a:rPr>
              <a:t>2</a:t>
            </a:r>
            <a:r>
              <a:rPr lang="en-US" sz="1400" b="0" baseline="-25000" dirty="0" smtClean="0">
                <a:solidFill>
                  <a:srgbClr val="000000"/>
                </a:solidFill>
              </a:rPr>
              <a:t>HZZ</a:t>
            </a:r>
            <a:r>
              <a:rPr lang="en-US" sz="1400" b="0" dirty="0" smtClean="0">
                <a:solidFill>
                  <a:srgbClr val="000000"/>
                </a:solidFill>
              </a:rPr>
              <a:t>)  </a:t>
            </a:r>
            <a:r>
              <a:rPr lang="en-US" sz="1600" dirty="0" smtClean="0"/>
              <a:t>and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× </a:t>
            </a:r>
            <a:r>
              <a:rPr lang="en-US" sz="1600" dirty="0" smtClean="0">
                <a:cs typeface="Symbol" charset="2"/>
              </a:rPr>
              <a:t>BR(</a:t>
            </a:r>
            <a:r>
              <a:rPr lang="en-US" sz="1600" dirty="0" smtClean="0"/>
              <a:t>H→ ZZ)  </a:t>
            </a:r>
            <a:r>
              <a:rPr lang="en-US" sz="1400" b="0" dirty="0" smtClean="0">
                <a:solidFill>
                  <a:srgbClr val="000000"/>
                </a:solidFill>
              </a:rPr>
              <a:t>(~ g</a:t>
            </a:r>
            <a:r>
              <a:rPr lang="en-US" sz="1400" b="0" baseline="30000" dirty="0" smtClean="0">
                <a:solidFill>
                  <a:srgbClr val="000000"/>
                </a:solidFill>
              </a:rPr>
              <a:t>4</a:t>
            </a:r>
            <a:r>
              <a:rPr lang="en-US" sz="1400" b="0" baseline="-25000" dirty="0" smtClean="0">
                <a:solidFill>
                  <a:srgbClr val="000000"/>
                </a:solidFill>
              </a:rPr>
              <a:t>HZZ</a:t>
            </a:r>
            <a:r>
              <a:rPr lang="en-US" sz="1400" b="0" dirty="0" smtClean="0">
                <a:solidFill>
                  <a:srgbClr val="000000"/>
                </a:solidFill>
              </a:rPr>
              <a:t>/</a:t>
            </a:r>
            <a:r>
              <a:rPr lang="en-US" sz="1400" b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400" b="0" baseline="-25000" dirty="0" smtClean="0">
                <a:solidFill>
                  <a:srgbClr val="000000"/>
                </a:solidFill>
                <a:cs typeface="Symbol" charset="2"/>
              </a:rPr>
              <a:t>H</a:t>
            </a:r>
            <a:r>
              <a:rPr lang="en-US" sz="1400" b="0" dirty="0" smtClean="0">
                <a:solidFill>
                  <a:srgbClr val="000000"/>
                </a:solidFill>
              </a:rPr>
              <a:t>)</a:t>
            </a:r>
          </a:p>
          <a:p>
            <a:pPr lvl="3"/>
            <a:r>
              <a:rPr lang="en-US" sz="1600" dirty="0" smtClean="0"/>
              <a:t>At 350 </a:t>
            </a:r>
            <a:r>
              <a:rPr lang="en-US" sz="1600" dirty="0" err="1" smtClean="0"/>
              <a:t>GeV</a:t>
            </a:r>
            <a:r>
              <a:rPr lang="en-US" sz="1600" dirty="0" smtClean="0"/>
              <a:t> : With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>
                <a:cs typeface="Symbol" charset="2"/>
              </a:rPr>
              <a:t>WW</a:t>
            </a:r>
            <a:r>
              <a:rPr lang="en-US" sz="1600" baseline="-25000" dirty="0" err="1" smtClean="0"/>
              <a:t>→H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  </a:t>
            </a:r>
            <a:r>
              <a:rPr lang="en-US" sz="1400" b="0" dirty="0">
                <a:solidFill>
                  <a:srgbClr val="000000"/>
                </a:solidFill>
              </a:rPr>
              <a:t>(~ </a:t>
            </a:r>
            <a:r>
              <a:rPr lang="en-US" sz="1400" b="0" dirty="0" smtClean="0">
                <a:solidFill>
                  <a:srgbClr val="000000"/>
                </a:solidFill>
              </a:rPr>
              <a:t>g</a:t>
            </a:r>
            <a:r>
              <a:rPr lang="en-US" sz="1400" b="0" baseline="30000" dirty="0" smtClean="0">
                <a:solidFill>
                  <a:srgbClr val="000000"/>
                </a:solidFill>
              </a:rPr>
              <a:t>2</a:t>
            </a:r>
            <a:r>
              <a:rPr lang="en-US" sz="1400" b="0" baseline="-25000" dirty="0" smtClean="0">
                <a:solidFill>
                  <a:srgbClr val="000000"/>
                </a:solidFill>
              </a:rPr>
              <a:t>HWW</a:t>
            </a:r>
            <a:r>
              <a:rPr lang="en-US" sz="1400" b="0" dirty="0" smtClean="0">
                <a:solidFill>
                  <a:srgbClr val="000000"/>
                </a:solidFill>
              </a:rPr>
              <a:t>)  </a:t>
            </a:r>
            <a:r>
              <a:rPr lang="en-US" sz="1600" dirty="0"/>
              <a:t>and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× </a:t>
            </a:r>
            <a:r>
              <a:rPr lang="en-US" sz="1600" dirty="0">
                <a:cs typeface="Symbol" charset="2"/>
              </a:rPr>
              <a:t>BR(</a:t>
            </a:r>
            <a:r>
              <a:rPr lang="en-US" sz="1600" dirty="0"/>
              <a:t>H→ </a:t>
            </a:r>
            <a:r>
              <a:rPr lang="en-US" sz="1600" dirty="0" smtClean="0"/>
              <a:t>WW)  </a:t>
            </a:r>
            <a:r>
              <a:rPr lang="en-US" sz="1400" b="0" dirty="0">
                <a:solidFill>
                  <a:srgbClr val="000000"/>
                </a:solidFill>
              </a:rPr>
              <a:t>(~ </a:t>
            </a:r>
            <a:r>
              <a:rPr lang="en-US" sz="1400" b="0" dirty="0" smtClean="0">
                <a:solidFill>
                  <a:srgbClr val="000000"/>
                </a:solidFill>
              </a:rPr>
              <a:t>g</a:t>
            </a:r>
            <a:r>
              <a:rPr lang="en-US" sz="1400" b="0" baseline="30000" dirty="0" smtClean="0">
                <a:solidFill>
                  <a:srgbClr val="000000"/>
                </a:solidFill>
              </a:rPr>
              <a:t>2</a:t>
            </a:r>
            <a:r>
              <a:rPr lang="en-US" sz="1400" b="0" baseline="-25000" dirty="0" smtClean="0">
                <a:solidFill>
                  <a:srgbClr val="000000"/>
                </a:solidFill>
              </a:rPr>
              <a:t>HZZ</a:t>
            </a:r>
            <a:r>
              <a:rPr lang="en-US" sz="1400" b="0" dirty="0" smtClean="0">
                <a:solidFill>
                  <a:srgbClr val="000000"/>
                </a:solidFill>
              </a:rPr>
              <a:t>g</a:t>
            </a:r>
            <a:r>
              <a:rPr lang="en-US" sz="1400" b="0" baseline="30000" dirty="0" smtClean="0">
                <a:solidFill>
                  <a:srgbClr val="000000"/>
                </a:solidFill>
              </a:rPr>
              <a:t>2</a:t>
            </a:r>
            <a:r>
              <a:rPr lang="en-US" sz="1400" b="0" baseline="-25000" dirty="0" smtClean="0">
                <a:solidFill>
                  <a:srgbClr val="000000"/>
                </a:solidFill>
              </a:rPr>
              <a:t>HWW</a:t>
            </a:r>
            <a:r>
              <a:rPr lang="en-US" sz="1400" b="0" dirty="0" smtClean="0">
                <a:solidFill>
                  <a:srgbClr val="000000"/>
                </a:solidFill>
              </a:rPr>
              <a:t>/</a:t>
            </a:r>
            <a:r>
              <a:rPr lang="en-US" sz="1400" b="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400" b="0" baseline="-25000" dirty="0">
                <a:solidFill>
                  <a:srgbClr val="000000"/>
                </a:solidFill>
                <a:cs typeface="Symbol" charset="2"/>
              </a:rPr>
              <a:t>H</a:t>
            </a:r>
            <a:r>
              <a:rPr lang="en-US" sz="1400" b="0" dirty="0">
                <a:solidFill>
                  <a:srgbClr val="000000"/>
                </a:solidFill>
              </a:rPr>
              <a:t>)</a:t>
            </a:r>
          </a:p>
          <a:p>
            <a:pPr marL="1371600" lvl="3" indent="0">
              <a:buNone/>
            </a:pP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732413"/>
              </p:ext>
            </p:extLst>
          </p:nvPr>
        </p:nvGraphicFramePr>
        <p:xfrm>
          <a:off x="1295400" y="1371600"/>
          <a:ext cx="6553200" cy="2979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524000"/>
                <a:gridCol w="1600200"/>
                <a:gridCol w="1524000"/>
              </a:tblGrid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ILC-250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LEP3-240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TLEP-240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Lumi</a:t>
                      </a:r>
                      <a:r>
                        <a:rPr lang="en-US" sz="1400" b="1" dirty="0" smtClean="0"/>
                        <a:t> / IP / 5</a:t>
                      </a:r>
                      <a:r>
                        <a:rPr lang="en-US" sz="1400" b="1" baseline="0" dirty="0" smtClean="0"/>
                        <a:t> years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250 fb</a:t>
                      </a:r>
                      <a:r>
                        <a:rPr lang="en-US" sz="1600" b="1" baseline="30000" dirty="0" smtClean="0"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500 fb</a:t>
                      </a:r>
                      <a:r>
                        <a:rPr lang="en-US" sz="1600" b="1" baseline="30000" dirty="0" smtClean="0"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2.5 ab</a:t>
                      </a:r>
                      <a:r>
                        <a:rPr lang="en-US" sz="1600" b="1" baseline="30000" dirty="0" smtClean="0"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# IP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1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2</a:t>
                      </a:r>
                      <a:r>
                        <a:rPr lang="en-US" sz="1600" b="1" baseline="0" dirty="0" smtClean="0">
                          <a:solidFill>
                            <a:srgbClr val="009900"/>
                          </a:solidFill>
                        </a:rPr>
                        <a:t> -</a:t>
                      </a:r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 4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2</a:t>
                      </a:r>
                      <a:r>
                        <a:rPr lang="en-US" sz="1600" b="1" baseline="0" dirty="0" smtClean="0">
                          <a:solidFill>
                            <a:srgbClr val="009900"/>
                          </a:solidFill>
                        </a:rPr>
                        <a:t> -</a:t>
                      </a:r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 4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FF0000"/>
                          </a:solidFill>
                        </a:rPr>
                        <a:t>Lumi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 / 5 years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250 fb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1 - 2 ab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5 - 10 ab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9"/>
                    </a:solidFill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C0099"/>
                          </a:solidFill>
                        </a:rPr>
                        <a:t>Beam Polarization</a:t>
                      </a:r>
                      <a:endParaRPr lang="en-US" sz="14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C0099"/>
                          </a:solidFill>
                        </a:rPr>
                        <a:t>80%, 30%</a:t>
                      </a:r>
                      <a:endParaRPr lang="en-US" sz="16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rgbClr val="CC0099"/>
                          </a:solidFill>
                        </a:rPr>
                        <a:t>–</a:t>
                      </a:r>
                      <a:endParaRPr lang="en-US" sz="16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C0099"/>
                          </a:solidFill>
                        </a:rPr>
                        <a:t>–</a:t>
                      </a:r>
                      <a:endParaRPr lang="en-US" sz="16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L</a:t>
                      </a:r>
                      <a:r>
                        <a:rPr lang="en-US" sz="1600" b="1" baseline="-25000" dirty="0" smtClean="0">
                          <a:solidFill>
                            <a:srgbClr val="FF6600"/>
                          </a:solidFill>
                        </a:rPr>
                        <a:t>0.01</a:t>
                      </a:r>
                      <a:r>
                        <a:rPr lang="en-US" sz="1600" b="1" baseline="0" dirty="0" smtClean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en-US" sz="1200" b="0" baseline="0" dirty="0" smtClean="0">
                          <a:solidFill>
                            <a:srgbClr val="FF6600"/>
                          </a:solidFill>
                        </a:rPr>
                        <a:t>(</a:t>
                      </a:r>
                      <a:r>
                        <a:rPr lang="en-US" sz="1200" b="0" baseline="0" dirty="0" err="1" smtClean="0">
                          <a:solidFill>
                            <a:srgbClr val="FF6600"/>
                          </a:solidFill>
                        </a:rPr>
                        <a:t>beamstrahlung</a:t>
                      </a:r>
                      <a:r>
                        <a:rPr lang="en-US" sz="1200" b="0" baseline="0" dirty="0" smtClean="0">
                          <a:solidFill>
                            <a:srgbClr val="FF6600"/>
                          </a:solidFill>
                        </a:rPr>
                        <a:t>)</a:t>
                      </a:r>
                      <a:endParaRPr lang="en-US" sz="1200" b="0" baseline="-25000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6600"/>
                          </a:solidFill>
                        </a:rPr>
                        <a:t>86%</a:t>
                      </a:r>
                      <a:endParaRPr 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6600"/>
                          </a:solidFill>
                        </a:rPr>
                        <a:t>100%</a:t>
                      </a:r>
                      <a:endParaRPr 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6600"/>
                          </a:solidFill>
                        </a:rPr>
                        <a:t>100%</a:t>
                      </a:r>
                      <a:endParaRPr 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660066"/>
                          </a:solidFill>
                        </a:rPr>
                        <a:t>Number of Higgs</a:t>
                      </a:r>
                      <a:endParaRPr lang="en-US" sz="1400" b="1" baseline="0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660066"/>
                          </a:solidFill>
                        </a:rPr>
                        <a:t>70,000</a:t>
                      </a:r>
                      <a:endParaRPr lang="en-US" sz="1600" b="1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660066"/>
                          </a:solidFill>
                        </a:rPr>
                        <a:t>400,000</a:t>
                      </a:r>
                      <a:endParaRPr lang="en-US" sz="1600" b="1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660066"/>
                          </a:solidFill>
                        </a:rPr>
                        <a:t>2,000,000</a:t>
                      </a:r>
                      <a:endParaRPr lang="en-US" sz="1600" b="1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Upgradeable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to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ILC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1TeV</a:t>
                      </a:r>
                    </a:p>
                    <a:p>
                      <a:pPr algn="ctr"/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CLIC  3 </a:t>
                      </a:r>
                      <a:r>
                        <a:rPr lang="en-US" sz="1800" b="0" baseline="0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?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HE-LHC 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33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VHE-LHC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718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measurements at √s ~ 240 </a:t>
            </a:r>
            <a:r>
              <a:rPr lang="en-US" dirty="0" err="1" smtClean="0"/>
              <a:t>GeV</a:t>
            </a:r>
            <a:r>
              <a:rPr lang="en-US" dirty="0" smtClean="0"/>
              <a:t>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With </a:t>
            </a:r>
            <a:r>
              <a:rPr lang="en-US" sz="2000" dirty="0" err="1"/>
              <a:t>e</a:t>
            </a:r>
            <a:r>
              <a:rPr lang="en-US" sz="2000" baseline="30000" dirty="0" err="1">
                <a:latin typeface="Symbol" charset="2"/>
                <a:cs typeface="Symbol" charset="2"/>
              </a:rPr>
              <a:t>+</a:t>
            </a:r>
            <a:r>
              <a:rPr lang="en-US" sz="2000" dirty="0" err="1"/>
              <a:t>e</a:t>
            </a:r>
            <a:r>
              <a:rPr lang="en-US" sz="2000" baseline="30000" dirty="0">
                <a:latin typeface="Symbol" charset="2"/>
                <a:cs typeface="Symbol" charset="2"/>
              </a:rPr>
              <a:t>-</a:t>
            </a:r>
            <a:r>
              <a:rPr lang="en-US" sz="2000" dirty="0"/>
              <a:t> </a:t>
            </a:r>
            <a:r>
              <a:rPr lang="en-US" sz="2000" dirty="0" smtClean="0"/>
              <a:t>→ ZH </a:t>
            </a:r>
            <a:r>
              <a:rPr lang="en-US" sz="2000" dirty="0"/>
              <a:t>→ </a:t>
            </a:r>
            <a:r>
              <a:rPr lang="en-US" sz="2000" dirty="0" err="1" smtClean="0"/>
              <a:t>e</a:t>
            </a:r>
            <a:r>
              <a:rPr lang="en-US" sz="20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000" dirty="0" err="1" smtClean="0"/>
              <a:t>e</a:t>
            </a:r>
            <a:r>
              <a:rPr lang="en-US" sz="2000" baseline="30000" dirty="0" err="1" smtClean="0">
                <a:latin typeface="Symbol" charset="2"/>
                <a:cs typeface="Symbol" charset="2"/>
              </a:rPr>
              <a:t>-</a:t>
            </a:r>
            <a:r>
              <a:rPr lang="en-US" sz="2000" dirty="0" err="1" smtClean="0"/>
              <a:t>X</a:t>
            </a:r>
            <a:r>
              <a:rPr lang="en-US" sz="2000" dirty="0" smtClean="0"/>
              <a:t> and 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err="1" smtClean="0">
                <a:latin typeface="Symbol" charset="2"/>
                <a:cs typeface="Symbol" charset="2"/>
              </a:rPr>
              <a:t>-</a:t>
            </a:r>
            <a:r>
              <a:rPr lang="en-US" sz="2000" dirty="0" err="1" smtClean="0"/>
              <a:t>X</a:t>
            </a:r>
            <a:r>
              <a:rPr lang="en-US" sz="2000" dirty="0" smtClean="0"/>
              <a:t> events</a:t>
            </a:r>
          </a:p>
          <a:p>
            <a:pPr lvl="1"/>
            <a:r>
              <a:rPr lang="en-US" sz="1600" dirty="0" smtClean="0"/>
              <a:t>Measure HZ cross section in a model independent way</a:t>
            </a:r>
          </a:p>
          <a:p>
            <a:pPr lvl="2"/>
            <a:r>
              <a:rPr lang="en-US" sz="1600" dirty="0" smtClean="0"/>
              <a:t>Find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 peak from the leptons and </a:t>
            </a:r>
            <a:r>
              <a:rPr lang="en-US" sz="1600" dirty="0" err="1" smtClean="0"/>
              <a:t>E,p</a:t>
            </a:r>
            <a:r>
              <a:rPr lang="en-US" sz="1600" dirty="0" smtClean="0"/>
              <a:t> conservation</a:t>
            </a:r>
          </a:p>
          <a:p>
            <a:pPr lvl="2"/>
            <a:r>
              <a:rPr lang="en-US" sz="1600" dirty="0" smtClean="0"/>
              <a:t>Determine spin with three-point threshold scan</a:t>
            </a:r>
          </a:p>
          <a:p>
            <a:pPr lvl="3"/>
            <a:r>
              <a:rPr lang="en-US" sz="1600" dirty="0" smtClean="0"/>
              <a:t>10 fb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-1 </a:t>
            </a:r>
            <a:r>
              <a:rPr lang="en-US" sz="1600" dirty="0" smtClean="0"/>
              <a:t>/ point suffice</a:t>
            </a:r>
          </a:p>
          <a:p>
            <a:pPr lvl="2"/>
            <a:r>
              <a:rPr lang="en-US" sz="1600" dirty="0"/>
              <a:t>D</a:t>
            </a:r>
            <a:r>
              <a:rPr lang="en-US" sz="1600" dirty="0" smtClean="0"/>
              <a:t>etermine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dirty="0" smtClean="0"/>
              <a:t> and </a:t>
            </a:r>
            <a:r>
              <a:rPr lang="en-US" sz="1600" dirty="0" err="1" smtClean="0"/>
              <a:t>g</a:t>
            </a:r>
            <a:r>
              <a:rPr lang="en-US" sz="1600" baseline="-25000" dirty="0" err="1" smtClean="0"/>
              <a:t>HZZ</a:t>
            </a:r>
            <a:r>
              <a:rPr lang="en-US" sz="1600" dirty="0" smtClean="0"/>
              <a:t> coupling at 240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pPr lvl="3"/>
            <a:r>
              <a:rPr lang="en-US" sz="1600" dirty="0" smtClean="0"/>
              <a:t>3% (1.5%) precision on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dirty="0" smtClean="0"/>
              <a:t> (</a:t>
            </a:r>
            <a:r>
              <a:rPr lang="en-US" sz="1600" dirty="0" err="1" smtClean="0"/>
              <a:t>g</a:t>
            </a:r>
            <a:r>
              <a:rPr lang="en-US" sz="1600" baseline="-25000" dirty="0" err="1" smtClean="0"/>
              <a:t>HZZ</a:t>
            </a:r>
            <a:r>
              <a:rPr lang="en-US" sz="1600" dirty="0" smtClean="0"/>
              <a:t>)with 250 fb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-1 </a:t>
            </a:r>
          </a:p>
          <a:p>
            <a:pPr lvl="2"/>
            <a:r>
              <a:rPr lang="en-US" sz="1600" dirty="0" smtClean="0">
                <a:cs typeface="Symbol" charset="2"/>
              </a:rPr>
              <a:t>Good tracker needed, but details mildly depend on the actual performance</a:t>
            </a:r>
          </a:p>
          <a:p>
            <a:pPr lvl="3"/>
            <a:r>
              <a:rPr lang="en-US" sz="1600" dirty="0" smtClean="0">
                <a:cs typeface="Symbol" charset="2"/>
              </a:rPr>
              <a:t>Plots below with ILD@ILC and CMS@TLEP</a:t>
            </a:r>
            <a:endParaRPr lang="en-US" sz="1600" dirty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3588"/>
            <a:ext cx="2747104" cy="2401012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757331" y="971761"/>
            <a:ext cx="914400" cy="1828800"/>
          </a:xfrm>
          <a:custGeom>
            <a:avLst/>
            <a:gdLst>
              <a:gd name="connsiteX0" fmla="*/ 0 w 914400"/>
              <a:gd name="connsiteY0" fmla="*/ 0 h 1828800"/>
              <a:gd name="connsiteX1" fmla="*/ 914400 w 914400"/>
              <a:gd name="connsiteY1" fmla="*/ 903768 h 1828800"/>
              <a:gd name="connsiteX2" fmla="*/ 0 w 9144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828800">
                <a:moveTo>
                  <a:pt x="0" y="0"/>
                </a:moveTo>
                <a:lnTo>
                  <a:pt x="914400" y="903768"/>
                </a:lnTo>
                <a:lnTo>
                  <a:pt x="0" y="182880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586131" y="966445"/>
            <a:ext cx="925033" cy="9090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96564" y="249044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  <a:r>
              <a:rPr lang="en-GB" baseline="30000" dirty="0" smtClean="0"/>
              <a:t>+</a:t>
            </a:r>
            <a:endParaRPr lang="en-GB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6072764" y="96644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</a:t>
            </a:r>
            <a:r>
              <a:rPr lang="en-GB" baseline="30000" dirty="0" smtClean="0"/>
              <a:t>-</a:t>
            </a:r>
            <a:endParaRPr lang="en-GB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6960680" y="1499845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Z*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901564" y="242591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901564" y="966445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</a:t>
            </a:r>
            <a:endParaRPr lang="en-GB" dirty="0"/>
          </a:p>
        </p:txBody>
      </p:sp>
      <p:grpSp>
        <p:nvGrpSpPr>
          <p:cNvPr id="15" name="Group 20"/>
          <p:cNvGrpSpPr/>
          <p:nvPr/>
        </p:nvGrpSpPr>
        <p:grpSpPr>
          <a:xfrm>
            <a:off x="6682364" y="1836544"/>
            <a:ext cx="914400" cy="76200"/>
            <a:chOff x="0" y="4336312"/>
            <a:chExt cx="5486400" cy="1864240"/>
          </a:xfrm>
        </p:grpSpPr>
        <p:grpSp>
          <p:nvGrpSpPr>
            <p:cNvPr id="16" name="Group 12"/>
            <p:cNvGrpSpPr/>
            <p:nvPr/>
          </p:nvGrpSpPr>
          <p:grpSpPr>
            <a:xfrm>
              <a:off x="0" y="4336312"/>
              <a:ext cx="2743200" cy="1857152"/>
              <a:chOff x="0" y="4336312"/>
              <a:chExt cx="7315200" cy="1857152"/>
            </a:xfrm>
          </p:grpSpPr>
          <p:grpSp>
            <p:nvGrpSpPr>
              <p:cNvPr id="24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28" name="Freeform 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Freeform 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5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26" name="Freeform 10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Freeform 11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7" name="Group 13"/>
            <p:cNvGrpSpPr/>
            <p:nvPr/>
          </p:nvGrpSpPr>
          <p:grpSpPr>
            <a:xfrm>
              <a:off x="2743200" y="4343400"/>
              <a:ext cx="2743200" cy="1857152"/>
              <a:chOff x="0" y="4336312"/>
              <a:chExt cx="7315200" cy="1857152"/>
            </a:xfrm>
          </p:grpSpPr>
          <p:grpSp>
            <p:nvGrpSpPr>
              <p:cNvPr id="18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22" name="Freeform 21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20" name="Freeform 19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30" name="Group 97"/>
          <p:cNvGrpSpPr/>
          <p:nvPr/>
        </p:nvGrpSpPr>
        <p:grpSpPr>
          <a:xfrm>
            <a:off x="8221119" y="1600200"/>
            <a:ext cx="770481" cy="1828800"/>
            <a:chOff x="3367555" y="4062755"/>
            <a:chExt cx="770481" cy="1828800"/>
          </a:xfrm>
        </p:grpSpPr>
        <p:grpSp>
          <p:nvGrpSpPr>
            <p:cNvPr id="31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33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49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57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1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2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58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9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0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50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51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5" name="Freeform 54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6" name="Freeform 55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52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3" name="Freeform 52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4" name="Freeform 53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4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35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43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7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8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4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5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6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6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37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1" name="Freeform 4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2" name="Freeform 4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8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39" name="Freeform 38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0" name="Freeform 39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32" name="Rectangle 31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3" name="Oval 62"/>
          <p:cNvSpPr/>
          <p:nvPr/>
        </p:nvSpPr>
        <p:spPr bwMode="auto">
          <a:xfrm>
            <a:off x="7538691" y="1764579"/>
            <a:ext cx="123640" cy="140421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8453091" y="914400"/>
            <a:ext cx="123640" cy="14042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6" name="Straight Connector 65"/>
          <p:cNvCxnSpPr>
            <a:stCxn id="32" idx="1"/>
          </p:cNvCxnSpPr>
          <p:nvPr/>
        </p:nvCxnSpPr>
        <p:spPr bwMode="auto">
          <a:xfrm>
            <a:off x="8526113" y="2756080"/>
            <a:ext cx="2309" cy="5967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>
            <a:stCxn id="32" idx="1"/>
          </p:cNvCxnSpPr>
          <p:nvPr/>
        </p:nvCxnSpPr>
        <p:spPr bwMode="auto">
          <a:xfrm>
            <a:off x="8526113" y="2756080"/>
            <a:ext cx="54168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8229600" y="3242846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1600" dirty="0" smtClean="0">
                <a:latin typeface="Symbol" charset="2"/>
                <a:cs typeface="Symbol" charset="2"/>
              </a:rPr>
              <a:t>, m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+</a:t>
            </a:r>
            <a:endParaRPr lang="en-US" sz="1600" baseline="30000" dirty="0">
              <a:latin typeface="Symbol" charset="2"/>
              <a:cs typeface="Symbol" charset="2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534400" y="2404646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>
                <a:latin typeface="Symbol" charset="2"/>
                <a:cs typeface="Symbol" charset="2"/>
              </a:rPr>
              <a:t>, m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endParaRPr lang="en-US" sz="1600" baseline="30000" dirty="0">
              <a:latin typeface="Symbol" charset="2"/>
              <a:cs typeface="Symbol" charset="2"/>
            </a:endParaRPr>
          </a:p>
        </p:txBody>
      </p:sp>
      <p:pic>
        <p:nvPicPr>
          <p:cNvPr id="75" name="Picture 74" descr="llXv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819634"/>
            <a:ext cx="3356675" cy="2276366"/>
          </a:xfrm>
          <a:prstGeom prst="rect">
            <a:avLst/>
          </a:prstGeom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6516" y="3819634"/>
            <a:ext cx="3104684" cy="242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5791200" y="3700790"/>
            <a:ext cx="2085795" cy="2616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err="1"/>
              <a:t>e</a:t>
            </a:r>
            <a:r>
              <a:rPr lang="en-US" sz="1100" baseline="30000" dirty="0" err="1">
                <a:latin typeface="Symbol" charset="2"/>
                <a:cs typeface="Symbol" charset="2"/>
              </a:rPr>
              <a:t>+</a:t>
            </a:r>
            <a:r>
              <a:rPr lang="en-US" sz="1100" dirty="0" err="1"/>
              <a:t>e</a:t>
            </a:r>
            <a:r>
              <a:rPr lang="en-US" sz="1100" baseline="30000" dirty="0">
                <a:latin typeface="Symbol" charset="2"/>
                <a:cs typeface="Symbol" charset="2"/>
              </a:rPr>
              <a:t>-</a:t>
            </a:r>
            <a:r>
              <a:rPr lang="en-US" sz="1100" dirty="0"/>
              <a:t> → ZH </a:t>
            </a:r>
            <a:r>
              <a:rPr lang="en-US" sz="1100" dirty="0" smtClean="0"/>
              <a:t>→ </a:t>
            </a:r>
            <a:r>
              <a:rPr lang="en-US" sz="1100" dirty="0" err="1"/>
              <a:t>e</a:t>
            </a:r>
            <a:r>
              <a:rPr lang="en-US" sz="1100" baseline="30000" dirty="0" err="1">
                <a:latin typeface="Symbol" charset="2"/>
                <a:cs typeface="Symbol" charset="2"/>
              </a:rPr>
              <a:t>+</a:t>
            </a:r>
            <a:r>
              <a:rPr lang="en-US" sz="1100" dirty="0" err="1"/>
              <a:t>e</a:t>
            </a:r>
            <a:r>
              <a:rPr lang="en-US" sz="1100" baseline="30000" dirty="0" err="1">
                <a:latin typeface="Symbol" charset="2"/>
                <a:cs typeface="Symbol" charset="2"/>
              </a:rPr>
              <a:t>-</a:t>
            </a:r>
            <a:r>
              <a:rPr lang="en-US" sz="1100" dirty="0" err="1"/>
              <a:t>X</a:t>
            </a:r>
            <a:r>
              <a:rPr lang="en-US" sz="1100" dirty="0"/>
              <a:t> and </a:t>
            </a:r>
            <a:r>
              <a:rPr lang="en-US" sz="1100" dirty="0" err="1">
                <a:latin typeface="Symbol" charset="2"/>
                <a:cs typeface="Symbol" charset="2"/>
              </a:rPr>
              <a:t>m</a:t>
            </a:r>
            <a:r>
              <a:rPr lang="en-US" sz="1100" baseline="30000" dirty="0" err="1">
                <a:latin typeface="Symbol" charset="2"/>
                <a:cs typeface="Symbol" charset="2"/>
              </a:rPr>
              <a:t>+</a:t>
            </a:r>
            <a:r>
              <a:rPr lang="en-US" sz="1100" dirty="0" err="1">
                <a:latin typeface="Symbol" charset="2"/>
                <a:cs typeface="Symbol" charset="2"/>
              </a:rPr>
              <a:t>m</a:t>
            </a:r>
            <a:r>
              <a:rPr lang="en-US" sz="1100" baseline="30000" dirty="0" err="1">
                <a:latin typeface="Symbol" charset="2"/>
                <a:cs typeface="Symbol" charset="2"/>
              </a:rPr>
              <a:t>-</a:t>
            </a:r>
            <a:r>
              <a:rPr lang="en-US" sz="1100" dirty="0" err="1"/>
              <a:t>X</a:t>
            </a:r>
            <a:r>
              <a:rPr lang="en-US" sz="1100" dirty="0"/>
              <a:t>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78" name="TextBox 77"/>
          <p:cNvSpPr txBox="1"/>
          <p:nvPr/>
        </p:nvSpPr>
        <p:spPr>
          <a:xfrm>
            <a:off x="533400" y="3990201"/>
            <a:ext cx="15349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e</a:t>
            </a:r>
            <a:r>
              <a:rPr lang="en-US" sz="1200" baseline="30000" dirty="0" err="1">
                <a:latin typeface="Symbol" charset="2"/>
                <a:cs typeface="Symbol" charset="2"/>
              </a:rPr>
              <a:t>+</a:t>
            </a:r>
            <a:r>
              <a:rPr lang="en-US" sz="1200" dirty="0" err="1"/>
              <a:t>e</a:t>
            </a:r>
            <a:r>
              <a:rPr lang="en-US" sz="1200" baseline="30000" dirty="0">
                <a:latin typeface="Symbol" charset="2"/>
                <a:cs typeface="Symbol" charset="2"/>
              </a:rPr>
              <a:t>-</a:t>
            </a:r>
            <a:r>
              <a:rPr lang="en-US" sz="1200" dirty="0"/>
              <a:t> → ZH </a:t>
            </a:r>
            <a:r>
              <a:rPr lang="en-US" sz="1200" dirty="0" smtClean="0"/>
              <a:t>→ </a:t>
            </a:r>
            <a:r>
              <a:rPr lang="en-US" sz="1200" dirty="0" err="1">
                <a:latin typeface="Symbol" charset="2"/>
                <a:cs typeface="Symbol" charset="2"/>
              </a:rPr>
              <a:t>m</a:t>
            </a:r>
            <a:r>
              <a:rPr lang="en-US" sz="1200" baseline="30000" dirty="0" err="1">
                <a:latin typeface="Symbol" charset="2"/>
                <a:cs typeface="Symbol" charset="2"/>
              </a:rPr>
              <a:t>+</a:t>
            </a:r>
            <a:r>
              <a:rPr lang="en-US" sz="1200" dirty="0" err="1">
                <a:latin typeface="Symbol" charset="2"/>
                <a:cs typeface="Symbol" charset="2"/>
              </a:rPr>
              <a:t>m</a:t>
            </a:r>
            <a:r>
              <a:rPr lang="en-US" sz="1200" baseline="30000" dirty="0" err="1">
                <a:latin typeface="Symbol" charset="2"/>
                <a:cs typeface="Symbol" charset="2"/>
              </a:rPr>
              <a:t>-</a:t>
            </a:r>
            <a:r>
              <a:rPr lang="en-US" sz="1200" dirty="0" err="1"/>
              <a:t>X</a:t>
            </a:r>
            <a:r>
              <a:rPr lang="en-US" sz="1200" dirty="0"/>
              <a:t> 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9" name="TextBox 78"/>
          <p:cNvSpPr txBox="1"/>
          <p:nvPr/>
        </p:nvSpPr>
        <p:spPr>
          <a:xfrm>
            <a:off x="4519469" y="5105400"/>
            <a:ext cx="966931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200" b="1" dirty="0" err="1" smtClean="0">
                <a:solidFill>
                  <a:srgbClr val="FF0000"/>
                </a:solidFill>
                <a:latin typeface="+mn-lt"/>
              </a:rPr>
              <a:t>p</a:t>
            </a:r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/p ~ 0.2%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248400" y="5105400"/>
            <a:ext cx="841997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200" b="1" dirty="0" err="1" smtClean="0">
                <a:solidFill>
                  <a:srgbClr val="FF0000"/>
                </a:solidFill>
                <a:latin typeface="+mn-lt"/>
              </a:rPr>
              <a:t>p</a:t>
            </a:r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/p ~ 2%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8767" y="3429000"/>
            <a:ext cx="96803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[9,10,11]</a:t>
            </a:r>
            <a:endParaRPr lang="en-US" sz="1600" dirty="0"/>
          </a:p>
        </p:txBody>
      </p:sp>
      <p:sp>
        <p:nvSpPr>
          <p:cNvPr id="82" name="TextBox 81"/>
          <p:cNvSpPr txBox="1"/>
          <p:nvPr/>
        </p:nvSpPr>
        <p:spPr>
          <a:xfrm>
            <a:off x="3722855" y="3990201"/>
            <a:ext cx="15349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e</a:t>
            </a:r>
            <a:r>
              <a:rPr lang="en-US" sz="1200" baseline="30000" dirty="0" err="1">
                <a:latin typeface="Symbol" charset="2"/>
                <a:cs typeface="Symbol" charset="2"/>
              </a:rPr>
              <a:t>+</a:t>
            </a:r>
            <a:r>
              <a:rPr lang="en-US" sz="1200" dirty="0" err="1"/>
              <a:t>e</a:t>
            </a:r>
            <a:r>
              <a:rPr lang="en-US" sz="1200" baseline="30000" dirty="0">
                <a:latin typeface="Symbol" charset="2"/>
                <a:cs typeface="Symbol" charset="2"/>
              </a:rPr>
              <a:t>-</a:t>
            </a:r>
            <a:r>
              <a:rPr lang="en-US" sz="1200" dirty="0"/>
              <a:t> → ZH </a:t>
            </a:r>
            <a:r>
              <a:rPr lang="en-US" sz="1200" dirty="0" smtClean="0"/>
              <a:t>→ </a:t>
            </a:r>
            <a:r>
              <a:rPr lang="en-US" sz="1200" dirty="0" err="1">
                <a:latin typeface="Symbol" charset="2"/>
                <a:cs typeface="Symbol" charset="2"/>
              </a:rPr>
              <a:t>m</a:t>
            </a:r>
            <a:r>
              <a:rPr lang="en-US" sz="1200" baseline="30000" dirty="0" err="1">
                <a:latin typeface="Symbol" charset="2"/>
                <a:cs typeface="Symbol" charset="2"/>
              </a:rPr>
              <a:t>+</a:t>
            </a:r>
            <a:r>
              <a:rPr lang="en-US" sz="1200" dirty="0" err="1">
                <a:latin typeface="Symbol" charset="2"/>
                <a:cs typeface="Symbol" charset="2"/>
              </a:rPr>
              <a:t>m</a:t>
            </a:r>
            <a:r>
              <a:rPr lang="en-US" sz="1200" baseline="30000" dirty="0" err="1">
                <a:latin typeface="Symbol" charset="2"/>
                <a:cs typeface="Symbol" charset="2"/>
              </a:rPr>
              <a:t>-</a:t>
            </a:r>
            <a:r>
              <a:rPr lang="en-US" sz="1200" dirty="0" err="1"/>
              <a:t>X</a:t>
            </a:r>
            <a:r>
              <a:rPr lang="en-US" sz="1200" dirty="0"/>
              <a:t> 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84" name="TextBox 83"/>
          <p:cNvSpPr txBox="1"/>
          <p:nvPr/>
        </p:nvSpPr>
        <p:spPr>
          <a:xfrm>
            <a:off x="7086600" y="2511623"/>
            <a:ext cx="510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400" b="1" dirty="0" err="1" smtClean="0">
                <a:solidFill>
                  <a:srgbClr val="FF0000"/>
                </a:solidFill>
                <a:latin typeface="+mn-lt"/>
              </a:rPr>
              <a:t>g</a:t>
            </a:r>
            <a:r>
              <a:rPr lang="en-US" sz="1400" b="1" baseline="-25000" dirty="0" err="1" smtClean="0">
                <a:solidFill>
                  <a:srgbClr val="FF0000"/>
                </a:solidFill>
                <a:latin typeface="+mn-lt"/>
              </a:rPr>
              <a:t>HZZ</a:t>
            </a:r>
            <a:endParaRPr lang="en-US" sz="1400" b="1" baseline="-25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85" name="Curved Connector 84"/>
          <p:cNvCxnSpPr/>
          <p:nvPr/>
        </p:nvCxnSpPr>
        <p:spPr bwMode="auto">
          <a:xfrm rot="5400000" flipH="1" flipV="1">
            <a:off x="7094517" y="2141517"/>
            <a:ext cx="669965" cy="2286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7674799" y="6062990"/>
            <a:ext cx="9426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P</a:t>
            </a:r>
            <a:r>
              <a:rPr lang="en-US" sz="1100" dirty="0" smtClean="0">
                <a:solidFill>
                  <a:prstClr val="black"/>
                </a:solidFill>
              </a:rPr>
              <a:t>. </a:t>
            </a:r>
            <a:r>
              <a:rPr lang="en-US" sz="1100" dirty="0" err="1" smtClean="0">
                <a:solidFill>
                  <a:prstClr val="black"/>
                </a:solidFill>
              </a:rPr>
              <a:t>Azzi</a:t>
            </a:r>
            <a:r>
              <a:rPr lang="en-US" sz="1100" dirty="0" smtClean="0">
                <a:solidFill>
                  <a:prstClr val="black"/>
                </a:solidFill>
              </a:rPr>
              <a:t> et al.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200400" y="6019800"/>
            <a:ext cx="7307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ILC TDR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1746"/>
            <a:ext cx="3962400" cy="1960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/>
              <a:t>measurements at √s ~ 240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With </a:t>
            </a:r>
            <a:r>
              <a:rPr lang="en-US" sz="2000" dirty="0" smtClean="0"/>
              <a:t>ZH </a:t>
            </a:r>
            <a:r>
              <a:rPr lang="en-US" sz="2000" dirty="0"/>
              <a:t>→ </a:t>
            </a:r>
            <a:r>
              <a:rPr lang="en-US" sz="2000" dirty="0" err="1"/>
              <a:t>e</a:t>
            </a:r>
            <a:r>
              <a:rPr lang="en-US" sz="2000" baseline="30000" dirty="0" err="1">
                <a:latin typeface="Symbol" charset="2"/>
                <a:cs typeface="Symbol" charset="2"/>
              </a:rPr>
              <a:t>+</a:t>
            </a:r>
            <a:r>
              <a:rPr lang="en-US" sz="2000" dirty="0" err="1"/>
              <a:t>e</a:t>
            </a:r>
            <a:r>
              <a:rPr lang="en-US" sz="2000" baseline="30000" dirty="0" err="1">
                <a:latin typeface="Symbol" charset="2"/>
                <a:cs typeface="Symbol" charset="2"/>
              </a:rPr>
              <a:t>-</a:t>
            </a:r>
            <a:r>
              <a:rPr lang="en-US" sz="2000" dirty="0" err="1"/>
              <a:t>X</a:t>
            </a:r>
            <a:r>
              <a:rPr lang="en-US" sz="2000" dirty="0"/>
              <a:t> and 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baseline="30000" dirty="0" err="1">
                <a:latin typeface="Symbol" charset="2"/>
                <a:cs typeface="Symbol" charset="2"/>
              </a:rPr>
              <a:t>+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baseline="30000" dirty="0" err="1">
                <a:latin typeface="Symbol" charset="2"/>
                <a:cs typeface="Symbol" charset="2"/>
              </a:rPr>
              <a:t>-</a:t>
            </a:r>
            <a:r>
              <a:rPr lang="en-US" sz="2000" dirty="0" err="1"/>
              <a:t>X</a:t>
            </a:r>
            <a:r>
              <a:rPr lang="en-US" sz="2000" dirty="0"/>
              <a:t> </a:t>
            </a:r>
            <a:r>
              <a:rPr lang="en-US" sz="2000" dirty="0" smtClean="0"/>
              <a:t>events (cont’d)</a:t>
            </a:r>
            <a:endParaRPr lang="en-US" sz="2000" dirty="0"/>
          </a:p>
          <a:p>
            <a:pPr lvl="1"/>
            <a:r>
              <a:rPr lang="en-US" sz="1600" dirty="0" smtClean="0"/>
              <a:t>Measure invisible decay branching ratio (X = nothing)</a:t>
            </a:r>
          </a:p>
          <a:p>
            <a:pPr lvl="2"/>
            <a:r>
              <a:rPr lang="en-US" sz="1600" dirty="0" smtClean="0"/>
              <a:t>Precision on BR</a:t>
            </a:r>
            <a:r>
              <a:rPr lang="en-US" sz="1600" baseline="-25000" dirty="0" smtClean="0"/>
              <a:t>INV</a:t>
            </a:r>
            <a:r>
              <a:rPr lang="en-US" sz="1600" dirty="0" smtClean="0"/>
              <a:t> ~ 1% with 250 fb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-1</a:t>
            </a:r>
          </a:p>
          <a:p>
            <a:pPr lvl="2"/>
            <a:r>
              <a:rPr lang="en-US" sz="1600" dirty="0" smtClean="0"/>
              <a:t>Or exclude BR</a:t>
            </a:r>
            <a:r>
              <a:rPr lang="en-US" sz="1600" baseline="-25000" dirty="0" smtClean="0"/>
              <a:t>INV</a:t>
            </a:r>
            <a:r>
              <a:rPr lang="en-US" sz="1600" dirty="0" smtClean="0"/>
              <a:t> &gt; ~2% at 95% C.L.</a:t>
            </a:r>
          </a:p>
          <a:p>
            <a:pPr lvl="2"/>
            <a:endParaRPr lang="en-US" sz="1600" dirty="0"/>
          </a:p>
          <a:p>
            <a:r>
              <a:rPr lang="en-US" sz="2000" dirty="0" smtClean="0"/>
              <a:t>Measure other </a:t>
            </a:r>
            <a:r>
              <a:rPr lang="en-US" sz="2000" dirty="0" err="1" smtClean="0">
                <a:latin typeface="Symbol" charset="2"/>
                <a:cs typeface="Symbol" charset="2"/>
              </a:rPr>
              <a:t>s</a:t>
            </a:r>
            <a:r>
              <a:rPr lang="en-US" sz="2000" baseline="-25000" dirty="0" err="1" smtClean="0"/>
              <a:t>HZ</a:t>
            </a:r>
            <a:r>
              <a:rPr lang="en-US" sz="2000" dirty="0" err="1" smtClean="0"/>
              <a:t>×BR</a:t>
            </a:r>
            <a:r>
              <a:rPr lang="en-US" sz="2000" dirty="0" smtClean="0"/>
              <a:t>(H</a:t>
            </a:r>
            <a:r>
              <a:rPr lang="en-US" sz="2000" dirty="0"/>
              <a:t>→ </a:t>
            </a:r>
            <a:r>
              <a:rPr lang="en-US" sz="2000" dirty="0" err="1" smtClean="0"/>
              <a:t>ff,VV</a:t>
            </a:r>
            <a:r>
              <a:rPr lang="en-US" sz="2000" dirty="0" smtClean="0"/>
              <a:t>)</a:t>
            </a:r>
          </a:p>
          <a:p>
            <a:pPr lvl="1"/>
            <a:r>
              <a:rPr lang="en-US" sz="1600" dirty="0" smtClean="0"/>
              <a:t>With exclusive selections of Z and H decays</a:t>
            </a:r>
          </a:p>
          <a:p>
            <a:pPr lvl="2"/>
            <a:r>
              <a:rPr lang="en-US" sz="1600" dirty="0" smtClean="0"/>
              <a:t>Precision of 1.5% to 8% with 250 fb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-1 </a:t>
            </a:r>
            <a:r>
              <a:rPr lang="en-US" sz="1600" dirty="0" smtClean="0"/>
              <a:t>for the copious decays (bb, WW, </a:t>
            </a:r>
            <a:r>
              <a:rPr lang="en-US" sz="1600" dirty="0" err="1" smtClean="0"/>
              <a:t>gg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tt</a:t>
            </a:r>
            <a:r>
              <a:rPr lang="en-US" sz="1600" dirty="0" smtClean="0"/>
              <a:t>, cc)</a:t>
            </a:r>
          </a:p>
          <a:p>
            <a:pPr lvl="2"/>
            <a:r>
              <a:rPr lang="en-US" sz="1600" dirty="0" smtClean="0"/>
              <a:t>Need more luminosity for rare decays (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latin typeface="Symbol" charset="2"/>
                <a:cs typeface="Symbol" charset="2"/>
              </a:rPr>
              <a:t>, </a:t>
            </a:r>
            <a:r>
              <a:rPr lang="en-US" sz="1600" dirty="0" err="1" smtClean="0">
                <a:cs typeface="Symbol" charset="2"/>
              </a:rPr>
              <a:t>Z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latin typeface="Symbol" charset="2"/>
                <a:cs typeface="Symbol" charset="2"/>
              </a:rPr>
              <a:t>, mm</a:t>
            </a:r>
            <a:r>
              <a:rPr lang="en-US" sz="1600" dirty="0" smtClean="0"/>
              <a:t>)</a:t>
            </a:r>
          </a:p>
          <a:p>
            <a:pPr lvl="3"/>
            <a:r>
              <a:rPr lang="en-US" sz="1600" dirty="0" smtClean="0"/>
              <a:t> </a:t>
            </a:r>
            <a:r>
              <a:rPr lang="en-US" sz="1600" dirty="0"/>
              <a:t>P</a:t>
            </a:r>
            <a:r>
              <a:rPr lang="en-US" sz="1600" dirty="0" smtClean="0"/>
              <a:t>article flow, b and c tagging,  lepton and photon capabilities needed </a:t>
            </a:r>
          </a:p>
          <a:p>
            <a:pPr lvl="3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pic>
        <p:nvPicPr>
          <p:cNvPr id="7" name="Picture 6" descr="HIm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914400"/>
            <a:ext cx="3143250" cy="2131630"/>
          </a:xfrm>
          <a:prstGeom prst="rect">
            <a:avLst/>
          </a:prstGeom>
        </p:spPr>
      </p:pic>
      <p:pic>
        <p:nvPicPr>
          <p:cNvPr id="9" name="Picture 8" descr="HWW2l2qlv_n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11144"/>
            <a:ext cx="2667000" cy="1808656"/>
          </a:xfrm>
          <a:prstGeom prst="rect">
            <a:avLst/>
          </a:prstGeom>
        </p:spPr>
      </p:pic>
      <p:pic>
        <p:nvPicPr>
          <p:cNvPr id="10" name="Picture 9" descr="HGaG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169" y="4232147"/>
            <a:ext cx="2636031" cy="1787653"/>
          </a:xfrm>
          <a:prstGeom prst="rect">
            <a:avLst/>
          </a:prstGeom>
        </p:spPr>
      </p:pic>
      <p:pic>
        <p:nvPicPr>
          <p:cNvPr id="11" name="Picture 10" descr="HMuMuvi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343400"/>
            <a:ext cx="2471980" cy="167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7662" y="3962400"/>
            <a:ext cx="8571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ZH→ </a:t>
            </a:r>
            <a:r>
              <a:rPr lang="en-US" sz="1400" b="1" dirty="0" err="1" smtClean="0">
                <a:latin typeface="+mn-lt"/>
              </a:rPr>
              <a:t>qqbb</a:t>
            </a:r>
            <a:r>
              <a:rPr lang="en-US" sz="1400" b="1" dirty="0" smtClean="0">
                <a:latin typeface="+mn-lt"/>
              </a:rPr>
              <a:t>, 250 fb</a:t>
            </a:r>
            <a:r>
              <a:rPr lang="en-US" sz="1400" b="1" baseline="30000" dirty="0" smtClean="0">
                <a:latin typeface="STy"/>
                <a:cs typeface="STy"/>
              </a:rPr>
              <a:t>-1</a:t>
            </a:r>
            <a:r>
              <a:rPr lang="en-US" sz="1400" b="1" dirty="0" smtClean="0">
                <a:latin typeface="STy"/>
                <a:cs typeface="STy"/>
              </a:rPr>
              <a:t>      </a:t>
            </a:r>
            <a:r>
              <a:rPr lang="en-US" sz="1400" b="1" dirty="0" smtClean="0">
                <a:latin typeface="+mn-lt"/>
              </a:rPr>
              <a:t>ZH</a:t>
            </a:r>
            <a:r>
              <a:rPr lang="en-US" sz="1400" b="1" dirty="0">
                <a:latin typeface="+mn-lt"/>
              </a:rPr>
              <a:t>→ </a:t>
            </a:r>
            <a:r>
              <a:rPr lang="en-US" sz="1400" b="1" dirty="0" err="1" smtClean="0">
                <a:latin typeface="+mn-lt"/>
              </a:rPr>
              <a:t>llWW</a:t>
            </a:r>
            <a:r>
              <a:rPr lang="en-US" sz="1400" b="1" dirty="0"/>
              <a:t>→ </a:t>
            </a:r>
            <a:r>
              <a:rPr lang="en-US" sz="1400" b="1" dirty="0" err="1" smtClean="0">
                <a:latin typeface="+mn-lt"/>
              </a:rPr>
              <a:t>lll</a:t>
            </a:r>
            <a:r>
              <a:rPr lang="en-US" sz="1400" b="1" dirty="0" err="1" smtClean="0">
                <a:latin typeface="Symbol" charset="2"/>
                <a:cs typeface="Symbol" charset="2"/>
              </a:rPr>
              <a:t>n</a:t>
            </a:r>
            <a:r>
              <a:rPr lang="en-US" sz="1400" b="1" dirty="0" err="1" smtClean="0">
                <a:latin typeface="+mn-lt"/>
              </a:rPr>
              <a:t>qq</a:t>
            </a:r>
            <a:r>
              <a:rPr lang="en-US" sz="1400" b="1" dirty="0" smtClean="0">
                <a:latin typeface="+mn-lt"/>
              </a:rPr>
              <a:t>, 500 </a:t>
            </a:r>
            <a:r>
              <a:rPr lang="en-US" sz="1400" b="1" dirty="0">
                <a:latin typeface="+mn-lt"/>
              </a:rPr>
              <a:t>fb</a:t>
            </a:r>
            <a:r>
              <a:rPr lang="en-US" sz="1400" b="1" baseline="30000" dirty="0">
                <a:latin typeface="+mn-lt"/>
                <a:cs typeface="STy"/>
              </a:rPr>
              <a:t>-1</a:t>
            </a:r>
            <a:r>
              <a:rPr lang="en-US" sz="1400" b="1" dirty="0">
                <a:latin typeface="+mn-lt"/>
                <a:cs typeface="STy"/>
              </a:rPr>
              <a:t>       </a:t>
            </a:r>
            <a:r>
              <a:rPr lang="en-US" sz="1400" b="1" dirty="0" smtClean="0">
                <a:latin typeface="+mn-lt"/>
                <a:cs typeface="STy"/>
              </a:rPr>
              <a:t>            </a:t>
            </a:r>
            <a:r>
              <a:rPr lang="en-US" sz="1400" b="1" dirty="0" smtClean="0">
                <a:latin typeface="+mn-lt"/>
              </a:rPr>
              <a:t>ZH</a:t>
            </a:r>
            <a:r>
              <a:rPr lang="en-US" sz="1400" b="1" dirty="0">
                <a:latin typeface="+mn-lt"/>
              </a:rPr>
              <a:t>→ </a:t>
            </a:r>
            <a:r>
              <a:rPr lang="en-US" sz="1400" b="1" dirty="0" err="1">
                <a:latin typeface="+mn-lt"/>
              </a:rPr>
              <a:t>X</a:t>
            </a:r>
            <a:r>
              <a:rPr lang="en-US" sz="1400" b="1" dirty="0" err="1" smtClean="0">
                <a:latin typeface="Symbol" charset="2"/>
                <a:cs typeface="Symbol" charset="2"/>
              </a:rPr>
              <a:t>gg</a:t>
            </a:r>
            <a:r>
              <a:rPr lang="en-US" sz="1400" b="1" dirty="0" smtClean="0">
                <a:latin typeface="+mn-lt"/>
              </a:rPr>
              <a:t>, 500 </a:t>
            </a:r>
            <a:r>
              <a:rPr lang="en-US" sz="1400" b="1" dirty="0">
                <a:latin typeface="+mn-lt"/>
              </a:rPr>
              <a:t>fb</a:t>
            </a:r>
            <a:r>
              <a:rPr lang="en-US" sz="1400" b="1" baseline="30000" dirty="0">
                <a:latin typeface="+mn-lt"/>
                <a:cs typeface="STy"/>
              </a:rPr>
              <a:t>-1</a:t>
            </a:r>
            <a:r>
              <a:rPr lang="en-US" sz="1400" b="1" dirty="0">
                <a:latin typeface="+mn-lt"/>
                <a:cs typeface="STy"/>
              </a:rPr>
              <a:t>          </a:t>
            </a:r>
            <a:r>
              <a:rPr lang="en-US" sz="1400" b="1" dirty="0" smtClean="0">
                <a:latin typeface="+mn-lt"/>
                <a:cs typeface="STy"/>
              </a:rPr>
              <a:t>                  </a:t>
            </a:r>
            <a:r>
              <a:rPr lang="en-US" sz="1400" b="1" dirty="0" smtClean="0">
                <a:latin typeface="+mn-lt"/>
              </a:rPr>
              <a:t>ZH</a:t>
            </a:r>
            <a:r>
              <a:rPr lang="en-US" sz="1400" b="1" dirty="0">
                <a:latin typeface="+mn-lt"/>
              </a:rPr>
              <a:t>→ </a:t>
            </a:r>
            <a:r>
              <a:rPr lang="en-US" sz="1400" b="1" dirty="0" err="1" smtClean="0">
                <a:latin typeface="+mn-lt"/>
              </a:rPr>
              <a:t>X</a:t>
            </a:r>
            <a:r>
              <a:rPr lang="en-US" sz="1400" b="1" dirty="0" err="1" smtClean="0">
                <a:latin typeface="Symbol" charset="2"/>
                <a:cs typeface="Symbol" charset="2"/>
              </a:rPr>
              <a:t>mm</a:t>
            </a:r>
            <a:r>
              <a:rPr lang="en-US" sz="1400" b="1" dirty="0" smtClean="0">
                <a:latin typeface="+mn-lt"/>
              </a:rPr>
              <a:t>, 2 </a:t>
            </a:r>
            <a:r>
              <a:rPr lang="en-US" sz="1400" b="1" dirty="0">
                <a:latin typeface="+mn-lt"/>
              </a:rPr>
              <a:t>a</a:t>
            </a:r>
            <a:r>
              <a:rPr lang="en-US" sz="1400" b="1" dirty="0" smtClean="0">
                <a:latin typeface="+mn-lt"/>
              </a:rPr>
              <a:t>b</a:t>
            </a:r>
            <a:r>
              <a:rPr lang="en-US" sz="1400" b="1" baseline="30000" dirty="0">
                <a:latin typeface="+mn-lt"/>
                <a:cs typeface="STy"/>
              </a:rPr>
              <a:t>-1</a:t>
            </a:r>
            <a:r>
              <a:rPr lang="en-US" sz="1400" b="1" dirty="0">
                <a:latin typeface="+mn-lt"/>
                <a:cs typeface="STy"/>
              </a:rPr>
              <a:t> </a:t>
            </a:r>
            <a:endParaRPr lang="en-US" sz="1400" b="1" baseline="30000" dirty="0">
              <a:latin typeface="+mn-lt"/>
              <a:cs typeface="STy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48920" y="6062990"/>
            <a:ext cx="9426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P</a:t>
            </a:r>
            <a:r>
              <a:rPr lang="en-US" sz="1100" dirty="0" smtClean="0">
                <a:solidFill>
                  <a:prstClr val="black"/>
                </a:solidFill>
              </a:rPr>
              <a:t>. </a:t>
            </a:r>
            <a:r>
              <a:rPr lang="en-US" sz="1100" dirty="0" err="1" smtClean="0">
                <a:solidFill>
                  <a:prstClr val="black"/>
                </a:solidFill>
              </a:rPr>
              <a:t>Azzi</a:t>
            </a:r>
            <a:r>
              <a:rPr lang="en-US" sz="1100" dirty="0" smtClean="0">
                <a:solidFill>
                  <a:prstClr val="black"/>
                </a:solidFill>
              </a:rPr>
              <a:t> et al.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7800" y="6019800"/>
            <a:ext cx="1007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H. Baer et al.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3525" y="5943600"/>
            <a:ext cx="6254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  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960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97"/>
          <p:cNvGrpSpPr/>
          <p:nvPr/>
        </p:nvGrpSpPr>
        <p:grpSpPr>
          <a:xfrm rot="2580000" flipH="1">
            <a:off x="6585288" y="2365079"/>
            <a:ext cx="465603" cy="1133623"/>
            <a:chOff x="3367555" y="4062755"/>
            <a:chExt cx="770481" cy="1828800"/>
          </a:xfrm>
        </p:grpSpPr>
        <p:grpSp>
          <p:nvGrpSpPr>
            <p:cNvPr id="73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75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91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99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03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4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00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01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2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92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93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94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95" name="Freeform 94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76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77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85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9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0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86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7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8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78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79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80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1" name="Freeform 8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2" name="Freeform 8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74" name="Rectangle 73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5" name="Group 97"/>
          <p:cNvGrpSpPr/>
          <p:nvPr/>
        </p:nvGrpSpPr>
        <p:grpSpPr>
          <a:xfrm rot="7980000" flipH="1">
            <a:off x="6737688" y="2517479"/>
            <a:ext cx="465603" cy="1133623"/>
            <a:chOff x="3367555" y="4062755"/>
            <a:chExt cx="770481" cy="1828800"/>
          </a:xfrm>
        </p:grpSpPr>
        <p:grpSp>
          <p:nvGrpSpPr>
            <p:cNvPr id="106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108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124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132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36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7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33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34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5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125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126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30" name="Freeform 129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1" name="Freeform 130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27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109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110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118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22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23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19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20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21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111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112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16" name="Freeform 11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7" name="Freeform 11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13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5" name="Freeform 114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107" name="Rectangle 106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oup 97"/>
          <p:cNvGrpSpPr/>
          <p:nvPr/>
        </p:nvGrpSpPr>
        <p:grpSpPr>
          <a:xfrm flipH="1">
            <a:off x="5841167" y="1621931"/>
            <a:ext cx="496297" cy="1426069"/>
            <a:chOff x="3367555" y="4062755"/>
            <a:chExt cx="770481" cy="1828800"/>
          </a:xfrm>
        </p:grpSpPr>
        <p:grpSp>
          <p:nvGrpSpPr>
            <p:cNvPr id="31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33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49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57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1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2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58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9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0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50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51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5" name="Freeform 54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6" name="Freeform 55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52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3" name="Freeform 52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4" name="Freeform 53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4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35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43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7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8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4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5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6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6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37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1" name="Freeform 4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2" name="Freeform 4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8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39" name="Freeform 38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0" name="Freeform 39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32" name="Rectangle 31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/>
              <a:t>measurements at √s ~ 240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Higgs width from the ZZZ final state</a:t>
            </a:r>
          </a:p>
          <a:p>
            <a:pPr lvl="1"/>
            <a:r>
              <a:rPr lang="en-US" sz="1600" dirty="0" smtClean="0"/>
              <a:t>Number of ZZZ events ~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× </a:t>
            </a:r>
            <a:r>
              <a:rPr lang="en-US" sz="1600" dirty="0" smtClean="0">
                <a:cs typeface="Symbol" charset="2"/>
              </a:rPr>
              <a:t>BR</a:t>
            </a:r>
            <a:r>
              <a:rPr lang="en-US" sz="1600" dirty="0">
                <a:cs typeface="Symbol" charset="2"/>
              </a:rPr>
              <a:t>(</a:t>
            </a:r>
            <a:r>
              <a:rPr lang="en-US" sz="1600" dirty="0"/>
              <a:t>H→ </a:t>
            </a:r>
            <a:r>
              <a:rPr lang="en-US" sz="1600" dirty="0" smtClean="0"/>
              <a:t>ZZ</a:t>
            </a:r>
            <a:r>
              <a:rPr lang="en-US" sz="1600" dirty="0" smtClean="0"/>
              <a:t>)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2"/>
            <a:r>
              <a:rPr lang="en-US" sz="1600" dirty="0" smtClean="0"/>
              <a:t>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dirty="0" smtClean="0"/>
              <a:t> ~ g</a:t>
            </a:r>
            <a:r>
              <a:rPr lang="en-US" sz="1600" baseline="30000" dirty="0" smtClean="0"/>
              <a:t>2</a:t>
            </a:r>
            <a:r>
              <a:rPr lang="en-US" sz="1600" baseline="-25000" dirty="0" smtClean="0"/>
              <a:t>HZZ</a:t>
            </a:r>
          </a:p>
          <a:p>
            <a:pPr lvl="2"/>
            <a:r>
              <a:rPr lang="en-US" sz="1600" dirty="0">
                <a:cs typeface="Symbol" charset="2"/>
              </a:rPr>
              <a:t>BR(</a:t>
            </a:r>
            <a:r>
              <a:rPr lang="en-US" sz="1600" dirty="0"/>
              <a:t>H</a:t>
            </a:r>
            <a:r>
              <a:rPr lang="en-US" sz="1600" dirty="0" smtClean="0"/>
              <a:t>→ZZ) = 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/>
              <a:t>H→</a:t>
            </a:r>
            <a:r>
              <a:rPr lang="en-US" sz="1600" baseline="-25000" dirty="0" smtClean="0"/>
              <a:t>ZZ</a:t>
            </a:r>
            <a:r>
              <a:rPr lang="en-US" sz="1600" dirty="0" smtClean="0"/>
              <a:t>/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/>
              <a:t>H </a:t>
            </a:r>
            <a:r>
              <a:rPr lang="en-US" sz="1600" dirty="0" smtClean="0"/>
              <a:t>~ g</a:t>
            </a:r>
            <a:r>
              <a:rPr lang="en-US" sz="1600" baseline="30000" dirty="0" smtClean="0"/>
              <a:t>2</a:t>
            </a:r>
            <a:r>
              <a:rPr lang="en-US" sz="1600" baseline="-25000" dirty="0" smtClean="0"/>
              <a:t>HZZ </a:t>
            </a:r>
            <a:r>
              <a:rPr lang="en-US" sz="1600" dirty="0">
                <a:cs typeface="Symbol" charset="2"/>
              </a:rPr>
              <a:t>/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>
                <a:cs typeface="Symbol" charset="2"/>
              </a:rPr>
              <a:t>H</a:t>
            </a:r>
          </a:p>
          <a:p>
            <a:pPr lvl="3"/>
            <a:r>
              <a:rPr lang="en-US" sz="1600" dirty="0" smtClean="0">
                <a:cs typeface="Symbol" charset="2"/>
              </a:rPr>
              <a:t>Number of ZZZ events ~ </a:t>
            </a:r>
            <a:r>
              <a:rPr lang="en-US" sz="1600" dirty="0" smtClean="0"/>
              <a:t>g</a:t>
            </a:r>
            <a:r>
              <a:rPr lang="en-US" sz="1600" baseline="30000" dirty="0" smtClean="0"/>
              <a:t>4</a:t>
            </a:r>
            <a:r>
              <a:rPr lang="en-US" sz="1600" baseline="-25000" dirty="0" smtClean="0"/>
              <a:t>HZZ  </a:t>
            </a:r>
            <a:r>
              <a:rPr lang="en-US" sz="1600" dirty="0" smtClean="0">
                <a:cs typeface="Symbol" charset="2"/>
              </a:rPr>
              <a:t>/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>
                <a:cs typeface="Symbol" charset="2"/>
              </a:rPr>
              <a:t>H</a:t>
            </a:r>
          </a:p>
          <a:p>
            <a:pPr lvl="3"/>
            <a:endParaRPr lang="en-US" sz="1600" dirty="0"/>
          </a:p>
          <a:p>
            <a:pPr lvl="1"/>
            <a:r>
              <a:rPr lang="en-US" sz="1600" dirty="0" smtClean="0"/>
              <a:t>Select </a:t>
            </a:r>
            <a:r>
              <a:rPr lang="en-US" sz="1600" dirty="0" err="1" smtClean="0"/>
              <a:t>l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l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</a:t>
            </a:r>
            <a:r>
              <a:rPr lang="en-US" sz="1600" dirty="0" err="1" smtClean="0"/>
              <a:t>l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’+</a:t>
            </a:r>
            <a:r>
              <a:rPr lang="en-US" sz="1600" dirty="0" err="1" smtClean="0"/>
              <a:t>l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’- </a:t>
            </a:r>
            <a:r>
              <a:rPr lang="en-US" sz="1600" dirty="0" smtClean="0"/>
              <a:t>X events ( ~ background and H </a:t>
            </a:r>
            <a:r>
              <a:rPr lang="en-US" sz="1600" dirty="0"/>
              <a:t>→</a:t>
            </a:r>
            <a:r>
              <a:rPr lang="en-US" sz="1600" dirty="0" smtClean="0"/>
              <a:t>WW free)</a:t>
            </a:r>
          </a:p>
          <a:p>
            <a:pPr lvl="2"/>
            <a:r>
              <a:rPr lang="en-US" sz="1600" dirty="0" smtClean="0"/>
              <a:t>Number of events in 250 fb</a:t>
            </a:r>
            <a:r>
              <a:rPr lang="en-US" sz="1600" baseline="30000" dirty="0" smtClean="0"/>
              <a:t>-1 </a:t>
            </a:r>
            <a:r>
              <a:rPr lang="en-US" sz="1600" dirty="0" smtClean="0"/>
              <a:t>@ 240 </a:t>
            </a:r>
            <a:r>
              <a:rPr lang="en-US" sz="1600" dirty="0" err="1" smtClean="0"/>
              <a:t>GeV</a:t>
            </a:r>
            <a:r>
              <a:rPr lang="en-US" sz="1600" dirty="0" smtClean="0"/>
              <a:t> :</a:t>
            </a:r>
          </a:p>
          <a:p>
            <a:pPr lvl="3"/>
            <a:r>
              <a:rPr lang="en-US" sz="1600" dirty="0" smtClean="0"/>
              <a:t>250 fb</a:t>
            </a:r>
            <a:r>
              <a:rPr lang="en-US" sz="1600" baseline="30000" dirty="0" smtClean="0"/>
              <a:t>-1 </a:t>
            </a:r>
            <a:r>
              <a:rPr lang="en-US" sz="1600" dirty="0" smtClean="0"/>
              <a:t>× 200 </a:t>
            </a:r>
            <a:r>
              <a:rPr lang="en-US" sz="1600" dirty="0" err="1" smtClean="0"/>
              <a:t>fb</a:t>
            </a:r>
            <a:r>
              <a:rPr lang="en-US" sz="1600" dirty="0"/>
              <a:t> </a:t>
            </a:r>
            <a:r>
              <a:rPr lang="en-US" sz="1600" dirty="0" smtClean="0"/>
              <a:t>× BR(H</a:t>
            </a:r>
            <a:r>
              <a:rPr lang="en-US" sz="1600" dirty="0"/>
              <a:t>→</a:t>
            </a:r>
            <a:r>
              <a:rPr lang="en-US" sz="1600" dirty="0" smtClean="0"/>
              <a:t>ZZ) </a:t>
            </a:r>
            <a:r>
              <a:rPr lang="en-US" sz="1600" dirty="0"/>
              <a:t>× BR</a:t>
            </a:r>
            <a:r>
              <a:rPr lang="en-US" sz="1600" dirty="0" smtClean="0"/>
              <a:t>(</a:t>
            </a:r>
            <a:r>
              <a:rPr lang="en-US" sz="1600" dirty="0" err="1" smtClean="0"/>
              <a:t>Z→ll</a:t>
            </a:r>
            <a:r>
              <a:rPr lang="en-US" sz="1600" dirty="0" smtClean="0"/>
              <a:t>)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× 3</a:t>
            </a:r>
            <a:endParaRPr lang="en-US" sz="1600" baseline="30000" dirty="0"/>
          </a:p>
          <a:p>
            <a:pPr lvl="4"/>
            <a:r>
              <a:rPr lang="en-US" sz="1600" dirty="0" smtClean="0"/>
              <a:t>→ About 40 events, of which ~25 selected</a:t>
            </a:r>
          </a:p>
          <a:p>
            <a:pPr lvl="4"/>
            <a:endParaRPr lang="en-US" sz="1600" dirty="0"/>
          </a:p>
          <a:p>
            <a:pPr lvl="1"/>
            <a:r>
              <a:rPr lang="en-US" sz="1600" dirty="0" smtClean="0"/>
              <a:t>Hence measure </a:t>
            </a:r>
            <a:r>
              <a:rPr lang="en-US" sz="1600" dirty="0">
                <a:cs typeface="Symbol" charset="2"/>
              </a:rPr>
              <a:t>the total width 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>
                <a:cs typeface="Symbol" charset="2"/>
              </a:rPr>
              <a:t>H</a:t>
            </a:r>
            <a:r>
              <a:rPr lang="en-US" sz="1600" dirty="0" smtClean="0">
                <a:cs typeface="Symbol" charset="2"/>
              </a:rPr>
              <a:t> with a precision of 21% with 250 fb</a:t>
            </a:r>
            <a:r>
              <a:rPr lang="en-US" sz="1600" baseline="30000" dirty="0" smtClean="0">
                <a:cs typeface="Symbol" charset="2"/>
              </a:rPr>
              <a:t>-</a:t>
            </a:r>
            <a:r>
              <a:rPr lang="en-US" sz="1600" baseline="30000" dirty="0" smtClean="0">
                <a:cs typeface="Symbol" charset="2"/>
              </a:rPr>
              <a:t>1</a:t>
            </a:r>
            <a:r>
              <a:rPr lang="en-US" sz="1600" dirty="0" smtClean="0">
                <a:cs typeface="Symbol" charset="2"/>
              </a:rPr>
              <a:t>  </a:t>
            </a:r>
            <a:endParaRPr lang="en-US" sz="1600" dirty="0" smtClean="0">
              <a:cs typeface="Symbol" charset="2"/>
            </a:endParaRPr>
          </a:p>
          <a:p>
            <a:pPr lvl="2"/>
            <a:r>
              <a:rPr lang="en-US" sz="1600" dirty="0" smtClean="0">
                <a:cs typeface="Symbol" charset="2"/>
              </a:rPr>
              <a:t>Could be further reduced with other Z decays</a:t>
            </a:r>
          </a:p>
          <a:p>
            <a:pPr lvl="4"/>
            <a:endParaRPr lang="en-US" sz="1600" dirty="0">
              <a:cs typeface="Symbol" charset="2"/>
            </a:endParaRPr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sp>
        <p:nvSpPr>
          <p:cNvPr id="8" name="Freeform 7"/>
          <p:cNvSpPr/>
          <p:nvPr/>
        </p:nvSpPr>
        <p:spPr>
          <a:xfrm>
            <a:off x="4847333" y="1847639"/>
            <a:ext cx="499531" cy="1200361"/>
          </a:xfrm>
          <a:custGeom>
            <a:avLst/>
            <a:gdLst>
              <a:gd name="connsiteX0" fmla="*/ 0 w 914400"/>
              <a:gd name="connsiteY0" fmla="*/ 0 h 1828800"/>
              <a:gd name="connsiteX1" fmla="*/ 914400 w 914400"/>
              <a:gd name="connsiteY1" fmla="*/ 903768 h 1828800"/>
              <a:gd name="connsiteX2" fmla="*/ 0 w 9144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828800">
                <a:moveTo>
                  <a:pt x="0" y="0"/>
                </a:moveTo>
                <a:lnTo>
                  <a:pt x="914400" y="903768"/>
                </a:lnTo>
                <a:lnTo>
                  <a:pt x="0" y="182880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6185064" y="2514600"/>
            <a:ext cx="594437" cy="580129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08664" y="27432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e</a:t>
            </a:r>
            <a:r>
              <a:rPr lang="en-GB" baseline="30000" dirty="0" smtClean="0">
                <a:latin typeface="Symbol" charset="2"/>
                <a:cs typeface="Symbol" charset="2"/>
              </a:rPr>
              <a:t>+</a:t>
            </a:r>
            <a:endParaRPr lang="en-GB" baseline="300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85428" y="165224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e</a:t>
            </a:r>
            <a:r>
              <a:rPr lang="en-GB" baseline="30000" dirty="0" smtClean="0">
                <a:latin typeface="Symbol" charset="2"/>
                <a:cs typeface="Symbol" charset="2"/>
              </a:rPr>
              <a:t>-</a:t>
            </a:r>
            <a:endParaRPr lang="en-GB" baseline="30000" dirty="0"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75464" y="1905000"/>
            <a:ext cx="46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</a:rPr>
              <a:t>Z</a:t>
            </a:r>
            <a:r>
              <a:rPr lang="en-GB" baseline="30000" dirty="0" smtClean="0">
                <a:latin typeface="Symbol" charset="2"/>
                <a:cs typeface="Symbol" charset="2"/>
              </a:rPr>
              <a:t>*</a:t>
            </a:r>
            <a:endParaRPr lang="en-GB" baseline="30000" dirty="0"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6396" y="152400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489864" y="243840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</a:t>
            </a:r>
            <a:endParaRPr lang="en-GB" dirty="0"/>
          </a:p>
        </p:txBody>
      </p:sp>
      <p:grpSp>
        <p:nvGrpSpPr>
          <p:cNvPr id="15" name="Group 20"/>
          <p:cNvGrpSpPr/>
          <p:nvPr/>
        </p:nvGrpSpPr>
        <p:grpSpPr>
          <a:xfrm>
            <a:off x="5346864" y="2362200"/>
            <a:ext cx="788484" cy="191835"/>
            <a:chOff x="0" y="4336312"/>
            <a:chExt cx="5486400" cy="1864240"/>
          </a:xfrm>
        </p:grpSpPr>
        <p:grpSp>
          <p:nvGrpSpPr>
            <p:cNvPr id="16" name="Group 12"/>
            <p:cNvGrpSpPr/>
            <p:nvPr/>
          </p:nvGrpSpPr>
          <p:grpSpPr>
            <a:xfrm>
              <a:off x="0" y="4336312"/>
              <a:ext cx="2743200" cy="1857152"/>
              <a:chOff x="0" y="4336312"/>
              <a:chExt cx="7315200" cy="1857152"/>
            </a:xfrm>
          </p:grpSpPr>
          <p:grpSp>
            <p:nvGrpSpPr>
              <p:cNvPr id="24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28" name="Freeform 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Freeform 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5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26" name="Freeform 10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Freeform 11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7" name="Group 13"/>
            <p:cNvGrpSpPr/>
            <p:nvPr/>
          </p:nvGrpSpPr>
          <p:grpSpPr>
            <a:xfrm>
              <a:off x="2743200" y="4343400"/>
              <a:ext cx="2743200" cy="1857152"/>
              <a:chOff x="0" y="4336312"/>
              <a:chExt cx="7315200" cy="1857152"/>
            </a:xfrm>
          </p:grpSpPr>
          <p:grpSp>
            <p:nvGrpSpPr>
              <p:cNvPr id="18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22" name="Freeform 21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20" name="Freeform 19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138" name="Oval 137"/>
          <p:cNvSpPr/>
          <p:nvPr/>
        </p:nvSpPr>
        <p:spPr bwMode="auto">
          <a:xfrm>
            <a:off x="6137624" y="2438400"/>
            <a:ext cx="123640" cy="140421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9" name="Oval 138"/>
          <p:cNvSpPr/>
          <p:nvPr/>
        </p:nvSpPr>
        <p:spPr bwMode="auto">
          <a:xfrm>
            <a:off x="6747224" y="3048000"/>
            <a:ext cx="123640" cy="140421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6860618" y="3500735"/>
            <a:ext cx="46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</a:rPr>
              <a:t>Z</a:t>
            </a:r>
            <a:r>
              <a:rPr lang="en-GB" baseline="30000" dirty="0" smtClean="0">
                <a:latin typeface="Symbol" charset="2"/>
                <a:cs typeface="Symbol" charset="2"/>
              </a:rPr>
              <a:t>*</a:t>
            </a:r>
            <a:endParaRPr lang="en-GB" baseline="30000" dirty="0">
              <a:latin typeface="Symbol" charset="2"/>
              <a:cs typeface="Symbol" charset="2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7175664" y="260246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sp>
        <p:nvSpPr>
          <p:cNvPr id="142" name="Oval 141"/>
          <p:cNvSpPr/>
          <p:nvPr/>
        </p:nvSpPr>
        <p:spPr bwMode="auto">
          <a:xfrm>
            <a:off x="4114800" y="3618511"/>
            <a:ext cx="533400" cy="42008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4" name="Curved Connector 143"/>
          <p:cNvCxnSpPr>
            <a:stCxn id="142" idx="3"/>
            <a:endCxn id="145" idx="0"/>
          </p:cNvCxnSpPr>
          <p:nvPr/>
        </p:nvCxnSpPr>
        <p:spPr bwMode="auto">
          <a:xfrm rot="16200000" flipH="1">
            <a:off x="5790916" y="2379077"/>
            <a:ext cx="366321" cy="356232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5" name="TextBox 144"/>
          <p:cNvSpPr txBox="1"/>
          <p:nvPr/>
        </p:nvSpPr>
        <p:spPr>
          <a:xfrm>
            <a:off x="6899875" y="4343400"/>
            <a:ext cx="171072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6600"/>
                </a:solidFill>
                <a:latin typeface="+mn-lt"/>
              </a:rPr>
              <a:t>Known to 6%</a:t>
            </a:r>
          </a:p>
          <a:p>
            <a:pPr algn="ctr"/>
            <a:r>
              <a:rPr lang="en-US" sz="1600" b="1" dirty="0">
                <a:solidFill>
                  <a:srgbClr val="FF6600"/>
                </a:solidFill>
                <a:latin typeface="+mn-lt"/>
              </a:rPr>
              <a:t>f</a:t>
            </a:r>
            <a:r>
              <a:rPr lang="en-US" sz="1600" b="1" dirty="0" smtClean="0">
                <a:solidFill>
                  <a:srgbClr val="FF6600"/>
                </a:solidFill>
                <a:latin typeface="+mn-lt"/>
              </a:rPr>
              <a:t>rom </a:t>
            </a:r>
            <a:r>
              <a:rPr lang="en-US" sz="1600" b="1" dirty="0" err="1" smtClean="0">
                <a:solidFill>
                  <a:srgbClr val="FF6600"/>
                </a:solidFill>
                <a:latin typeface="+mn-lt"/>
              </a:rPr>
              <a:t>l</a:t>
            </a:r>
            <a:r>
              <a:rPr lang="en-US" sz="1600" b="1" baseline="30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+</a:t>
            </a:r>
            <a:r>
              <a:rPr lang="en-US" sz="1600" b="1" dirty="0" err="1" smtClean="0">
                <a:solidFill>
                  <a:srgbClr val="FF6600"/>
                </a:solidFill>
                <a:latin typeface="+mn-lt"/>
              </a:rPr>
              <a:t>l</a:t>
            </a:r>
            <a:r>
              <a:rPr lang="en-US" sz="1600" b="1" baseline="30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-</a:t>
            </a:r>
            <a:r>
              <a:rPr lang="en-US" sz="1600" b="1" dirty="0" err="1" smtClean="0">
                <a:solidFill>
                  <a:srgbClr val="FF6600"/>
                </a:solidFill>
                <a:latin typeface="+mn-lt"/>
              </a:rPr>
              <a:t>X</a:t>
            </a:r>
            <a:r>
              <a:rPr lang="en-US" sz="1600" b="1" dirty="0" smtClean="0">
                <a:solidFill>
                  <a:srgbClr val="FF6600"/>
                </a:solidFill>
                <a:latin typeface="+mn-lt"/>
              </a:rPr>
              <a:t> events</a:t>
            </a:r>
          </a:p>
          <a:p>
            <a:pPr algn="ctr"/>
            <a:r>
              <a:rPr lang="en-US" sz="1600" b="1" dirty="0">
                <a:solidFill>
                  <a:srgbClr val="FF6600"/>
                </a:solidFill>
                <a:latin typeface="+mn-lt"/>
              </a:rPr>
              <a:t>w</a:t>
            </a:r>
            <a:r>
              <a:rPr lang="en-US" sz="1600" b="1" dirty="0" smtClean="0">
                <a:solidFill>
                  <a:srgbClr val="FF6600"/>
                </a:solidFill>
                <a:latin typeface="+mn-lt"/>
              </a:rPr>
              <a:t>ith 250 fb-1</a:t>
            </a:r>
            <a:endParaRPr lang="en-US" sz="1600" b="1" dirty="0">
              <a:solidFill>
                <a:srgbClr val="FF66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74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/>
              <a:t>measurements at √s ~ 240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Higgs width from the </a:t>
            </a:r>
            <a:r>
              <a:rPr lang="en-US" sz="2000" dirty="0" err="1" smtClean="0"/>
              <a:t>H</a:t>
            </a:r>
            <a:r>
              <a:rPr lang="en-US" sz="2000" dirty="0" err="1" smtClean="0">
                <a:latin typeface="Symbol" charset="2"/>
                <a:cs typeface="Symbol" charset="2"/>
              </a:rPr>
              <a:t>nn</a:t>
            </a:r>
            <a:r>
              <a:rPr lang="en-US" sz="2000" dirty="0" smtClean="0"/>
              <a:t> final state</a:t>
            </a:r>
          </a:p>
          <a:p>
            <a:pPr lvl="1"/>
            <a:r>
              <a:rPr lang="en-US" sz="1600" dirty="0">
                <a:cs typeface="Symbol" charset="2"/>
              </a:rPr>
              <a:t>F</a:t>
            </a:r>
            <a:r>
              <a:rPr lang="en-US" sz="1600" dirty="0" smtClean="0">
                <a:cs typeface="Symbol" charset="2"/>
              </a:rPr>
              <a:t>rom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WW→H</a:t>
            </a:r>
            <a:r>
              <a:rPr lang="en-US" sz="1600" baseline="-25000" dirty="0"/>
              <a:t> </a:t>
            </a:r>
            <a:r>
              <a:rPr lang="en-US" sz="1600" dirty="0" smtClean="0"/>
              <a:t> and </a:t>
            </a:r>
            <a:r>
              <a:rPr lang="en-US" sz="1600" dirty="0">
                <a:cs typeface="Symbol" charset="2"/>
              </a:rPr>
              <a:t>BR(</a:t>
            </a:r>
            <a:r>
              <a:rPr lang="en-US" sz="1600" dirty="0"/>
              <a:t>H→ WW) </a:t>
            </a:r>
            <a:endParaRPr lang="en-US" sz="1600" baseline="-25000" dirty="0">
              <a:cs typeface="Symbol" charset="2"/>
            </a:endParaRPr>
          </a:p>
          <a:p>
            <a:pPr lvl="2"/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WW→H</a:t>
            </a:r>
            <a:r>
              <a:rPr lang="en-US" sz="1600" baseline="-25000" dirty="0"/>
              <a:t>  </a:t>
            </a:r>
            <a:r>
              <a:rPr lang="en-US" sz="1600" dirty="0"/>
              <a:t>~ g</a:t>
            </a:r>
            <a:r>
              <a:rPr lang="en-US" sz="1600" baseline="30000" dirty="0"/>
              <a:t>2</a:t>
            </a:r>
            <a:r>
              <a:rPr lang="en-US" sz="1600" baseline="-25000" dirty="0"/>
              <a:t>HWW</a:t>
            </a:r>
          </a:p>
          <a:p>
            <a:pPr lvl="2"/>
            <a:r>
              <a:rPr lang="en-US" sz="1600" dirty="0">
                <a:cs typeface="Symbol" charset="2"/>
              </a:rPr>
              <a:t>BR(</a:t>
            </a:r>
            <a:r>
              <a:rPr lang="en-US" sz="1600" dirty="0"/>
              <a:t>H→ WW) =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/>
              <a:t>H→WW </a:t>
            </a:r>
            <a:r>
              <a:rPr lang="en-US" sz="1600" dirty="0">
                <a:cs typeface="Symbol" charset="2"/>
              </a:rPr>
              <a:t>/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>
                <a:cs typeface="Symbol" charset="2"/>
              </a:rPr>
              <a:t>H</a:t>
            </a:r>
            <a:r>
              <a:rPr lang="en-US" sz="1600" dirty="0">
                <a:cs typeface="Symbol" charset="2"/>
              </a:rPr>
              <a:t> </a:t>
            </a:r>
            <a:r>
              <a:rPr lang="en-US" sz="1600" dirty="0"/>
              <a:t>~ g</a:t>
            </a:r>
            <a:r>
              <a:rPr lang="en-US" sz="1600" baseline="30000" dirty="0"/>
              <a:t>2</a:t>
            </a:r>
            <a:r>
              <a:rPr lang="en-US" sz="1600" baseline="-25000" dirty="0"/>
              <a:t>HWW </a:t>
            </a:r>
            <a:r>
              <a:rPr lang="en-US" sz="1600" dirty="0">
                <a:cs typeface="Symbol" charset="2"/>
              </a:rPr>
              <a:t>/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>
                <a:cs typeface="Symbol" charset="2"/>
              </a:rPr>
              <a:t>H</a:t>
            </a:r>
          </a:p>
          <a:p>
            <a:pPr lvl="3"/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>
                <a:cs typeface="Symbol" charset="2"/>
              </a:rPr>
              <a:t>H</a:t>
            </a:r>
            <a:r>
              <a:rPr lang="en-US" sz="1600" dirty="0">
                <a:cs typeface="Symbol" charset="2"/>
              </a:rPr>
              <a:t> ~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WW→H</a:t>
            </a:r>
            <a:r>
              <a:rPr lang="en-US" sz="1600" baseline="-25000" dirty="0"/>
              <a:t> </a:t>
            </a:r>
            <a:r>
              <a:rPr lang="en-US" sz="1600" dirty="0"/>
              <a:t>/ </a:t>
            </a:r>
            <a:r>
              <a:rPr lang="en-US" sz="1600" dirty="0">
                <a:cs typeface="Symbol" charset="2"/>
              </a:rPr>
              <a:t>BR(</a:t>
            </a:r>
            <a:r>
              <a:rPr lang="en-US" sz="1600" dirty="0"/>
              <a:t>H→ WW</a:t>
            </a:r>
            <a:r>
              <a:rPr lang="en-US" sz="1600" dirty="0" smtClean="0"/>
              <a:t>)</a:t>
            </a:r>
          </a:p>
          <a:p>
            <a:pPr lvl="3"/>
            <a:endParaRPr lang="en-US" sz="1600" dirty="0" smtClean="0"/>
          </a:p>
          <a:p>
            <a:pPr lvl="1"/>
            <a:r>
              <a:rPr lang="en-US" sz="1600" dirty="0" smtClean="0"/>
              <a:t>Contribution to </a:t>
            </a:r>
            <a:r>
              <a:rPr lang="en-US" sz="1600" dirty="0" err="1" smtClean="0"/>
              <a:t>H</a:t>
            </a:r>
            <a:r>
              <a:rPr lang="en-US" sz="1600" dirty="0" err="1" smtClean="0">
                <a:latin typeface="Symbol" charset="2"/>
                <a:cs typeface="Symbol" charset="2"/>
              </a:rPr>
              <a:t>nn</a:t>
            </a:r>
            <a:r>
              <a:rPr lang="en-US" sz="1600" dirty="0" smtClean="0"/>
              <a:t> from HZ ~ 40 </a:t>
            </a:r>
            <a:r>
              <a:rPr lang="en-US" sz="1600" dirty="0" err="1" smtClean="0"/>
              <a:t>pb</a:t>
            </a:r>
            <a:r>
              <a:rPr lang="en-US" sz="1600" dirty="0" smtClean="0"/>
              <a:t> </a:t>
            </a:r>
          </a:p>
          <a:p>
            <a:pPr lvl="2"/>
            <a:r>
              <a:rPr lang="en-US" sz="1600" dirty="0" smtClean="0"/>
              <a:t>Known from  </a:t>
            </a:r>
            <a:r>
              <a:rPr lang="en-US" sz="1600" dirty="0"/>
              <a:t>ZH → </a:t>
            </a:r>
            <a:r>
              <a:rPr lang="en-US" sz="1600" dirty="0" err="1"/>
              <a:t>e</a:t>
            </a:r>
            <a:r>
              <a:rPr lang="en-US" sz="1600" baseline="30000" dirty="0" err="1">
                <a:latin typeface="Symbol" charset="2"/>
                <a:cs typeface="Symbol" charset="2"/>
              </a:rPr>
              <a:t>+</a:t>
            </a:r>
            <a:r>
              <a:rPr lang="en-US" sz="1600" dirty="0" err="1"/>
              <a:t>e</a:t>
            </a:r>
            <a:r>
              <a:rPr lang="en-US" sz="1600" baseline="30000" dirty="0" err="1">
                <a:latin typeface="Symbol" charset="2"/>
                <a:cs typeface="Symbol" charset="2"/>
              </a:rPr>
              <a:t>-</a:t>
            </a:r>
            <a:r>
              <a:rPr lang="en-US" sz="1600" dirty="0" err="1"/>
              <a:t>X</a:t>
            </a:r>
            <a:r>
              <a:rPr lang="en-US" sz="1600" dirty="0"/>
              <a:t> and </a:t>
            </a:r>
            <a:r>
              <a:rPr lang="en-US" sz="1600" dirty="0" err="1">
                <a:latin typeface="Symbol" charset="2"/>
                <a:cs typeface="Symbol" charset="2"/>
              </a:rPr>
              <a:t>m</a:t>
            </a:r>
            <a:r>
              <a:rPr lang="en-US" sz="1600" baseline="30000" dirty="0" err="1">
                <a:latin typeface="Symbol" charset="2"/>
                <a:cs typeface="Symbol" charset="2"/>
              </a:rPr>
              <a:t>+</a:t>
            </a:r>
            <a:r>
              <a:rPr lang="en-US" sz="1600" dirty="0" err="1">
                <a:latin typeface="Symbol" charset="2"/>
                <a:cs typeface="Symbol" charset="2"/>
              </a:rPr>
              <a:t>m</a:t>
            </a:r>
            <a:r>
              <a:rPr lang="en-US" sz="1600" baseline="30000" dirty="0" err="1">
                <a:latin typeface="Symbol" charset="2"/>
                <a:cs typeface="Symbol" charset="2"/>
              </a:rPr>
              <a:t>-</a:t>
            </a:r>
            <a:r>
              <a:rPr lang="en-US" sz="1600" dirty="0" err="1"/>
              <a:t>X</a:t>
            </a:r>
            <a:r>
              <a:rPr lang="en-US" sz="1600" dirty="0"/>
              <a:t> </a:t>
            </a:r>
            <a:endParaRPr lang="en-US" sz="1600" dirty="0" smtClean="0"/>
          </a:p>
          <a:p>
            <a:pPr lvl="1"/>
            <a:r>
              <a:rPr lang="en-US" sz="1600" dirty="0" smtClean="0"/>
              <a:t>Contribution from WW fusion ~ 6 </a:t>
            </a:r>
            <a:r>
              <a:rPr lang="en-US" sz="1600" dirty="0" err="1" smtClean="0"/>
              <a:t>pb</a:t>
            </a:r>
            <a:endParaRPr lang="en-US" sz="1600" dirty="0" smtClean="0"/>
          </a:p>
          <a:p>
            <a:pPr lvl="2"/>
            <a:r>
              <a:rPr lang="en-US" sz="1600" dirty="0" smtClean="0"/>
              <a:t>To be measured</a:t>
            </a:r>
          </a:p>
          <a:p>
            <a:pPr lvl="1"/>
            <a:r>
              <a:rPr lang="en-US" sz="1600" dirty="0" smtClean="0"/>
              <a:t>Select </a:t>
            </a:r>
            <a:r>
              <a:rPr lang="en-US" sz="1600" dirty="0" err="1" smtClean="0">
                <a:latin typeface="Symbol" charset="2"/>
                <a:cs typeface="Symbol" charset="2"/>
              </a:rPr>
              <a:t>nn</a:t>
            </a:r>
            <a:r>
              <a:rPr lang="en-US" sz="1600" dirty="0" err="1" smtClean="0"/>
              <a:t>bb</a:t>
            </a:r>
            <a:r>
              <a:rPr lang="en-US" sz="1600" dirty="0" smtClean="0"/>
              <a:t> events from ZH and WW fusion</a:t>
            </a:r>
          </a:p>
          <a:p>
            <a:pPr lvl="2"/>
            <a:r>
              <a:rPr lang="en-US" sz="1600" dirty="0" smtClean="0"/>
              <a:t>Needs adequate b tagging and particle flow</a:t>
            </a:r>
          </a:p>
          <a:p>
            <a:pPr lvl="2"/>
            <a:endParaRPr lang="en-US" sz="1600" dirty="0" smtClean="0"/>
          </a:p>
          <a:p>
            <a:pPr lvl="1"/>
            <a:r>
              <a:rPr lang="en-US" sz="1600" dirty="0" smtClean="0"/>
              <a:t>Fit the missing mass distribution for </a:t>
            </a:r>
            <a:r>
              <a:rPr lang="en-US" sz="1600" dirty="0" err="1" smtClean="0"/>
              <a:t>N</a:t>
            </a:r>
            <a:r>
              <a:rPr lang="en-US" sz="1600" baseline="-25000" dirty="0" err="1" smtClean="0"/>
              <a:t>WW→H→bb</a:t>
            </a:r>
            <a:endParaRPr lang="en-US" sz="1600" baseline="-25000" dirty="0" smtClean="0"/>
          </a:p>
          <a:p>
            <a:pPr lvl="2"/>
            <a:r>
              <a:rPr lang="en-US" sz="1600" dirty="0"/>
              <a:t>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dirty="0"/>
              <a:t> x</a:t>
            </a:r>
            <a:r>
              <a:rPr lang="en-US" sz="1600" dirty="0" smtClean="0"/>
              <a:t> BR(H</a:t>
            </a:r>
            <a:r>
              <a:rPr lang="en-US" sz="1600" dirty="0"/>
              <a:t>→ </a:t>
            </a:r>
            <a:r>
              <a:rPr lang="en-US" sz="1600" dirty="0" smtClean="0"/>
              <a:t>bb) </a:t>
            </a:r>
            <a:r>
              <a:rPr lang="en-US" sz="1600" dirty="0"/>
              <a:t>known to </a:t>
            </a:r>
            <a:r>
              <a:rPr lang="en-US" sz="1600" dirty="0" smtClean="0"/>
              <a:t>~1.5% or better</a:t>
            </a:r>
          </a:p>
          <a:p>
            <a:pPr lvl="2"/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WW→H</a:t>
            </a:r>
            <a:r>
              <a:rPr lang="en-US" sz="1600" baseline="-25000" dirty="0"/>
              <a:t> </a:t>
            </a:r>
            <a:r>
              <a:rPr lang="en-US" sz="1600" dirty="0"/>
              <a:t> </a:t>
            </a:r>
            <a:r>
              <a:rPr lang="en-US" sz="1600" dirty="0" smtClean="0"/>
              <a:t>= </a:t>
            </a:r>
            <a:r>
              <a:rPr lang="en-US" sz="1600" dirty="0" err="1"/>
              <a:t>N</a:t>
            </a:r>
            <a:r>
              <a:rPr lang="en-US" sz="1600" baseline="-25000" dirty="0" err="1"/>
              <a:t>WW→H→</a:t>
            </a:r>
            <a:r>
              <a:rPr lang="en-US" sz="1600" baseline="-25000" dirty="0" err="1" smtClean="0"/>
              <a:t>bb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/ BR(</a:t>
            </a:r>
            <a:r>
              <a:rPr lang="en-US" sz="1600" dirty="0"/>
              <a:t>H→ </a:t>
            </a:r>
            <a:r>
              <a:rPr lang="en-US" sz="1600" dirty="0" smtClean="0"/>
              <a:t>bb)</a:t>
            </a:r>
          </a:p>
          <a:p>
            <a:pPr lvl="3"/>
            <a:r>
              <a:rPr lang="en-US" sz="1600" dirty="0" smtClean="0"/>
              <a:t>Precision on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WW</a:t>
            </a:r>
            <a:r>
              <a:rPr lang="en-US" sz="1600" baseline="-25000" dirty="0" err="1"/>
              <a:t>→H</a:t>
            </a:r>
            <a:r>
              <a:rPr lang="en-US" sz="1600" baseline="-25000" dirty="0"/>
              <a:t> 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~ 14% with 250 fb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-1</a:t>
            </a:r>
            <a:endParaRPr lang="en-US" sz="1600" dirty="0">
              <a:latin typeface="Symbol" charset="2"/>
              <a:cs typeface="Symbol" charset="2"/>
            </a:endParaRPr>
          </a:p>
          <a:p>
            <a:pPr lvl="3"/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>
                <a:cs typeface="Symbol" charset="2"/>
              </a:rPr>
              <a:t>H</a:t>
            </a:r>
            <a:r>
              <a:rPr lang="en-US" sz="1600" dirty="0" smtClean="0">
                <a:cs typeface="Symbol" charset="2"/>
              </a:rPr>
              <a:t> ~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WW→H</a:t>
            </a:r>
            <a:r>
              <a:rPr lang="en-US" sz="1600" baseline="-25000" dirty="0"/>
              <a:t> </a:t>
            </a:r>
            <a:r>
              <a:rPr lang="en-US" sz="1600" dirty="0" smtClean="0"/>
              <a:t>/ </a:t>
            </a:r>
            <a:r>
              <a:rPr lang="en-US" sz="1600" dirty="0">
                <a:cs typeface="Symbol" charset="2"/>
              </a:rPr>
              <a:t>BR(</a:t>
            </a:r>
            <a:r>
              <a:rPr lang="en-US" sz="1600" dirty="0"/>
              <a:t>H→ WW</a:t>
            </a:r>
            <a:r>
              <a:rPr lang="en-US" sz="1600" dirty="0" smtClean="0"/>
              <a:t>), measured up to 15% precision with 250 fb</a:t>
            </a:r>
            <a:r>
              <a:rPr lang="en-US" sz="1600" baseline="30000" dirty="0" smtClean="0"/>
              <a:t>-1</a:t>
            </a:r>
            <a:endParaRPr lang="en-US" sz="1600" baseline="30000" dirty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pic>
        <p:nvPicPr>
          <p:cNvPr id="9" name="Picture 8" descr="HZn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066800"/>
            <a:ext cx="2017034" cy="1355765"/>
          </a:xfrm>
          <a:prstGeom prst="rect">
            <a:avLst/>
          </a:prstGeom>
        </p:spPr>
      </p:pic>
      <p:pic>
        <p:nvPicPr>
          <p:cNvPr id="10" name="Picture 9" descr="WWfusi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69" y="1143000"/>
            <a:ext cx="1956831" cy="1259346"/>
          </a:xfrm>
          <a:prstGeom prst="rect">
            <a:avLst/>
          </a:prstGeom>
        </p:spPr>
      </p:pic>
      <p:pic>
        <p:nvPicPr>
          <p:cNvPr id="12" name="Picture 11" descr="sigmaWW13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124200"/>
            <a:ext cx="3324014" cy="228600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 bwMode="auto">
          <a:xfrm flipV="1">
            <a:off x="5426075" y="4267200"/>
            <a:ext cx="1508125" cy="7620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5821727" y="1752600"/>
            <a:ext cx="123640" cy="140421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4527" y="2511623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400" b="1" dirty="0" err="1" smtClean="0">
                <a:solidFill>
                  <a:srgbClr val="FF0000"/>
                </a:solidFill>
                <a:latin typeface="+mn-lt"/>
              </a:rPr>
              <a:t>g</a:t>
            </a:r>
            <a:r>
              <a:rPr lang="en-US" sz="1400" b="1" baseline="-25000" dirty="0" err="1" smtClean="0">
                <a:solidFill>
                  <a:srgbClr val="FF0000"/>
                </a:solidFill>
                <a:latin typeface="+mn-lt"/>
              </a:rPr>
              <a:t>HWW</a:t>
            </a:r>
            <a:endParaRPr lang="en-US" sz="1400" b="1" baseline="-25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urved Connector 17"/>
          <p:cNvCxnSpPr/>
          <p:nvPr/>
        </p:nvCxnSpPr>
        <p:spPr bwMode="auto">
          <a:xfrm rot="5400000" flipH="1" flipV="1">
            <a:off x="5448645" y="2141517"/>
            <a:ext cx="669965" cy="2286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898661" y="5334000"/>
            <a:ext cx="1564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C.F. </a:t>
            </a:r>
            <a:r>
              <a:rPr lang="en-US" sz="1100" dirty="0" err="1" smtClean="0">
                <a:solidFill>
                  <a:prstClr val="black"/>
                </a:solidFill>
              </a:rPr>
              <a:t>Duerig</a:t>
            </a:r>
            <a:r>
              <a:rPr lang="en-US" sz="1100" dirty="0" smtClean="0">
                <a:solidFill>
                  <a:prstClr val="black"/>
                </a:solidFill>
              </a:rPr>
              <a:t>, LCWS’12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0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measurements at √s ~ 240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(5)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Precision on H(125) branching fractions, width, mass, … after 5 years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1400" dirty="0" smtClean="0"/>
              <a:t>LEP3 numbers obtained from a CMS simulation x 4, except (*) extrapolated from ILC</a:t>
            </a:r>
          </a:p>
          <a:p>
            <a:pPr lvl="2"/>
            <a:r>
              <a:rPr lang="en-US" sz="1400" dirty="0" smtClean="0"/>
              <a:t>Need a refined vertex detector for </a:t>
            </a:r>
            <a:r>
              <a:rPr lang="en-US" sz="1400" dirty="0" err="1" smtClean="0"/>
              <a:t>gg</a:t>
            </a:r>
            <a:r>
              <a:rPr lang="en-US" sz="1400" dirty="0" smtClean="0"/>
              <a:t> and cc BR accurate measurements</a:t>
            </a:r>
          </a:p>
          <a:p>
            <a:pPr lvl="1"/>
            <a:r>
              <a:rPr lang="en-US" sz="1400" dirty="0" smtClean="0"/>
              <a:t>TLEP numbers extrapolated from LEP3 column – ILC numbers with super-duper ILC detector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706868"/>
              </p:ext>
            </p:extLst>
          </p:nvPr>
        </p:nvGraphicFramePr>
        <p:xfrm>
          <a:off x="1193796" y="1295406"/>
          <a:ext cx="6451604" cy="4034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901"/>
                <a:gridCol w="1612901"/>
                <a:gridCol w="1612901"/>
                <a:gridCol w="1612901"/>
              </a:tblGrid>
              <a:tr h="310368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ILC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LEP3 (4)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TLEP (4)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endParaRPr lang="en-US" sz="14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2.5%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1.3%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0.4%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H→bb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1.0%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0.5%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0.1%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H→cc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6.9%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4% (*)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1.3%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H→gg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8.5%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4.5% (*)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1.4%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BR(H→WW*)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8.0%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3.0%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0.9%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tt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5.0%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3.0%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0.9%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BR(H→ZZ*)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28%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7.1%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3.1%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gg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27%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6.8%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3.0%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mm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–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28%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13%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WW→H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11%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5% (*)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2.2%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H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INV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10% , &lt; 1.5%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4% , &lt;</a:t>
                      </a:r>
                      <a:r>
                        <a:rPr lang="en-US" sz="1400" b="1" baseline="0" dirty="0" smtClean="0">
                          <a:solidFill>
                            <a:srgbClr val="FF6600"/>
                          </a:solidFill>
                        </a:rPr>
                        <a:t> 0.7%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1.8% , &lt;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 0.3%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err="1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40 MeV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26 MeV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8 MeV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78417" y="5105400"/>
            <a:ext cx="1428690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HF2012 </a:t>
            </a:r>
            <a:r>
              <a:rPr lang="en-US" sz="1100" dirty="0" err="1" smtClean="0"/>
              <a:t>Worskshop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451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compendium of misconceptions about TLEP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Heard repeatedly</a:t>
            </a:r>
          </a:p>
          <a:p>
            <a:pPr lvl="1"/>
            <a:r>
              <a:rPr lang="en-US" sz="1600" dirty="0" smtClean="0"/>
              <a:t>TLEP is more expensive than the ILC</a:t>
            </a:r>
          </a:p>
          <a:p>
            <a:pPr lvl="1"/>
            <a:r>
              <a:rPr lang="en-US" sz="1600" dirty="0" smtClean="0"/>
              <a:t>TLEP parameters are stretched by many-order-of-magnitude extrapolations</a:t>
            </a:r>
          </a:p>
          <a:p>
            <a:pPr lvl="1"/>
            <a:r>
              <a:rPr lang="en-US" sz="1600" dirty="0" smtClean="0"/>
              <a:t>TLEP will come later than ILC</a:t>
            </a:r>
          </a:p>
          <a:p>
            <a:pPr lvl="1"/>
            <a:r>
              <a:rPr lang="en-US" sz="1600" dirty="0" smtClean="0"/>
              <a:t>TLEP is superfluous once ILC is approved and starts construction</a:t>
            </a:r>
          </a:p>
          <a:p>
            <a:pPr lvl="1"/>
            <a:r>
              <a:rPr lang="en-US" sz="1600" dirty="0" smtClean="0"/>
              <a:t>TLEP </a:t>
            </a:r>
            <a:r>
              <a:rPr lang="en-US" sz="1600" dirty="0"/>
              <a:t>will delay VHE-LHC</a:t>
            </a:r>
          </a:p>
          <a:p>
            <a:pPr lvl="1"/>
            <a:r>
              <a:rPr lang="en-US" sz="1600" dirty="0" smtClean="0"/>
              <a:t>TLEP RF power is unacceptable (600 MW?!)</a:t>
            </a:r>
          </a:p>
          <a:p>
            <a:pPr lvl="1"/>
            <a:r>
              <a:rPr lang="en-US" sz="1600" dirty="0" smtClean="0"/>
              <a:t>TLEP physics case is the same as that of ILC (at low energy)</a:t>
            </a:r>
          </a:p>
          <a:p>
            <a:pPr lvl="1"/>
            <a:r>
              <a:rPr lang="en-US" sz="1600" dirty="0" smtClean="0"/>
              <a:t>TLEP can only do Higgs couplings / TLEP does not cover the physics case</a:t>
            </a:r>
          </a:p>
          <a:p>
            <a:pPr lvl="2"/>
            <a:r>
              <a:rPr lang="en-US" sz="1600" dirty="0" smtClean="0"/>
              <a:t>We need a machine upgradeable beyond 350 </a:t>
            </a:r>
            <a:r>
              <a:rPr lang="en-US" sz="1600" dirty="0" err="1" smtClean="0"/>
              <a:t>GeV</a:t>
            </a:r>
            <a:r>
              <a:rPr lang="en-US" sz="1600" dirty="0" smtClean="0"/>
              <a:t> to make discoveries beyond LHC</a:t>
            </a:r>
          </a:p>
          <a:p>
            <a:pPr lvl="1"/>
            <a:r>
              <a:rPr lang="en-US" sz="1600" dirty="0" smtClean="0"/>
              <a:t>TLEP precision is an overkill </a:t>
            </a:r>
          </a:p>
          <a:p>
            <a:pPr lvl="2"/>
            <a:r>
              <a:rPr lang="en-US" sz="1600" dirty="0" smtClean="0"/>
              <a:t>Higgs couplings do not need to be measured so precisely 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2000" dirty="0" smtClean="0"/>
              <a:t>All are wrong</a:t>
            </a:r>
          </a:p>
          <a:p>
            <a:pPr lvl="1"/>
            <a:r>
              <a:rPr lang="en-US" sz="1600" dirty="0" smtClean="0"/>
              <a:t>With the upgrade path to a 100 </a:t>
            </a:r>
            <a:r>
              <a:rPr lang="en-US" sz="1600" dirty="0" err="1" smtClean="0"/>
              <a:t>TeV</a:t>
            </a:r>
            <a:r>
              <a:rPr lang="en-US" sz="1600" dirty="0" smtClean="0"/>
              <a:t> machine (unique to TLEP)</a:t>
            </a:r>
          </a:p>
          <a:p>
            <a:pPr lvl="2"/>
            <a:r>
              <a:rPr lang="en-US" sz="1600" dirty="0" smtClean="0"/>
              <a:t>TLEP is the first step in a long-term vision for particle physics</a:t>
            </a:r>
          </a:p>
          <a:p>
            <a:pPr lvl="3"/>
            <a:r>
              <a:rPr lang="en-US" sz="1600" dirty="0" smtClean="0"/>
              <a:t>And might be the only way to secure high-energy physics in Europe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699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Measurements </a:t>
            </a:r>
            <a:r>
              <a:rPr lang="en-US" dirty="0"/>
              <a:t>at √s ~ </a:t>
            </a:r>
            <a:r>
              <a:rPr lang="en-US" dirty="0" smtClean="0"/>
              <a:t>350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Luminosity </a:t>
            </a:r>
            <a:r>
              <a:rPr lang="en-US" sz="2000" dirty="0" smtClean="0"/>
              <a:t>for</a:t>
            </a:r>
            <a:r>
              <a:rPr lang="en-US" sz="2000" dirty="0" smtClean="0"/>
              <a:t> TLEP ~ 5 x ILC @ 350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pPr lvl="1"/>
            <a:r>
              <a:rPr lang="en-US" sz="1600" dirty="0" smtClean="0"/>
              <a:t>At each IP : </a:t>
            </a:r>
            <a:r>
              <a:rPr lang="en-US" sz="1600" dirty="0" smtClean="0"/>
              <a:t>500 </a:t>
            </a:r>
            <a:r>
              <a:rPr lang="en-US" sz="1600" dirty="0" smtClean="0"/>
              <a:t>fb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-1 </a:t>
            </a:r>
            <a:r>
              <a:rPr lang="en-US" sz="1600" dirty="0" smtClean="0"/>
              <a:t>over 5 years</a:t>
            </a:r>
          </a:p>
          <a:p>
            <a:pPr lvl="2"/>
            <a:r>
              <a:rPr lang="en-US" sz="1600" dirty="0" smtClean="0"/>
              <a:t>With possibly 4 detectors at TLEP</a:t>
            </a:r>
            <a:endParaRPr lang="en-US" sz="1600" dirty="0"/>
          </a:p>
          <a:p>
            <a:pPr lvl="1"/>
            <a:r>
              <a:rPr lang="en-US" sz="1600" dirty="0" smtClean="0"/>
              <a:t>More study of the </a:t>
            </a:r>
            <a:r>
              <a:rPr lang="en-US" sz="1600" dirty="0" err="1" smtClean="0"/>
              <a:t>H</a:t>
            </a:r>
            <a:r>
              <a:rPr lang="en-US" sz="1600" dirty="0" err="1" smtClean="0">
                <a:latin typeface="Symbol" charset="2"/>
                <a:cs typeface="Symbol" charset="2"/>
              </a:rPr>
              <a:t>nn</a:t>
            </a:r>
            <a:r>
              <a:rPr lang="en-US" sz="1600" dirty="0" smtClean="0"/>
              <a:t> final state with </a:t>
            </a:r>
            <a:r>
              <a:rPr lang="en-US" sz="1600" dirty="0" err="1" smtClean="0"/>
              <a:t>H→bb</a:t>
            </a:r>
            <a:endParaRPr lang="en-US" sz="1600" dirty="0" smtClean="0"/>
          </a:p>
          <a:p>
            <a:pPr lvl="2"/>
            <a:r>
              <a:rPr lang="en-US" sz="1600" dirty="0" smtClean="0"/>
              <a:t>Contribution from HZ : ~ 25 </a:t>
            </a:r>
            <a:r>
              <a:rPr lang="en-US" sz="1600" dirty="0" err="1" smtClean="0"/>
              <a:t>fb</a:t>
            </a:r>
            <a:endParaRPr lang="en-US" sz="1600" dirty="0" smtClean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 smtClean="0"/>
          </a:p>
          <a:p>
            <a:pPr lvl="2"/>
            <a:r>
              <a:rPr lang="en-US" sz="1600" dirty="0" smtClean="0"/>
              <a:t>Contribution from WW→H : ~ 25 </a:t>
            </a:r>
            <a:r>
              <a:rPr lang="en-US" sz="1600" dirty="0" err="1" smtClean="0"/>
              <a:t>fb</a:t>
            </a:r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3"/>
            <a:endParaRPr lang="en-US" sz="1600" dirty="0"/>
          </a:p>
          <a:p>
            <a:pPr marL="1371600" lvl="3" indent="0">
              <a:buNone/>
            </a:pPr>
            <a:endParaRPr lang="en-US" sz="1600" dirty="0"/>
          </a:p>
          <a:p>
            <a:pPr lvl="3"/>
            <a:endParaRPr lang="en-US" sz="1600" dirty="0" smtClean="0"/>
          </a:p>
          <a:p>
            <a:pPr lvl="3"/>
            <a:endParaRPr lang="en-US" sz="1600" dirty="0"/>
          </a:p>
          <a:p>
            <a:pPr lvl="3"/>
            <a:r>
              <a:rPr lang="en-US" sz="1600" dirty="0" smtClean="0"/>
              <a:t>Improves precision on 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/>
              <a:t>H</a:t>
            </a:r>
            <a:r>
              <a:rPr lang="en-US" sz="1600" dirty="0" smtClean="0"/>
              <a:t> and HWW coupling</a:t>
            </a:r>
          </a:p>
          <a:p>
            <a:pPr lvl="3"/>
            <a:r>
              <a:rPr lang="en-US" sz="1600" dirty="0" smtClean="0"/>
              <a:t>Smaller improvement </a:t>
            </a:r>
            <a:r>
              <a:rPr lang="en-US" sz="1600" dirty="0" smtClean="0"/>
              <a:t>(by ~20%) of all other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100" dirty="0" err="1">
                <a:latin typeface="Zapf Dingbats"/>
                <a:ea typeface="Zapf Dingbats"/>
                <a:cs typeface="Zapf Dingbats"/>
                <a:sym typeface="Zapf Dingbats"/>
              </a:rPr>
              <a:t>✕</a:t>
            </a:r>
            <a:r>
              <a:rPr lang="en-US" sz="1600" dirty="0" err="1" smtClean="0"/>
              <a:t>BR</a:t>
            </a:r>
            <a:r>
              <a:rPr lang="en-US" sz="1600" dirty="0"/>
              <a:t> </a:t>
            </a:r>
            <a:r>
              <a:rPr lang="en-US" sz="1600" dirty="0" smtClean="0"/>
              <a:t>measurements</a:t>
            </a:r>
            <a:endParaRPr lang="en-US" sz="1600" dirty="0" smtClean="0">
              <a:latin typeface="Symbol" charset="2"/>
              <a:cs typeface="Symbol" charset="2"/>
            </a:endParaRPr>
          </a:p>
          <a:p>
            <a:pPr lvl="1"/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pic>
        <p:nvPicPr>
          <p:cNvPr id="7" name="Picture 6" descr="WWH35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66800"/>
            <a:ext cx="3808204" cy="3276600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72029"/>
              </p:ext>
            </p:extLst>
          </p:nvPr>
        </p:nvGraphicFramePr>
        <p:xfrm>
          <a:off x="4953000" y="4648200"/>
          <a:ext cx="3962400" cy="931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1600200"/>
                <a:gridCol w="1447800"/>
              </a:tblGrid>
              <a:tr h="310368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ILC (250+350)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TLEP (240+350)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WW→H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12% </a:t>
                      </a:r>
                      <a:r>
                        <a:rPr lang="en-US" sz="1400" dirty="0" smtClean="0"/>
                        <a:t>→ </a:t>
                      </a: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3%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2.2% </a:t>
                      </a:r>
                      <a:r>
                        <a:rPr lang="en-US" sz="1400" dirty="0" smtClean="0"/>
                        <a:t>→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0.5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H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10% </a:t>
                      </a:r>
                      <a:r>
                        <a:rPr lang="en-US" sz="1400" dirty="0" smtClean="0"/>
                        <a:t>→ </a:t>
                      </a: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5.5%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1.8% </a:t>
                      </a:r>
                      <a:r>
                        <a:rPr lang="en-US" sz="1400" dirty="0" smtClean="0"/>
                        <a:t>→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1.1%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Picture 3" descr="\\cern.ch\dfs\Users\j\janot\Public\GIF2001\fusionw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01954"/>
            <a:ext cx="1426979" cy="110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J:\Public\Moriond2001\brempr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14600"/>
            <a:ext cx="1357067" cy="95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 bwMode="auto">
          <a:xfrm flipV="1">
            <a:off x="4191000" y="2286000"/>
            <a:ext cx="28956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4343400" y="3200400"/>
            <a:ext cx="4114800" cy="1295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5486400" y="4114800"/>
            <a:ext cx="1564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C.F. </a:t>
            </a:r>
            <a:r>
              <a:rPr lang="en-US" sz="1100" dirty="0" err="1" smtClean="0">
                <a:solidFill>
                  <a:prstClr val="black"/>
                </a:solidFill>
              </a:rPr>
              <a:t>Duerig</a:t>
            </a:r>
            <a:r>
              <a:rPr lang="en-US" sz="1100" dirty="0" smtClean="0">
                <a:solidFill>
                  <a:prstClr val="black"/>
                </a:solidFill>
              </a:rPr>
              <a:t>, LCWS’12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2200" y="5605790"/>
            <a:ext cx="21972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ILC TDR, June 2013 (to appear)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5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TLEP </a:t>
            </a:r>
            <a:r>
              <a:rPr lang="en-US" dirty="0"/>
              <a:t>P</a:t>
            </a:r>
            <a:r>
              <a:rPr lang="en-US" dirty="0" smtClean="0"/>
              <a:t>hysics </a:t>
            </a:r>
            <a:r>
              <a:rPr lang="en-US" dirty="0"/>
              <a:t>case as a Higgs Factory </a:t>
            </a:r>
            <a:r>
              <a:rPr lang="en-US" dirty="0" smtClean="0"/>
              <a:t>(4)</a:t>
            </a:r>
            <a:endParaRPr lang="en-US" dirty="0"/>
          </a:p>
        </p:txBody>
      </p:sp>
      <p:pic>
        <p:nvPicPr>
          <p:cNvPr id="7" name="Content Placeholder 6" descr="HF2012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11" b="-751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143000"/>
            <a:ext cx="8751114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Summary of the ICFA Higgs Factory Workshop (FNAL, Nov. 2012)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600200" y="927100"/>
            <a:ext cx="2209800" cy="5473700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641725" y="927100"/>
            <a:ext cx="3368675" cy="5473700"/>
          </a:xfrm>
          <a:prstGeom prst="ellips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858000" y="927100"/>
            <a:ext cx="2133600" cy="54737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620000" y="5943600"/>
            <a:ext cx="1312863" cy="904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>
                <a:solidFill>
                  <a:srgbClr val="FFFF00"/>
                </a:solidFill>
              </a:rPr>
              <a:t>Best</a:t>
            </a:r>
          </a:p>
          <a:p>
            <a:pPr algn="ctr" eaLnBrk="1" hangingPunct="1">
              <a:buFontTx/>
              <a:buNone/>
            </a:pPr>
            <a:r>
              <a:rPr lang="en-US" sz="2400" b="0" dirty="0">
                <a:solidFill>
                  <a:srgbClr val="FFFF00"/>
                </a:solidFill>
              </a:rPr>
              <a:t>precision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57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/>
              <a:t>T</a:t>
            </a:r>
            <a:r>
              <a:rPr lang="en-US" sz="1600" dirty="0" smtClean="0"/>
              <a:t>otal width fixed to the sum of the visible partial widths + correction  </a:t>
            </a:r>
            <a:r>
              <a:rPr lang="en-US" sz="1400" b="0" dirty="0" smtClean="0">
                <a:solidFill>
                  <a:schemeClr val="tx1"/>
                </a:solidFill>
              </a:rPr>
              <a:t>(</a:t>
            </a:r>
            <a:r>
              <a:rPr lang="en-US" sz="1400" b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0" dirty="0" smtClean="0">
                <a:solidFill>
                  <a:schemeClr val="tx1"/>
                </a:solidFill>
              </a:rPr>
              <a:t>g/g ~ 1/2 </a:t>
            </a:r>
            <a:r>
              <a:rPr lang="en-US" sz="1400" b="0" dirty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0" dirty="0" smtClean="0">
                <a:solidFill>
                  <a:schemeClr val="tx1"/>
                </a:solidFill>
              </a:rPr>
              <a:t>BR/BR)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ILC250 would complement LHC (esp. for </a:t>
            </a:r>
            <a:r>
              <a:rPr lang="en-US" sz="1500" dirty="0" smtClean="0">
                <a:latin typeface="Symbol" charset="2"/>
                <a:cs typeface="Symbol" charset="2"/>
              </a:rPr>
              <a:t>G</a:t>
            </a:r>
            <a:r>
              <a:rPr lang="en-US" sz="1500" baseline="-25000" dirty="0" smtClean="0"/>
              <a:t>H </a:t>
            </a:r>
            <a:r>
              <a:rPr lang="en-US" sz="1400" dirty="0" smtClean="0"/>
              <a:t>,</a:t>
            </a:r>
            <a:r>
              <a:rPr lang="en-US" sz="1500" baseline="-25000" dirty="0" smtClean="0"/>
              <a:t> </a:t>
            </a:r>
            <a:r>
              <a:rPr lang="en-US" sz="1500" dirty="0" err="1" smtClean="0">
                <a:latin typeface="Symbol" charset="2"/>
                <a:cs typeface="Symbol" charset="2"/>
              </a:rPr>
              <a:t>G</a:t>
            </a:r>
            <a:r>
              <a:rPr lang="en-US" sz="1500" baseline="-25000" dirty="0" err="1" smtClean="0"/>
              <a:t>inv</a:t>
            </a:r>
            <a:r>
              <a:rPr lang="en-US" sz="1500" baseline="-25000" dirty="0" smtClean="0"/>
              <a:t> </a:t>
            </a:r>
            <a:r>
              <a:rPr lang="en-US" sz="1500" dirty="0" smtClean="0"/>
              <a:t>, </a:t>
            </a:r>
            <a:r>
              <a:rPr lang="en-US" sz="1500" dirty="0" err="1" smtClean="0"/>
              <a:t>g</a:t>
            </a:r>
            <a:r>
              <a:rPr lang="en-US" sz="1500" baseline="-25000" dirty="0" err="1" smtClean="0"/>
              <a:t>Hcc</a:t>
            </a:r>
            <a:r>
              <a:rPr lang="en-US" sz="1500" dirty="0" smtClean="0"/>
              <a:t> </a:t>
            </a:r>
            <a:r>
              <a:rPr lang="en-US" sz="1500" dirty="0"/>
              <a:t>, </a:t>
            </a:r>
            <a:r>
              <a:rPr lang="en-US" sz="1500" dirty="0" err="1" smtClean="0"/>
              <a:t>g</a:t>
            </a:r>
            <a:r>
              <a:rPr lang="en-US" sz="1500" baseline="-25000" dirty="0" err="1" smtClean="0"/>
              <a:t>Hbb</a:t>
            </a:r>
            <a:r>
              <a:rPr lang="en-US" sz="1500" dirty="0" smtClean="0"/>
              <a:t>)</a:t>
            </a:r>
            <a:endParaRPr lang="en-US" sz="1500" dirty="0"/>
          </a:p>
          <a:p>
            <a:pPr lvl="1"/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TLEP Physics case as a Higgs Factory </a:t>
            </a: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50146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9" name="Equation" r:id="rId4" imgW="3238500" imgH="228600" progId="Equation.3">
                  <p:embed/>
                </p:oleObj>
              </mc:Choice>
              <mc:Fallback>
                <p:oleObj name="Equation" r:id="rId4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24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/>
              <a:t>Total width fixed to the sum of the visible partial widths + correction  </a:t>
            </a:r>
            <a:r>
              <a:rPr lang="en-US" sz="1400" b="0" dirty="0">
                <a:solidFill>
                  <a:schemeClr val="tx1"/>
                </a:solidFill>
              </a:rPr>
              <a:t>(</a:t>
            </a:r>
            <a:r>
              <a:rPr lang="en-US" sz="1400" b="0" dirty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0" dirty="0">
                <a:solidFill>
                  <a:schemeClr val="tx1"/>
                </a:solidFill>
              </a:rPr>
              <a:t>g/g ~ 1/2 </a:t>
            </a:r>
            <a:r>
              <a:rPr lang="en-US" sz="1400" b="0" dirty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0" dirty="0">
                <a:solidFill>
                  <a:schemeClr val="tx1"/>
                </a:solidFill>
              </a:rPr>
              <a:t>BR/BR)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ILC250/350 would further complement LHC, but does not cover the physics case</a:t>
            </a:r>
            <a:endParaRPr lang="en-US" sz="1500" dirty="0"/>
          </a:p>
          <a:p>
            <a:pPr lvl="1"/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TLEP Physics case as a Higgs Factory (5)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pic>
        <p:nvPicPr>
          <p:cNvPr id="9" name="Picture 8" descr="ILC350Pesk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05000"/>
            <a:ext cx="5714999" cy="3875688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232138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3" name="Equation" r:id="rId5" imgW="3238500" imgH="228600" progId="Equation.3">
                  <p:embed/>
                </p:oleObj>
              </mc:Choice>
              <mc:Fallback>
                <p:oleObj name="Equation" r:id="rId5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881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/>
              <a:t>Total width fixed to the sum of the visible partial widths + correction  </a:t>
            </a:r>
            <a:r>
              <a:rPr lang="en-US" sz="1400" b="0" dirty="0">
                <a:solidFill>
                  <a:schemeClr val="tx1"/>
                </a:solidFill>
              </a:rPr>
              <a:t>(</a:t>
            </a:r>
            <a:r>
              <a:rPr lang="en-US" sz="1400" b="0" dirty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0" dirty="0">
                <a:solidFill>
                  <a:schemeClr val="tx1"/>
                </a:solidFill>
              </a:rPr>
              <a:t>g/g ~ 1/2 </a:t>
            </a:r>
            <a:r>
              <a:rPr lang="en-US" sz="1400" b="0" dirty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0" dirty="0">
                <a:solidFill>
                  <a:schemeClr val="tx1"/>
                </a:solidFill>
              </a:rPr>
              <a:t>BR/BR)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LEP3 would be an advantageous back-up : larger </a:t>
            </a:r>
            <a:r>
              <a:rPr lang="en-US" sz="1500" dirty="0" err="1" smtClean="0"/>
              <a:t>lumi</a:t>
            </a:r>
            <a:r>
              <a:rPr lang="en-US" sz="1500" dirty="0" smtClean="0"/>
              <a:t>, several IPs, smaller cost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TLEP Physics case as a Higgs Factory (5)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pic>
        <p:nvPicPr>
          <p:cNvPr id="9" name="Picture 8" descr="LEP3Pesk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05000"/>
            <a:ext cx="5715000" cy="3875689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236387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7" name="Equation" r:id="rId5" imgW="3238500" imgH="228600" progId="Equation.3">
                  <p:embed/>
                </p:oleObj>
              </mc:Choice>
              <mc:Fallback>
                <p:oleObj name="Equation" r:id="rId5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81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/>
              <a:t>Total width fixed to the sum of the visible partial widths + correction  </a:t>
            </a:r>
            <a:r>
              <a:rPr lang="en-US" sz="1400" b="0" dirty="0">
                <a:solidFill>
                  <a:schemeClr val="tx1"/>
                </a:solidFill>
              </a:rPr>
              <a:t>(</a:t>
            </a:r>
            <a:r>
              <a:rPr lang="en-US" sz="1400" b="0" dirty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0" dirty="0">
                <a:solidFill>
                  <a:schemeClr val="tx1"/>
                </a:solidFill>
              </a:rPr>
              <a:t>g/g ~ 1/2 </a:t>
            </a:r>
            <a:r>
              <a:rPr lang="en-US" sz="1400" b="0" dirty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0" dirty="0">
                <a:solidFill>
                  <a:schemeClr val="tx1"/>
                </a:solidFill>
              </a:rPr>
              <a:t>BR/BR)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TLEP would be a superior option (see zoom next page)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TLEP Physics case as a Higgs Factory (5)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pic>
        <p:nvPicPr>
          <p:cNvPr id="9" name="Picture 8" descr="TLEPPesk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05000"/>
            <a:ext cx="5715000" cy="387569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118051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5" name="Equation" r:id="rId5" imgW="3238500" imgH="228600" progId="Equation.3">
                  <p:embed/>
                </p:oleObj>
              </mc:Choice>
              <mc:Fallback>
                <p:oleObj name="Equation" r:id="rId5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/>
          <p:cNvSpPr/>
          <p:nvPr/>
        </p:nvSpPr>
        <p:spPr bwMode="auto">
          <a:xfrm>
            <a:off x="2362200" y="3352800"/>
            <a:ext cx="2759075" cy="990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Curved Connector 11"/>
          <p:cNvCxnSpPr>
            <a:stCxn id="11" idx="2"/>
            <a:endCxn id="14" idx="3"/>
          </p:cNvCxnSpPr>
          <p:nvPr/>
        </p:nvCxnSpPr>
        <p:spPr bwMode="auto">
          <a:xfrm rot="10800000" flipV="1">
            <a:off x="1419580" y="3848099"/>
            <a:ext cx="942620" cy="64993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33400" y="4267200"/>
            <a:ext cx="8861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zoom </a:t>
            </a:r>
          </a:p>
          <a:p>
            <a:r>
              <a:rPr lang="en-US" sz="1200" dirty="0" smtClean="0"/>
              <a:t>Next page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13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aft_colide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447800"/>
            <a:ext cx="2962631" cy="4625008"/>
          </a:xfrm>
          <a:prstGeom prst="rect">
            <a:avLst/>
          </a:prstGeom>
        </p:spPr>
      </p:pic>
      <p:pic>
        <p:nvPicPr>
          <p:cNvPr id="8" name="Picture 7" descr="ILC250Pesk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82110"/>
            <a:ext cx="5715000" cy="3875690"/>
          </a:xfrm>
          <a:prstGeom prst="rect">
            <a:avLst/>
          </a:prstGeom>
        </p:spPr>
      </p:pic>
      <p:pic>
        <p:nvPicPr>
          <p:cNvPr id="9" name="Picture 8" descr="TLEPZoo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" y="1382110"/>
            <a:ext cx="5730498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TLEP Physics case as a Higgs Factory </a:t>
            </a:r>
            <a:r>
              <a:rPr lang="en-US" dirty="0" smtClean="0"/>
              <a:t>(6)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Need sub-percent precision for a sensitivity to multi-TEV New Physics</a:t>
            </a:r>
          </a:p>
          <a:p>
            <a:pPr lvl="1"/>
            <a:r>
              <a:rPr lang="en-US" sz="1600" dirty="0"/>
              <a:t>Total width fixed to the sum of the visible partial widths + </a:t>
            </a:r>
            <a:r>
              <a:rPr lang="en-US" sz="1600" dirty="0" smtClean="0"/>
              <a:t>correction</a:t>
            </a:r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pPr lvl="2"/>
            <a:endParaRPr lang="en-US" sz="1600" dirty="0" smtClean="0"/>
          </a:p>
          <a:p>
            <a:pPr lvl="2"/>
            <a:r>
              <a:rPr lang="en-US" sz="1600" dirty="0" smtClean="0"/>
              <a:t>Summary </a:t>
            </a:r>
            <a:r>
              <a:rPr lang="en-US" sz="1600" dirty="0" smtClean="0"/>
              <a:t>: TLEP reaches the needed accuracy</a:t>
            </a:r>
          </a:p>
          <a:p>
            <a:pPr lvl="3"/>
            <a:r>
              <a:rPr lang="en-US" sz="1600" dirty="0"/>
              <a:t>ILC prospects similar to HL-LHC’s</a:t>
            </a:r>
          </a:p>
          <a:p>
            <a:pPr lvl="2"/>
            <a:r>
              <a:rPr lang="en-US" sz="1600" dirty="0"/>
              <a:t>Much theoretical work also </a:t>
            </a:r>
            <a:r>
              <a:rPr lang="en-US" sz="1600" dirty="0" smtClean="0"/>
              <a:t>needed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09600" y="2971800"/>
            <a:ext cx="4648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85800" y="3581400"/>
            <a:ext cx="4572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5334000" y="2971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984396"/>
              </p:ext>
            </p:extLst>
          </p:nvPr>
        </p:nvGraphicFramePr>
        <p:xfrm>
          <a:off x="5410200" y="3124200"/>
          <a:ext cx="424543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5" name="Equation" r:id="rId6" imgW="330200" imgH="177800" progId="Equation.3">
                  <p:embed/>
                </p:oleObj>
              </mc:Choice>
              <mc:Fallback>
                <p:oleObj name="Equation" r:id="rId6" imgW="3302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10200" y="3124200"/>
                        <a:ext cx="424543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19600" y="4538990"/>
            <a:ext cx="686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HF2012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0" y="5986790"/>
            <a:ext cx="9372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J. Ellis et al.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24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TLEP Physics case as a Higgs Factory </a:t>
            </a:r>
            <a:r>
              <a:rPr lang="en-US" dirty="0" smtClean="0"/>
              <a:t>(7)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 slide from M. </a:t>
            </a:r>
            <a:r>
              <a:rPr lang="en-US" sz="2000" dirty="0" err="1" smtClean="0"/>
              <a:t>Peskin</a:t>
            </a:r>
            <a:r>
              <a:rPr lang="en-US" sz="2000" dirty="0" smtClean="0"/>
              <a:t> at the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TLEP/LEP3 </a:t>
            </a:r>
            <a:r>
              <a:rPr lang="en-US" sz="2000" dirty="0" err="1" smtClean="0"/>
              <a:t>Worskshop</a:t>
            </a:r>
            <a:r>
              <a:rPr lang="en-US" sz="2000" dirty="0" smtClean="0"/>
              <a:t> (10-Jan-2013)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  <p:pic>
        <p:nvPicPr>
          <p:cNvPr id="7" name="Picture 6" descr="PeskinComment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04716"/>
            <a:ext cx="8229600" cy="1362284"/>
          </a:xfrm>
          <a:prstGeom prst="rect">
            <a:avLst/>
          </a:prstGeom>
        </p:spPr>
      </p:pic>
      <p:pic>
        <p:nvPicPr>
          <p:cNvPr id="8" name="Picture 7" descr="PeskinComment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67000"/>
            <a:ext cx="7848600" cy="35528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457200" y="1447800"/>
            <a:ext cx="8305800" cy="4724400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2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idth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5655590" cy="3835400"/>
          </a:xfrm>
          <a:prstGeom prst="rect">
            <a:avLst/>
          </a:prstGeom>
        </p:spPr>
      </p:pic>
      <p:pic>
        <p:nvPicPr>
          <p:cNvPr id="29" name="Picture 28" descr="WidthPeskinZo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52800"/>
            <a:ext cx="3657600" cy="240424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Same conclusion when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baseline="-25000" dirty="0" smtClean="0"/>
              <a:t>H</a:t>
            </a:r>
            <a:r>
              <a:rPr lang="en-US" sz="2000" dirty="0" smtClean="0"/>
              <a:t> (measured) is a free parameter in the fit</a:t>
            </a:r>
          </a:p>
          <a:p>
            <a:pPr lvl="1"/>
            <a:r>
              <a:rPr lang="en-US" sz="1600" dirty="0" smtClean="0"/>
              <a:t>Plot shown only for ILC350 and TLEP, with an accurate width measurement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TLEP : sub-percent precision, adequate for NP sensitivity beyond 1 </a:t>
            </a:r>
            <a:r>
              <a:rPr lang="en-US" sz="1500" dirty="0" err="1" smtClean="0"/>
              <a:t>TeV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TLEP Physics case as a Higgs Factory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372647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0" name="Equation" r:id="rId5" imgW="3238500" imgH="228600" progId="Equation.3">
                  <p:embed/>
                </p:oleObj>
              </mc:Choice>
              <mc:Fallback>
                <p:oleObj name="Equation" r:id="rId5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 bwMode="auto">
          <a:xfrm>
            <a:off x="761999" y="3276600"/>
            <a:ext cx="2759075" cy="990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Curved Connector 15"/>
          <p:cNvCxnSpPr>
            <a:stCxn id="14" idx="4"/>
          </p:cNvCxnSpPr>
          <p:nvPr/>
        </p:nvCxnSpPr>
        <p:spPr bwMode="auto">
          <a:xfrm rot="16200000" flipH="1">
            <a:off x="3737768" y="2670968"/>
            <a:ext cx="762000" cy="3954463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5715000" y="4343400"/>
            <a:ext cx="2895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5715000" y="4724400"/>
            <a:ext cx="2895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725910"/>
              </p:ext>
            </p:extLst>
          </p:nvPr>
        </p:nvGraphicFramePr>
        <p:xfrm>
          <a:off x="8748485" y="4419600"/>
          <a:ext cx="395515" cy="212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1" name="Equation" r:id="rId7" imgW="330200" imgH="177800" progId="Equation.3">
                  <p:embed/>
                </p:oleObj>
              </mc:Choice>
              <mc:Fallback>
                <p:oleObj name="Equation" r:id="rId7" imgW="3302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48485" y="4419600"/>
                        <a:ext cx="395515" cy="212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 bwMode="auto">
          <a:xfrm>
            <a:off x="8763000" y="4343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7634603" y="3276600"/>
            <a:ext cx="1052197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M. </a:t>
            </a:r>
            <a:r>
              <a:rPr lang="en-US" sz="1100" dirty="0" err="1" smtClean="0"/>
              <a:t>Peskin’s</a:t>
            </a:r>
            <a:r>
              <a:rPr lang="en-US" sz="1100" dirty="0" smtClean="0"/>
              <a:t> fit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2064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Measurements </a:t>
            </a:r>
            <a:r>
              <a:rPr lang="en-US" dirty="0"/>
              <a:t>at √s ~ </a:t>
            </a:r>
            <a:r>
              <a:rPr lang="en-US" dirty="0" smtClean="0"/>
              <a:t>350 </a:t>
            </a:r>
            <a:r>
              <a:rPr lang="en-US" dirty="0" err="1" smtClean="0"/>
              <a:t>GeV</a:t>
            </a:r>
            <a:r>
              <a:rPr lang="en-US" dirty="0" smtClean="0"/>
              <a:t>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Scan </a:t>
            </a:r>
            <a:r>
              <a:rPr lang="en-US" sz="2000" dirty="0"/>
              <a:t>of the </a:t>
            </a:r>
            <a:r>
              <a:rPr lang="en-US" sz="2000" dirty="0" err="1"/>
              <a:t>tt</a:t>
            </a:r>
            <a:r>
              <a:rPr lang="en-US" sz="2000" dirty="0"/>
              <a:t> </a:t>
            </a:r>
            <a:r>
              <a:rPr lang="en-US" sz="2000" dirty="0" smtClean="0"/>
              <a:t>threshold </a:t>
            </a:r>
          </a:p>
          <a:p>
            <a:pPr lvl="1"/>
            <a:r>
              <a:rPr lang="en-US" sz="1600" dirty="0" smtClean="0">
                <a:cs typeface="Symbol" charset="2"/>
              </a:rPr>
              <a:t>Observables</a:t>
            </a:r>
            <a:r>
              <a:rPr lang="en-US" sz="1600" dirty="0" smtClean="0">
                <a:latin typeface="Symbol" charset="2"/>
                <a:cs typeface="Symbol" charset="2"/>
              </a:rPr>
              <a:t>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tt</a:t>
            </a:r>
            <a:r>
              <a:rPr lang="en-US" sz="1600" dirty="0" smtClean="0"/>
              <a:t>, A</a:t>
            </a:r>
            <a:r>
              <a:rPr lang="en-US" sz="1600" baseline="-25000" dirty="0" smtClean="0"/>
              <a:t>FB</a:t>
            </a:r>
            <a:r>
              <a:rPr lang="en-US" sz="1600" dirty="0" smtClean="0"/>
              <a:t> and &lt;</a:t>
            </a:r>
            <a:r>
              <a:rPr lang="en-US" sz="1600" dirty="0" err="1" smtClean="0"/>
              <a:t>p</a:t>
            </a:r>
            <a:r>
              <a:rPr lang="en-US" sz="1600" baseline="30000" dirty="0" err="1" smtClean="0"/>
              <a:t>@max</a:t>
            </a:r>
            <a:r>
              <a:rPr lang="en-US" sz="1600" dirty="0" smtClean="0"/>
              <a:t>&gt; sensitive to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top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err="1" smtClean="0"/>
              <a:t>top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, and </a:t>
            </a:r>
            <a:r>
              <a:rPr lang="en-US" sz="1600" dirty="0" err="1" smtClean="0">
                <a:latin typeface="Symbol" charset="2"/>
                <a:cs typeface="Symbol" charset="2"/>
              </a:rPr>
              <a:t>l</a:t>
            </a:r>
            <a:r>
              <a:rPr lang="en-US" sz="1600" baseline="-25000" dirty="0" err="1" smtClean="0"/>
              <a:t>top</a:t>
            </a:r>
            <a:r>
              <a:rPr lang="en-US" sz="1600" dirty="0" smtClean="0"/>
              <a:t> (</a:t>
            </a:r>
            <a:r>
              <a:rPr lang="en-US" sz="1600" dirty="0" err="1" smtClean="0"/>
              <a:t>ttH</a:t>
            </a:r>
            <a:r>
              <a:rPr lang="en-US" sz="1600" dirty="0" smtClean="0"/>
              <a:t> Yukawa coupling)</a:t>
            </a:r>
            <a:endParaRPr lang="en-US" sz="1600" dirty="0"/>
          </a:p>
          <a:p>
            <a:pPr lvl="2"/>
            <a:r>
              <a:rPr lang="en-US" sz="1600" dirty="0" smtClean="0"/>
              <a:t>Experimental precision (for ILC, 300 fb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)</a:t>
            </a:r>
            <a:endParaRPr lang="en-US" sz="1600" dirty="0"/>
          </a:p>
          <a:p>
            <a:pPr lvl="3"/>
            <a:r>
              <a:rPr lang="en-US" sz="1600" dirty="0" smtClean="0"/>
              <a:t>No </a:t>
            </a:r>
            <a:r>
              <a:rPr lang="en-US" sz="1600" dirty="0" err="1"/>
              <a:t>beamstrahlung</a:t>
            </a:r>
            <a:r>
              <a:rPr lang="en-US" sz="1600" dirty="0"/>
              <a:t> </a:t>
            </a:r>
            <a:r>
              <a:rPr lang="en-US" sz="1600" dirty="0" smtClean="0"/>
              <a:t>and luminosity x 4 at TLEP</a:t>
            </a:r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pPr lvl="2"/>
            <a:r>
              <a:rPr lang="en-US" sz="1600" dirty="0" smtClean="0"/>
              <a:t>Expected sensitivity for TLEP with </a:t>
            </a:r>
            <a:r>
              <a:rPr lang="en-US" sz="1600" dirty="0"/>
              <a:t>5</a:t>
            </a:r>
            <a:r>
              <a:rPr lang="en-US" sz="1600" dirty="0" smtClean="0"/>
              <a:t>00 fb</a:t>
            </a:r>
            <a:r>
              <a:rPr lang="en-US" sz="1600" baseline="30000" dirty="0" smtClean="0"/>
              <a:t>-1 </a:t>
            </a:r>
            <a:r>
              <a:rPr lang="en-US" sz="1600" dirty="0" smtClean="0"/>
              <a:t>/IP in five years (full study to be done)</a:t>
            </a:r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r>
              <a:rPr lang="en-US" sz="1600" dirty="0" smtClean="0"/>
              <a:t>Studies of rare top decays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  <p:pic>
        <p:nvPicPr>
          <p:cNvPr id="14" name="Picture 11" descr="\\cern.ch\dfs\Users\j\janot\Public\GIF2001\tt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600200"/>
            <a:ext cx="91440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261303"/>
              </p:ext>
            </p:extLst>
          </p:nvPr>
        </p:nvGraphicFramePr>
        <p:xfrm>
          <a:off x="2209800" y="4890878"/>
          <a:ext cx="5257800" cy="976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1497980"/>
                <a:gridCol w="1346510"/>
                <a:gridCol w="1346510"/>
              </a:tblGrid>
              <a:tr h="273739">
                <a:tc>
                  <a:txBody>
                    <a:bodyPr/>
                    <a:lstStyle/>
                    <a:p>
                      <a:pPr algn="ctr"/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DG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Dl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/</a:t>
                      </a:r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92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TLEP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15 MeV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17 MeV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15%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ILC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30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35 MeV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40%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" name="Picture 6" descr="experi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36057"/>
            <a:ext cx="7924800" cy="281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95878" y="374904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latin typeface="Symbol" charset="2"/>
                <a:cs typeface="Symbol" charset="2"/>
              </a:rPr>
              <a:t>s</a:t>
            </a:r>
            <a:r>
              <a:rPr lang="en-US" sz="1800" b="1" baseline="-25000" dirty="0" err="1" smtClean="0"/>
              <a:t>tt</a:t>
            </a:r>
            <a:endParaRPr lang="en-US" sz="1800" b="1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4038600" y="376070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latin typeface="+mn-lt"/>
              </a:rPr>
              <a:t>p</a:t>
            </a:r>
            <a:r>
              <a:rPr lang="en-US" sz="1800" b="1" baseline="30000" dirty="0" err="1" smtClean="0">
                <a:latin typeface="+mn-lt"/>
              </a:rPr>
              <a:t>@max</a:t>
            </a:r>
            <a:endParaRPr lang="en-US" sz="1800" b="1" baseline="300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0800" y="3749040"/>
            <a:ext cx="512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A</a:t>
            </a:r>
            <a:r>
              <a:rPr lang="en-US" sz="1800" b="1" baseline="-25000" dirty="0" smtClean="0">
                <a:latin typeface="+mn-lt"/>
              </a:rPr>
              <a:t>FB</a:t>
            </a:r>
            <a:endParaRPr lang="en-US" sz="1800" b="1" baseline="300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2308" y="2268230"/>
            <a:ext cx="11592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m</a:t>
            </a:r>
            <a:r>
              <a:rPr lang="en-US" sz="1100" baseline="-25000" dirty="0" err="1" smtClean="0"/>
              <a:t>top</a:t>
            </a:r>
            <a:r>
              <a:rPr lang="en-US" sz="1100" dirty="0" smtClean="0"/>
              <a:t> = 175 </a:t>
            </a:r>
            <a:r>
              <a:rPr lang="en-US" sz="1100" dirty="0" err="1" smtClean="0"/>
              <a:t>GeV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6629400" y="5986790"/>
            <a:ext cx="22232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M. Martinez and R. </a:t>
            </a:r>
            <a:r>
              <a:rPr lang="en-US" sz="1100" dirty="0" err="1" smtClean="0">
                <a:solidFill>
                  <a:prstClr val="black"/>
                </a:solidFill>
              </a:rPr>
              <a:t>Miquel</a:t>
            </a:r>
            <a:r>
              <a:rPr lang="en-US" sz="1100" dirty="0" smtClean="0">
                <a:solidFill>
                  <a:prstClr val="black"/>
                </a:solidFill>
              </a:rPr>
              <a:t>, 2003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4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Motivation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sz="2000" dirty="0" smtClean="0"/>
              <a:t>A new boson with mass ~ 126 </a:t>
            </a:r>
            <a:r>
              <a:rPr lang="en-US" sz="2000" dirty="0" err="1" smtClean="0"/>
              <a:t>GeV</a:t>
            </a:r>
            <a:r>
              <a:rPr lang="en-US" sz="2000" dirty="0" smtClean="0"/>
              <a:t>, and with SMS properties</a:t>
            </a:r>
          </a:p>
          <a:p>
            <a:pPr lvl="1"/>
            <a:r>
              <a:rPr lang="en-US" sz="1600" dirty="0" smtClean="0"/>
              <a:t>Example : H(126) </a:t>
            </a:r>
            <a:r>
              <a:rPr lang="en-US" sz="1600" dirty="0"/>
              <a:t>→ </a:t>
            </a:r>
            <a:r>
              <a:rPr lang="en-US" sz="1600" dirty="0" smtClean="0"/>
              <a:t>ZZ </a:t>
            </a:r>
            <a:r>
              <a:rPr lang="en-US" sz="1600" dirty="0"/>
              <a:t>→ </a:t>
            </a:r>
            <a:r>
              <a:rPr lang="en-US" sz="1600" dirty="0" smtClean="0"/>
              <a:t> 4 leptons in CMS and ATLAS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914400" lvl="2" indent="0">
              <a:buNone/>
            </a:pPr>
            <a:endParaRPr lang="en-US" sz="1600" dirty="0" smtClean="0"/>
          </a:p>
          <a:p>
            <a:pPr lvl="2"/>
            <a:r>
              <a:rPr lang="en-US" sz="1600" dirty="0" smtClean="0"/>
              <a:t>H(126) couples to the Z boson : important for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colliders</a:t>
            </a:r>
          </a:p>
          <a:p>
            <a:pPr lvl="3"/>
            <a:r>
              <a:rPr lang="en-US" sz="1600" dirty="0" err="1" smtClean="0"/>
              <a:t>g</a:t>
            </a:r>
            <a:r>
              <a:rPr lang="en-US" sz="1600" baseline="-25000" dirty="0" err="1" smtClean="0"/>
              <a:t>HZZ</a:t>
            </a:r>
            <a:r>
              <a:rPr lang="en-US" sz="1600" dirty="0" smtClean="0"/>
              <a:t> compatible with SM prediction (within ±30%)</a:t>
            </a:r>
          </a:p>
          <a:p>
            <a:pPr lvl="3"/>
            <a:r>
              <a:rPr lang="en-US" sz="1600" dirty="0" smtClean="0"/>
              <a:t>Scalar hypothesis </a:t>
            </a:r>
            <a:r>
              <a:rPr lang="en-US" sz="1600" dirty="0" err="1" smtClean="0"/>
              <a:t>favoured</a:t>
            </a:r>
            <a:r>
              <a:rPr lang="en-US" sz="1600" dirty="0" smtClean="0"/>
              <a:t> </a:t>
            </a:r>
          </a:p>
          <a:p>
            <a:pPr lvl="3"/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 known to ~ 400 MeV</a:t>
            </a:r>
          </a:p>
          <a:p>
            <a:pPr lvl="3"/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dirty="0" smtClean="0"/>
              <a:t> largest at √s = 250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lvl="1"/>
            <a:endParaRPr lang="en-US" sz="1600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pic>
        <p:nvPicPr>
          <p:cNvPr id="18" name="Picture 17" descr="HZZ4l_ATLAS_animated_orgin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812" y="1752600"/>
            <a:ext cx="3064188" cy="2971800"/>
          </a:xfrm>
          <a:prstGeom prst="rect">
            <a:avLst/>
          </a:prstGeom>
        </p:spPr>
      </p:pic>
      <p:pic>
        <p:nvPicPr>
          <p:cNvPr id="20" name="Picture 19" descr="HZZ4l_CMS_animate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76400"/>
            <a:ext cx="3855235" cy="2977145"/>
          </a:xfrm>
          <a:prstGeom prst="rect">
            <a:avLst/>
          </a:prstGeom>
        </p:spPr>
      </p:pic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066283"/>
              </p:ext>
            </p:extLst>
          </p:nvPr>
        </p:nvGraphicFramePr>
        <p:xfrm>
          <a:off x="76200" y="4289975"/>
          <a:ext cx="1824037" cy="51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Equation" r:id="rId5" imgW="1676400" imgH="469900" progId="Equation.3">
                  <p:embed/>
                </p:oleObj>
              </mc:Choice>
              <mc:Fallback>
                <p:oleObj name="Equation" r:id="rId5" imgW="16764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" y="4289975"/>
                        <a:ext cx="1824037" cy="510625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6247156"/>
              </p:ext>
            </p:extLst>
          </p:nvPr>
        </p:nvGraphicFramePr>
        <p:xfrm>
          <a:off x="7112000" y="4572000"/>
          <a:ext cx="187960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Equation" r:id="rId7" imgW="1727200" imgH="431800" progId="Equation.3">
                  <p:embed/>
                </p:oleObj>
              </mc:Choice>
              <mc:Fallback>
                <p:oleObj name="Equation" r:id="rId7" imgW="1727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12000" y="4572000"/>
                        <a:ext cx="1879600" cy="468312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4" descr="J:\Public\Moriond2001\brempro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181600"/>
            <a:ext cx="2133600" cy="14952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10628" y="1524000"/>
            <a:ext cx="10951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+mn-lt"/>
              </a:rPr>
              <a:t>Moriond</a:t>
            </a:r>
            <a:r>
              <a:rPr lang="en-US" sz="1100" dirty="0" smtClean="0">
                <a:latin typeface="+mn-lt"/>
              </a:rPr>
              <a:t> EW ’13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06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Scan </a:t>
            </a:r>
            <a:r>
              <a:rPr lang="en-US" sz="2000" dirty="0"/>
              <a:t>of the </a:t>
            </a:r>
            <a:r>
              <a:rPr lang="en-US" sz="2000" dirty="0" err="1"/>
              <a:t>tt</a:t>
            </a:r>
            <a:r>
              <a:rPr lang="en-US" sz="2000" dirty="0"/>
              <a:t> </a:t>
            </a:r>
            <a:r>
              <a:rPr lang="en-US" sz="2000" dirty="0" smtClean="0"/>
              <a:t>threshold</a:t>
            </a:r>
          </a:p>
          <a:p>
            <a:pPr lvl="1"/>
            <a:r>
              <a:rPr lang="en-US" sz="1600" dirty="0" smtClean="0">
                <a:cs typeface="Symbol" charset="2"/>
              </a:rPr>
              <a:t>Observables</a:t>
            </a:r>
            <a:r>
              <a:rPr lang="en-US" sz="1600" dirty="0" smtClean="0">
                <a:latin typeface="Symbol" charset="2"/>
                <a:cs typeface="Symbol" charset="2"/>
              </a:rPr>
              <a:t>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tt</a:t>
            </a:r>
            <a:r>
              <a:rPr lang="en-US" sz="1600" dirty="0" smtClean="0"/>
              <a:t>, A</a:t>
            </a:r>
            <a:r>
              <a:rPr lang="en-US" sz="1600" baseline="-25000" dirty="0" smtClean="0"/>
              <a:t>FB</a:t>
            </a:r>
            <a:r>
              <a:rPr lang="en-US" sz="1600" dirty="0" smtClean="0"/>
              <a:t> and &lt;</a:t>
            </a:r>
            <a:r>
              <a:rPr lang="en-US" sz="1600" dirty="0" err="1" smtClean="0"/>
              <a:t>p</a:t>
            </a:r>
            <a:r>
              <a:rPr lang="en-US" sz="1600" baseline="30000" dirty="0" err="1" smtClean="0"/>
              <a:t>@max</a:t>
            </a:r>
            <a:r>
              <a:rPr lang="en-US" sz="1600" dirty="0" smtClean="0"/>
              <a:t>&gt; sensitive to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top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err="1" smtClean="0"/>
              <a:t>top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, and </a:t>
            </a:r>
            <a:r>
              <a:rPr lang="en-US" sz="1600" dirty="0" err="1" smtClean="0">
                <a:latin typeface="Symbol" charset="2"/>
                <a:cs typeface="Symbol" charset="2"/>
              </a:rPr>
              <a:t>l</a:t>
            </a:r>
            <a:r>
              <a:rPr lang="en-US" sz="1600" baseline="-25000" dirty="0" err="1" smtClean="0"/>
              <a:t>top</a:t>
            </a:r>
            <a:r>
              <a:rPr lang="en-US" sz="1600" dirty="0" smtClean="0"/>
              <a:t> (</a:t>
            </a:r>
            <a:r>
              <a:rPr lang="en-US" sz="1600" dirty="0" err="1" smtClean="0"/>
              <a:t>ttH</a:t>
            </a:r>
            <a:r>
              <a:rPr lang="en-US" sz="1600" dirty="0" smtClean="0"/>
              <a:t> Yukawa coupling)</a:t>
            </a:r>
            <a:endParaRPr lang="en-US" sz="1600" dirty="0"/>
          </a:p>
          <a:p>
            <a:pPr lvl="2"/>
            <a:r>
              <a:rPr lang="en-US" sz="1600" dirty="0" smtClean="0"/>
              <a:t>Experimental precision (for </a:t>
            </a:r>
            <a:r>
              <a:rPr lang="en-US" sz="1600" dirty="0"/>
              <a:t>ILC, 300 fb</a:t>
            </a:r>
            <a:r>
              <a:rPr lang="en-US" sz="1600" baseline="30000" dirty="0"/>
              <a:t>-1</a:t>
            </a:r>
            <a:r>
              <a:rPr lang="en-US" sz="1600" dirty="0" smtClean="0"/>
              <a:t>)</a:t>
            </a:r>
            <a:endParaRPr lang="en-US" sz="1600" dirty="0"/>
          </a:p>
          <a:p>
            <a:pPr lvl="3"/>
            <a:r>
              <a:rPr lang="en-US" sz="1600" dirty="0" smtClean="0"/>
              <a:t>No </a:t>
            </a:r>
            <a:r>
              <a:rPr lang="en-US" sz="1600" dirty="0" err="1"/>
              <a:t>beamstrahlung</a:t>
            </a:r>
            <a:r>
              <a:rPr lang="en-US" sz="1600" dirty="0"/>
              <a:t> </a:t>
            </a:r>
            <a:r>
              <a:rPr lang="en-US" sz="1600" dirty="0" smtClean="0"/>
              <a:t>and luminosity x 4 at TLEP </a:t>
            </a:r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pPr lvl="2"/>
            <a:r>
              <a:rPr lang="en-US" sz="1600" dirty="0"/>
              <a:t>Expected sensitivity for TLEP with 500 fb</a:t>
            </a:r>
            <a:r>
              <a:rPr lang="en-US" sz="1600" baseline="30000" dirty="0"/>
              <a:t>-1 </a:t>
            </a:r>
            <a:r>
              <a:rPr lang="en-US" sz="1600" dirty="0"/>
              <a:t>/IP in five years (full study to </a:t>
            </a:r>
            <a:r>
              <a:rPr lang="en-US" sz="1600" dirty="0" smtClean="0"/>
              <a:t>be done)</a:t>
            </a:r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r>
              <a:rPr lang="en-US" sz="1600" dirty="0" smtClean="0"/>
              <a:t>Studies of rare top decays</a:t>
            </a:r>
          </a:p>
        </p:txBody>
      </p:sp>
      <p:pic>
        <p:nvPicPr>
          <p:cNvPr id="26" name="Picture 8" descr="pp-g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2021682"/>
            <a:ext cx="2193925" cy="23836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962400" y="2286000"/>
            <a:ext cx="11364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 smtClean="0">
                <a:solidFill>
                  <a:srgbClr val="CC0000"/>
                </a:solidFill>
                <a:latin typeface="Symbol" charset="0"/>
                <a:cs typeface="+mn-cs"/>
              </a:rPr>
              <a:t>DG</a:t>
            </a:r>
            <a:r>
              <a:rPr lang="en-US" sz="1200" baseline="-25000" dirty="0" err="1" smtClean="0">
                <a:solidFill>
                  <a:srgbClr val="CC0000"/>
                </a:solidFill>
                <a:cs typeface="+mn-cs"/>
              </a:rPr>
              <a:t>t</a:t>
            </a:r>
            <a:r>
              <a:rPr lang="en-US" sz="1200" dirty="0" smtClean="0">
                <a:solidFill>
                  <a:srgbClr val="CC0000"/>
                </a:solidFill>
                <a:cs typeface="+mn-cs"/>
              </a:rPr>
              <a:t> </a:t>
            </a:r>
            <a:r>
              <a:rPr lang="en-US" sz="1200" dirty="0">
                <a:solidFill>
                  <a:srgbClr val="CC0000"/>
                </a:solidFill>
                <a:cs typeface="+mn-cs"/>
              </a:rPr>
              <a:t>= </a:t>
            </a:r>
            <a:r>
              <a:rPr lang="en-US" sz="1200" dirty="0">
                <a:solidFill>
                  <a:srgbClr val="CC0000"/>
                </a:solidFill>
                <a:latin typeface="+mn-lt"/>
                <a:cs typeface="+mn-cs"/>
              </a:rPr>
              <a:t>200 MeV</a:t>
            </a:r>
          </a:p>
        </p:txBody>
      </p:sp>
      <p:pic>
        <p:nvPicPr>
          <p:cNvPr id="29" name="Picture 7" descr="afb-g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21682"/>
            <a:ext cx="2209800" cy="238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8" descr="sig-y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9269" y="2057400"/>
            <a:ext cx="2239731" cy="23479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Measurements </a:t>
            </a:r>
            <a:r>
              <a:rPr lang="en-US" dirty="0"/>
              <a:t>at √s ~ </a:t>
            </a:r>
            <a:r>
              <a:rPr lang="en-US" dirty="0" smtClean="0"/>
              <a:t>350 </a:t>
            </a:r>
            <a:r>
              <a:rPr lang="en-US" dirty="0" err="1" smtClean="0"/>
              <a:t>GeV</a:t>
            </a:r>
            <a:r>
              <a:rPr lang="en-US" dirty="0" smtClean="0"/>
              <a:t> (1)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  <p:pic>
        <p:nvPicPr>
          <p:cNvPr id="14" name="Picture 11" descr="\\cern.ch\dfs\Users\j\janot\Public\GIF2001\ttH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600200"/>
            <a:ext cx="91440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95878" y="374904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latin typeface="Symbol" charset="2"/>
                <a:cs typeface="Symbol" charset="2"/>
              </a:rPr>
              <a:t>s</a:t>
            </a:r>
            <a:r>
              <a:rPr lang="en-US" sz="1800" b="1" baseline="-25000" dirty="0" err="1" smtClean="0"/>
              <a:t>tt</a:t>
            </a:r>
            <a:endParaRPr lang="en-US" sz="1800" b="1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4038600" y="376070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latin typeface="+mn-lt"/>
              </a:rPr>
              <a:t>p</a:t>
            </a:r>
            <a:r>
              <a:rPr lang="en-US" sz="1800" b="1" baseline="30000" dirty="0" err="1" smtClean="0">
                <a:latin typeface="+mn-lt"/>
              </a:rPr>
              <a:t>@max</a:t>
            </a:r>
            <a:endParaRPr lang="en-US" sz="1800" b="1" baseline="300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0800" y="3749040"/>
            <a:ext cx="512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A</a:t>
            </a:r>
            <a:r>
              <a:rPr lang="en-US" sz="1800" b="1" baseline="-25000" dirty="0" smtClean="0">
                <a:latin typeface="+mn-lt"/>
              </a:rPr>
              <a:t>FB</a:t>
            </a:r>
            <a:endParaRPr lang="en-US" sz="1800" b="1" baseline="300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9400" y="5986790"/>
            <a:ext cx="22232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M. Martinez and R. </a:t>
            </a:r>
            <a:r>
              <a:rPr lang="en-US" sz="1100" dirty="0" err="1" smtClean="0">
                <a:solidFill>
                  <a:prstClr val="black"/>
                </a:solidFill>
              </a:rPr>
              <a:t>Miquel</a:t>
            </a:r>
            <a:r>
              <a:rPr lang="en-US" sz="1100" dirty="0" smtClean="0">
                <a:solidFill>
                  <a:prstClr val="black"/>
                </a:solidFill>
              </a:rPr>
              <a:t>, 2003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585397" y="2286000"/>
            <a:ext cx="10054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rgbClr val="CC0000"/>
                </a:solidFill>
                <a:latin typeface="Symbol" charset="2"/>
                <a:cs typeface="Symbol" charset="2"/>
              </a:rPr>
              <a:t>Dl</a:t>
            </a:r>
            <a:r>
              <a:rPr lang="en-US" sz="1200" baseline="-25000" dirty="0" err="1">
                <a:solidFill>
                  <a:srgbClr val="CC0000"/>
                </a:solidFill>
                <a:latin typeface="+mn-lt"/>
              </a:rPr>
              <a:t>t</a:t>
            </a:r>
            <a:r>
              <a:rPr lang="en-US" sz="1200" dirty="0">
                <a:solidFill>
                  <a:srgbClr val="CC0000"/>
                </a:solidFill>
                <a:latin typeface="+mn-lt"/>
              </a:rPr>
              <a:t>/</a:t>
            </a:r>
            <a:r>
              <a:rPr lang="en-US" sz="1200" dirty="0" err="1">
                <a:solidFill>
                  <a:srgbClr val="CC0000"/>
                </a:solidFill>
                <a:latin typeface="Symbol" charset="2"/>
                <a:cs typeface="Symbol" charset="2"/>
              </a:rPr>
              <a:t>l</a:t>
            </a:r>
            <a:r>
              <a:rPr lang="en-US" sz="1200" baseline="-25000" dirty="0" err="1">
                <a:solidFill>
                  <a:srgbClr val="CC0000"/>
                </a:solidFill>
                <a:latin typeface="+mn-lt"/>
              </a:rPr>
              <a:t>t</a:t>
            </a:r>
            <a:r>
              <a:rPr lang="en-US" sz="1200" dirty="0">
                <a:solidFill>
                  <a:srgbClr val="CC0000"/>
                </a:solidFill>
                <a:latin typeface="+mn-lt"/>
              </a:rPr>
              <a:t>  = 0.25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6636270" y="2286000"/>
            <a:ext cx="11361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err="1" smtClean="0">
                <a:solidFill>
                  <a:srgbClr val="CC0000"/>
                </a:solidFill>
                <a:latin typeface="Symbol" charset="0"/>
              </a:rPr>
              <a:t>DG</a:t>
            </a:r>
            <a:r>
              <a:rPr lang="en-US" sz="1200" baseline="-25000" dirty="0" err="1" smtClean="0">
                <a:solidFill>
                  <a:srgbClr val="CC0000"/>
                </a:solidFill>
              </a:rPr>
              <a:t>t</a:t>
            </a:r>
            <a:r>
              <a:rPr lang="en-US" sz="1200" dirty="0" smtClean="0">
                <a:solidFill>
                  <a:srgbClr val="CC0000"/>
                </a:solidFill>
              </a:rPr>
              <a:t> </a:t>
            </a:r>
            <a:r>
              <a:rPr lang="en-US" sz="1200" dirty="0">
                <a:solidFill>
                  <a:srgbClr val="CC0000"/>
                </a:solidFill>
              </a:rPr>
              <a:t>= </a:t>
            </a:r>
            <a:r>
              <a:rPr lang="en-US" sz="1200" dirty="0">
                <a:solidFill>
                  <a:srgbClr val="CC0000"/>
                </a:solidFill>
                <a:latin typeface="Corbel"/>
                <a:cs typeface="Corbel"/>
              </a:rPr>
              <a:t>200 MeV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753349"/>
              </p:ext>
            </p:extLst>
          </p:nvPr>
        </p:nvGraphicFramePr>
        <p:xfrm>
          <a:off x="2209800" y="4890878"/>
          <a:ext cx="5257800" cy="976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1497980"/>
                <a:gridCol w="1346510"/>
                <a:gridCol w="1346510"/>
              </a:tblGrid>
              <a:tr h="273739">
                <a:tc>
                  <a:txBody>
                    <a:bodyPr/>
                    <a:lstStyle/>
                    <a:p>
                      <a:pPr algn="ctr"/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DG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Dl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/</a:t>
                      </a:r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92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TLEP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15 MeV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17 </a:t>
                      </a: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MeV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15%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ILC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30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35 MeV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40%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37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case of the energy upgrades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All existing proposals have access to larger √s</a:t>
            </a:r>
          </a:p>
          <a:p>
            <a:pPr lvl="1"/>
            <a:r>
              <a:rPr lang="en-US" sz="1600" dirty="0" smtClean="0"/>
              <a:t>To discover New Physics in a direct </a:t>
            </a:r>
            <a:r>
              <a:rPr lang="en-US" sz="1600" dirty="0" smtClean="0"/>
              <a:t>manner (beyond the scope of this talk)</a:t>
            </a:r>
            <a:endParaRPr lang="en-US" sz="1600" dirty="0" smtClean="0"/>
          </a:p>
          <a:p>
            <a:pPr lvl="1"/>
            <a:r>
              <a:rPr lang="en-US" sz="1600" dirty="0" smtClean="0"/>
              <a:t>To measure more difficult Higgs couplings : </a:t>
            </a:r>
            <a:r>
              <a:rPr lang="en-US" sz="1600" dirty="0" err="1" smtClean="0"/>
              <a:t>g</a:t>
            </a:r>
            <a:r>
              <a:rPr lang="en-US" sz="1600" baseline="-25000" dirty="0" err="1" smtClean="0"/>
              <a:t>Htt</a:t>
            </a:r>
            <a:r>
              <a:rPr lang="en-US" sz="1600" dirty="0" smtClean="0"/>
              <a:t> and </a:t>
            </a:r>
            <a:r>
              <a:rPr lang="en-US" sz="1600" dirty="0" err="1" smtClean="0"/>
              <a:t>g</a:t>
            </a:r>
            <a:r>
              <a:rPr lang="en-US" sz="1600" baseline="-25000" dirty="0" err="1" smtClean="0"/>
              <a:t>HHH</a:t>
            </a:r>
            <a:r>
              <a:rPr lang="en-US" sz="1600" dirty="0" smtClean="0"/>
              <a:t> </a:t>
            </a:r>
            <a:endParaRPr lang="en-US" sz="1600" dirty="0"/>
          </a:p>
          <a:p>
            <a:pPr lvl="2"/>
            <a:r>
              <a:rPr lang="en-US" sz="1600" dirty="0" smtClean="0"/>
              <a:t>ILC350 can be upgraded to ILC500/ILC1TeV, or even to CLIC (3 </a:t>
            </a:r>
            <a:r>
              <a:rPr lang="en-US" sz="1600" dirty="0" err="1" smtClean="0"/>
              <a:t>TeV</a:t>
            </a:r>
            <a:r>
              <a:rPr lang="en-US" sz="1600" dirty="0" smtClean="0"/>
              <a:t>) [?]</a:t>
            </a:r>
            <a:endParaRPr lang="en-US" sz="1600" dirty="0"/>
          </a:p>
          <a:p>
            <a:pPr lvl="2"/>
            <a:r>
              <a:rPr lang="en-US" sz="1600" dirty="0" smtClean="0"/>
              <a:t>LEP3 can be upgraded to (or preceded by) HE-LHC (33 </a:t>
            </a:r>
            <a:r>
              <a:rPr lang="en-US" sz="1600" dirty="0" err="1" smtClean="0"/>
              <a:t>TeV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TLEP can be upgraded to VHE-LHC (100 </a:t>
            </a:r>
            <a:r>
              <a:rPr lang="en-US" sz="1600" dirty="0" err="1" smtClean="0"/>
              <a:t>TeV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  <p:pic>
        <p:nvPicPr>
          <p:cNvPr id="7" name="Picture 6" descr="HiggsCrossSectio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276600"/>
            <a:ext cx="2947516" cy="2590800"/>
          </a:xfrm>
          <a:prstGeom prst="rect">
            <a:avLst/>
          </a:prstGeom>
        </p:spPr>
      </p:pic>
      <p:pic>
        <p:nvPicPr>
          <p:cNvPr id="8" name="Picture 7" descr="VHELH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530" y="4216887"/>
            <a:ext cx="6020470" cy="2107713"/>
          </a:xfrm>
          <a:prstGeom prst="rect">
            <a:avLst/>
          </a:prstGeom>
        </p:spPr>
      </p:pic>
      <p:pic>
        <p:nvPicPr>
          <p:cNvPr id="9" name="Picture 8" descr="eeZHH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02" y="3048000"/>
            <a:ext cx="1417348" cy="634606"/>
          </a:xfrm>
          <a:prstGeom prst="rect">
            <a:avLst/>
          </a:prstGeom>
        </p:spPr>
      </p:pic>
      <p:pic>
        <p:nvPicPr>
          <p:cNvPr id="10" name="Picture 9" descr="eettH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048000"/>
            <a:ext cx="1421006" cy="634606"/>
          </a:xfrm>
          <a:prstGeom prst="rect">
            <a:avLst/>
          </a:prstGeom>
        </p:spPr>
      </p:pic>
      <p:pic>
        <p:nvPicPr>
          <p:cNvPr id="11" name="Picture 10" descr="eeHn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83" y="2891924"/>
            <a:ext cx="1380772" cy="91807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7785083" y="3120524"/>
            <a:ext cx="304800" cy="228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7785083" y="3349124"/>
            <a:ext cx="304800" cy="228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8089883" y="2968124"/>
            <a:ext cx="292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H</a:t>
            </a:r>
            <a:endParaRPr lang="en-US" sz="12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89883" y="3453125"/>
            <a:ext cx="292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H</a:t>
            </a:r>
            <a:endParaRPr lang="en-US" sz="1200" b="1" dirty="0">
              <a:latin typeface="+mn-lt"/>
            </a:endParaRPr>
          </a:p>
        </p:txBody>
      </p:sp>
      <p:cxnSp>
        <p:nvCxnSpPr>
          <p:cNvPr id="17" name="Curved Connector 16"/>
          <p:cNvCxnSpPr>
            <a:stCxn id="10" idx="1"/>
          </p:cNvCxnSpPr>
          <p:nvPr/>
        </p:nvCxnSpPr>
        <p:spPr bwMode="auto">
          <a:xfrm rot="10800000" flipV="1">
            <a:off x="2057400" y="3365302"/>
            <a:ext cx="1447800" cy="1359097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63723" y="5940623"/>
            <a:ext cx="2346378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rbel"/>
                <a:cs typeface="Corbel"/>
              </a:rPr>
              <a:t>Cross sections in </a:t>
            </a:r>
            <a:r>
              <a:rPr lang="en-US" sz="1400" dirty="0" err="1" smtClean="0">
                <a:latin typeface="Corbel"/>
                <a:cs typeface="Corbel"/>
              </a:rPr>
              <a:t>pp</a:t>
            </a:r>
            <a:r>
              <a:rPr lang="en-US" sz="1400" dirty="0" smtClean="0">
                <a:latin typeface="Corbel"/>
                <a:cs typeface="Corbel"/>
              </a:rPr>
              <a:t> collisions</a:t>
            </a:r>
            <a:endParaRPr lang="en-US" sz="1400" dirty="0">
              <a:latin typeface="Corbel"/>
              <a:cs typeface="Corbe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123" y="2895600"/>
            <a:ext cx="2459991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Cross sections in </a:t>
            </a:r>
            <a:r>
              <a:rPr lang="en-US" sz="1400" dirty="0" err="1" smtClean="0">
                <a:latin typeface="+mn-lt"/>
              </a:rPr>
              <a:t>e</a:t>
            </a:r>
            <a:r>
              <a:rPr lang="en-US" sz="14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400" dirty="0" err="1" smtClean="0">
                <a:latin typeface="+mn-lt"/>
              </a:rPr>
              <a:t>e</a:t>
            </a:r>
            <a:r>
              <a:rPr lang="en-US" sz="14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400" dirty="0" smtClean="0">
                <a:latin typeface="+mn-lt"/>
              </a:rPr>
              <a:t> collisions</a:t>
            </a:r>
            <a:endParaRPr lang="en-US" sz="1400" dirty="0">
              <a:latin typeface="+mn-lt"/>
            </a:endParaRPr>
          </a:p>
        </p:txBody>
      </p:sp>
      <p:cxnSp>
        <p:nvCxnSpPr>
          <p:cNvPr id="21" name="Curved Connector 20"/>
          <p:cNvCxnSpPr>
            <a:stCxn id="18" idx="3"/>
          </p:cNvCxnSpPr>
          <p:nvPr/>
        </p:nvCxnSpPr>
        <p:spPr bwMode="auto">
          <a:xfrm flipV="1">
            <a:off x="2510101" y="5486400"/>
            <a:ext cx="690299" cy="608112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4876800" y="4267200"/>
            <a:ext cx="838200" cy="2025650"/>
          </a:xfrm>
          <a:prstGeom prst="rect">
            <a:avLst/>
          </a:prstGeom>
          <a:solidFill>
            <a:srgbClr val="FF6600">
              <a:alpha val="2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8229600" y="4267200"/>
            <a:ext cx="914400" cy="2025650"/>
          </a:xfrm>
          <a:prstGeom prst="rect">
            <a:avLst/>
          </a:prstGeom>
          <a:solidFill>
            <a:srgbClr val="0000CC">
              <a:alpha val="2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14476" y="3955277"/>
            <a:ext cx="9687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M. </a:t>
            </a:r>
            <a:r>
              <a:rPr lang="en-US" sz="1100" dirty="0" err="1" smtClean="0">
                <a:solidFill>
                  <a:prstClr val="black"/>
                </a:solidFill>
              </a:rPr>
              <a:t>Mangano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cxnSp>
        <p:nvCxnSpPr>
          <p:cNvPr id="20" name="Straight Connector 19"/>
          <p:cNvCxnSpPr/>
          <p:nvPr/>
        </p:nvCxnSpPr>
        <p:spPr bwMode="auto">
          <a:xfrm flipH="1">
            <a:off x="163723" y="3955277"/>
            <a:ext cx="97927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1143000" y="3955277"/>
            <a:ext cx="0" cy="14549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2941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0" y="63864"/>
            <a:ext cx="5486400" cy="774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VHE-LHC + TLEP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064897" y="188640"/>
            <a:ext cx="101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L. Rossi</a:t>
            </a:r>
            <a:endParaRPr lang="en-GB" sz="18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32553"/>
            <a:ext cx="5040560" cy="52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9741" y="5862935"/>
            <a:ext cx="297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ultipurpose tunnel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258863" y="3429000"/>
            <a:ext cx="1236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HE-LHC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(20 T)</a:t>
            </a:r>
            <a:endParaRPr lang="en-GB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61" y="676870"/>
            <a:ext cx="3126201" cy="923330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+mn-lt"/>
              </a:rPr>
              <a:t>HE-LHC-LER (0.17→1.5 T)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+mn-lt"/>
              </a:rPr>
              <a:t>TLEP collider (0.07 or 0.05T) 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+mn-lt"/>
              </a:rPr>
              <a:t>TLEP injector (0.007→0.05/7 T)</a:t>
            </a:r>
            <a:endParaRPr lang="en-GB" sz="1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7" t="18991" r="9453" b="20706"/>
          <a:stretch/>
        </p:blipFill>
        <p:spPr>
          <a:xfrm>
            <a:off x="5598548" y="1480682"/>
            <a:ext cx="2783425" cy="2805055"/>
          </a:xfrm>
          <a:prstGeom prst="rect">
            <a:avLst/>
          </a:prstGeom>
        </p:spPr>
      </p:pic>
      <p:sp>
        <p:nvSpPr>
          <p:cNvPr id="9" name="Oval 8"/>
          <p:cNvSpPr>
            <a:spLocks noChangeAspect="1"/>
          </p:cNvSpPr>
          <p:nvPr/>
        </p:nvSpPr>
        <p:spPr>
          <a:xfrm>
            <a:off x="6385105" y="2398626"/>
            <a:ext cx="797075" cy="711840"/>
          </a:xfrm>
          <a:prstGeom prst="ellipse">
            <a:avLst/>
          </a:prstGeom>
          <a:noFill/>
          <a:ln w="1143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971800"/>
            <a:ext cx="1856209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1200" b="1" dirty="0">
                <a:solidFill>
                  <a:srgbClr val="000000"/>
                </a:solidFill>
              </a:rPr>
              <a:t>20 mm </a:t>
            </a:r>
            <a:r>
              <a:rPr lang="fr-CH" sz="1200" b="1" dirty="0" err="1">
                <a:solidFill>
                  <a:srgbClr val="000000"/>
                </a:solidFill>
              </a:rPr>
              <a:t>thick</a:t>
            </a:r>
            <a:r>
              <a:rPr lang="fr-CH" sz="1200" b="1" dirty="0">
                <a:solidFill>
                  <a:srgbClr val="000000"/>
                </a:solidFill>
              </a:rPr>
              <a:t> </a:t>
            </a:r>
            <a:r>
              <a:rPr lang="fr-CH" sz="1200" b="1" dirty="0" err="1">
                <a:solidFill>
                  <a:srgbClr val="000000"/>
                </a:solidFill>
              </a:rPr>
              <a:t>shield</a:t>
            </a:r>
            <a:r>
              <a:rPr lang="fr-CH" sz="1200" b="1" dirty="0">
                <a:solidFill>
                  <a:srgbClr val="000000"/>
                </a:solidFill>
              </a:rPr>
              <a:t> </a:t>
            </a:r>
            <a:r>
              <a:rPr lang="fr-CH" sz="1200" b="1" dirty="0" err="1">
                <a:solidFill>
                  <a:srgbClr val="000000"/>
                </a:solidFill>
              </a:rPr>
              <a:t>around</a:t>
            </a:r>
            <a:r>
              <a:rPr lang="fr-CH" sz="1200" b="1" dirty="0">
                <a:solidFill>
                  <a:srgbClr val="000000"/>
                </a:solidFill>
              </a:rPr>
              <a:t> </a:t>
            </a:r>
            <a:r>
              <a:rPr lang="fr-CH" sz="1200" b="1" dirty="0" err="1">
                <a:solidFill>
                  <a:srgbClr val="000000"/>
                </a:solidFill>
              </a:rPr>
              <a:t>cable</a:t>
            </a:r>
            <a:endParaRPr lang="fr-CH" sz="1200" b="1" dirty="0">
              <a:solidFill>
                <a:srgbClr val="000000"/>
              </a:solidFill>
            </a:endParaRPr>
          </a:p>
          <a:p>
            <a:r>
              <a:rPr lang="fr-CH" sz="1200" b="1" dirty="0">
                <a:solidFill>
                  <a:srgbClr val="000000"/>
                </a:solidFill>
              </a:rPr>
              <a:t>Gaps: 2 x </a:t>
            </a:r>
            <a:r>
              <a:rPr lang="fr-CH" sz="1200" b="1" dirty="0" smtClean="0">
                <a:solidFill>
                  <a:srgbClr val="000000"/>
                </a:solidFill>
              </a:rPr>
              <a:t>V30xH60 mm</a:t>
            </a:r>
            <a:endParaRPr lang="en-GB" sz="1200" b="1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155" y="4665695"/>
            <a:ext cx="370046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Straight Connector 33"/>
          <p:cNvCxnSpPr/>
          <p:nvPr/>
        </p:nvCxnSpPr>
        <p:spPr>
          <a:xfrm>
            <a:off x="3203848" y="2996952"/>
            <a:ext cx="2664296" cy="936104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203848" y="1652900"/>
            <a:ext cx="2002630" cy="745726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257800" y="838200"/>
            <a:ext cx="33908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t</a:t>
            </a:r>
            <a:r>
              <a:rPr lang="en-US" dirty="0" smtClean="0">
                <a:latin typeface="+mn-lt"/>
              </a:rPr>
              <a:t>ransmission line magnet</a:t>
            </a:r>
          </a:p>
          <a:p>
            <a:r>
              <a:rPr lang="en-US" sz="2000" dirty="0" smtClean="0">
                <a:latin typeface="+mn-lt"/>
              </a:rPr>
              <a:t>(B. Foster, H. Piekarz)</a:t>
            </a:r>
            <a:endParaRPr lang="en-GB" sz="2000" dirty="0">
              <a:latin typeface="+mn-lt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6300192" y="3301226"/>
            <a:ext cx="360040" cy="1341916"/>
          </a:xfrm>
          <a:prstGeom prst="line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451097" y="4262735"/>
            <a:ext cx="3007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uper-resistive cable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1838991" cy="168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E0678-3149-443B-8A5D-85EC3119747D}" type="slidenum">
              <a:rPr lang="en-US" altLang="en-US" smtClean="0"/>
              <a:pPr>
                <a:defRPr/>
              </a:pPr>
              <a:t>42</a:t>
            </a:fld>
            <a:r>
              <a:rPr lang="en-US" altLang="en-US" smtClean="0"/>
              <a:t>/27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5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 animBg="1"/>
      <p:bldP spid="10" grpId="0" animBg="1"/>
      <p:bldP spid="40" grpId="0"/>
      <p:bldP spid="4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tHHH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53" y="1371600"/>
            <a:ext cx="5875147" cy="39842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Summary for </a:t>
            </a:r>
            <a:r>
              <a:rPr lang="en-US" sz="2000" dirty="0" err="1" smtClean="0"/>
              <a:t>Htt</a:t>
            </a:r>
            <a:r>
              <a:rPr lang="en-US" sz="2000" dirty="0" smtClean="0"/>
              <a:t> and HHH couplings</a:t>
            </a:r>
          </a:p>
          <a:p>
            <a:pPr lvl="1"/>
            <a:r>
              <a:rPr lang="en-US" sz="1600" dirty="0" smtClean="0"/>
              <a:t>Other Higgs couplings benefit only marginally from high energy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>
              <a:lnSpc>
                <a:spcPct val="60000"/>
              </a:lnSpc>
            </a:pPr>
            <a:endParaRPr lang="en-US" sz="1600" dirty="0" smtClean="0"/>
          </a:p>
          <a:p>
            <a:pPr lvl="2"/>
            <a:r>
              <a:rPr lang="en-US" sz="1800" dirty="0" smtClean="0"/>
              <a:t>TLEP + VHE-LHC looks like a winning team </a:t>
            </a:r>
            <a:endParaRPr lang="en-US" sz="1800" dirty="0"/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case of the energy upgrades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667000" y="2876490"/>
            <a:ext cx="1600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5257800" y="4841606"/>
            <a:ext cx="1600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562600" y="4441496"/>
            <a:ext cx="897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√s, NP</a:t>
            </a:r>
            <a:endParaRPr lang="en-US" sz="20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2495490"/>
            <a:ext cx="897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√s, NP</a:t>
            </a:r>
            <a:endParaRPr lang="en-US" sz="2000" dirty="0"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48669" y="5334000"/>
            <a:ext cx="5807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latin typeface="+mn-lt"/>
              </a:rPr>
              <a:t>ILC500</a:t>
            </a:r>
            <a:r>
              <a:rPr lang="en-US" sz="1600" b="1" dirty="0" smtClean="0">
                <a:latin typeface="+mn-lt"/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HL-LHC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smtClean="0">
                <a:latin typeface="+mn-lt"/>
              </a:rPr>
              <a:t>          </a:t>
            </a:r>
            <a:r>
              <a:rPr lang="en-US" sz="1600" b="1" dirty="0" smtClean="0">
                <a:solidFill>
                  <a:srgbClr val="0000CC"/>
                </a:solidFill>
                <a:latin typeface="+mn-lt"/>
              </a:rPr>
              <a:t>ILC1TeV</a:t>
            </a:r>
            <a:r>
              <a:rPr lang="en-US" sz="1600" b="1" dirty="0" smtClean="0">
                <a:latin typeface="+mn-lt"/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HE-LHC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smtClean="0">
                <a:latin typeface="+mn-lt"/>
              </a:rPr>
              <a:t>           </a:t>
            </a:r>
            <a:r>
              <a:rPr lang="en-US" sz="1600" b="1" dirty="0" smtClean="0">
                <a:solidFill>
                  <a:srgbClr val="0000CC"/>
                </a:solidFill>
                <a:latin typeface="+mn-lt"/>
              </a:rPr>
              <a:t>CLIC3TeV</a:t>
            </a:r>
            <a:r>
              <a:rPr lang="en-US" sz="1600" b="1" dirty="0" smtClean="0">
                <a:latin typeface="+mn-lt"/>
              </a:rPr>
              <a:t>,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V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HE-LHC</a:t>
            </a:r>
            <a:endParaRPr lang="en-US" sz="1600" b="1" dirty="0">
              <a:latin typeface="+mn-lt"/>
            </a:endParaRPr>
          </a:p>
        </p:txBody>
      </p:sp>
      <p:sp>
        <p:nvSpPr>
          <p:cNvPr id="32" name="Left Brace 31"/>
          <p:cNvSpPr/>
          <p:nvPr/>
        </p:nvSpPr>
        <p:spPr bwMode="auto">
          <a:xfrm rot="5400000">
            <a:off x="2494845" y="4532376"/>
            <a:ext cx="231648" cy="1524000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Left Brace 33"/>
          <p:cNvSpPr/>
          <p:nvPr/>
        </p:nvSpPr>
        <p:spPr bwMode="auto">
          <a:xfrm rot="5400000">
            <a:off x="4399845" y="4532376"/>
            <a:ext cx="231648" cy="1524000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Left Brace 34"/>
          <p:cNvSpPr/>
          <p:nvPr/>
        </p:nvSpPr>
        <p:spPr bwMode="auto">
          <a:xfrm rot="5400000">
            <a:off x="6523514" y="4392954"/>
            <a:ext cx="231639" cy="1808931"/>
          </a:xfrm>
          <a:prstGeom prst="leftBrace">
            <a:avLst>
              <a:gd name="adj1" fmla="val 0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6" name="Curved Connector 35"/>
          <p:cNvCxnSpPr>
            <a:stCxn id="32" idx="1"/>
          </p:cNvCxnSpPr>
          <p:nvPr/>
        </p:nvCxnSpPr>
        <p:spPr bwMode="auto">
          <a:xfrm rot="5400000" flipH="1" flipV="1">
            <a:off x="2029234" y="4388387"/>
            <a:ext cx="1371600" cy="208731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Curved Connector 36"/>
          <p:cNvCxnSpPr>
            <a:stCxn id="34" idx="1"/>
          </p:cNvCxnSpPr>
          <p:nvPr/>
        </p:nvCxnSpPr>
        <p:spPr bwMode="auto">
          <a:xfrm rot="16200000" flipV="1">
            <a:off x="3236768" y="3899650"/>
            <a:ext cx="1547336" cy="1010467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Curved Connector 38"/>
          <p:cNvCxnSpPr>
            <a:stCxn id="35" idx="1"/>
          </p:cNvCxnSpPr>
          <p:nvPr/>
        </p:nvCxnSpPr>
        <p:spPr bwMode="auto">
          <a:xfrm rot="16200000" flipV="1">
            <a:off x="4538867" y="3081133"/>
            <a:ext cx="1828800" cy="2372133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2534468" y="4953000"/>
            <a:ext cx="46283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452819" y="1752600"/>
            <a:ext cx="15980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n-lt"/>
              </a:rPr>
              <a:t>(NP=New Physics reach)</a:t>
            </a:r>
            <a:endParaRPr lang="en-US" sz="11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23276" y="4648200"/>
            <a:ext cx="686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HF2012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49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smaller √s </a:t>
            </a:r>
            <a:r>
              <a:rPr lang="en-US" dirty="0" smtClean="0"/>
              <a:t>(1)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Revisit and improve the LEP precision measurements</a:t>
            </a:r>
          </a:p>
          <a:p>
            <a:pPr lvl="1"/>
            <a:r>
              <a:rPr lang="en-US" sz="1600" dirty="0" smtClean="0"/>
              <a:t>TLEP can do the entire LEP1 physics </a:t>
            </a:r>
            <a:r>
              <a:rPr lang="en-US" sz="1600" dirty="0" err="1" smtClean="0"/>
              <a:t>programme</a:t>
            </a:r>
            <a:r>
              <a:rPr lang="en-US" sz="1600" dirty="0" smtClean="0"/>
              <a:t> in 5 minutes </a:t>
            </a:r>
          </a:p>
          <a:p>
            <a:pPr marL="914400" lvl="2" indent="0">
              <a:buNone/>
            </a:pPr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r>
              <a:rPr lang="en-US" sz="1600" dirty="0" smtClean="0"/>
              <a:t>Important : Polarization up to the WW threshold with TLEP</a:t>
            </a:r>
          </a:p>
          <a:p>
            <a:pPr lvl="2"/>
            <a:r>
              <a:rPr lang="en-US" sz="1600" dirty="0" smtClean="0"/>
              <a:t>Very precise beam energy determination (10 </a:t>
            </a:r>
            <a:r>
              <a:rPr lang="en-US" sz="1600" dirty="0" err="1" smtClean="0"/>
              <a:t>keV</a:t>
            </a:r>
            <a:r>
              <a:rPr lang="en-US" sz="1600" dirty="0" smtClean="0"/>
              <a:t>) : unique to circular colliders </a:t>
            </a:r>
          </a:p>
          <a:p>
            <a:pPr lvl="3"/>
            <a:r>
              <a:rPr lang="en-US" sz="1600" dirty="0" smtClean="0"/>
              <a:t>Measure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, 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/>
              <a:t>Z</a:t>
            </a:r>
            <a:r>
              <a:rPr lang="en-US" sz="1600" dirty="0" smtClean="0"/>
              <a:t> to &lt; 0.1 MeV,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 to &lt; 1 MeV, sin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θ</a:t>
            </a:r>
            <a:r>
              <a:rPr lang="en-US" sz="1600" baseline="-25000" dirty="0" smtClean="0"/>
              <a:t>W</a:t>
            </a:r>
            <a:r>
              <a:rPr lang="en-US" sz="1600" dirty="0" smtClean="0"/>
              <a:t> to 2.10</a:t>
            </a:r>
            <a:r>
              <a:rPr lang="en-US" sz="1600" baseline="30000" dirty="0" smtClean="0"/>
              <a:t>-6 </a:t>
            </a:r>
            <a:r>
              <a:rPr lang="en-US" sz="1600" dirty="0" smtClean="0"/>
              <a:t>from A</a:t>
            </a:r>
            <a:r>
              <a:rPr lang="en-US" sz="1600" baseline="-25000" dirty="0" smtClean="0"/>
              <a:t>LR</a:t>
            </a:r>
            <a:endParaRPr lang="en-US" sz="16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793628"/>
              </p:ext>
            </p:extLst>
          </p:nvPr>
        </p:nvGraphicFramePr>
        <p:xfrm>
          <a:off x="838200" y="1615612"/>
          <a:ext cx="6248398" cy="3718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143000"/>
                <a:gridCol w="1219200"/>
                <a:gridCol w="1066800"/>
                <a:gridCol w="1142998"/>
              </a:tblGrid>
              <a:tr h="31716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LEP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ILC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LEP3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TLEP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~ </a:t>
                      </a:r>
                      <a:r>
                        <a:rPr lang="en-US" sz="1400" b="1" dirty="0" err="1" smtClean="0">
                          <a:solidFill>
                            <a:srgbClr val="009900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009900"/>
                          </a:solidFill>
                        </a:rPr>
                        <a:t>Z</a:t>
                      </a:r>
                      <a:endParaRPr lang="en-US" sz="1400" b="1" baseline="-25000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Mega-Z</a:t>
                      </a: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Giga-Z</a:t>
                      </a:r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~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Tera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-Z</a:t>
                      </a:r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Tera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-Z</a:t>
                      </a:r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359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(cm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-2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#Z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/ year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Polarization</a:t>
                      </a:r>
                    </a:p>
                    <a:p>
                      <a:pPr algn="ctr"/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vs</a:t>
                      </a: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 LEP1</a:t>
                      </a:r>
                      <a:endParaRPr lang="en-US" sz="14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Few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31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2x10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7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no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Few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33</a:t>
                      </a: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easy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~5-10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Few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35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yes (T, L)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~50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36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12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yes (T,L)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~100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~ 2m</a:t>
                      </a:r>
                      <a:r>
                        <a:rPr lang="en-US" sz="1400" b="1" baseline="-25000" dirty="0" smtClean="0">
                          <a:solidFill>
                            <a:srgbClr val="009900"/>
                          </a:solidFill>
                        </a:rPr>
                        <a:t>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¼ Oku-W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33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(cm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-2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/ IP / year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Error 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CC0099"/>
                          </a:solidFill>
                        </a:rPr>
                        <a:t>W</a:t>
                      </a:r>
                      <a:endParaRPr lang="en-US" sz="1400" b="1" baseline="-25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10 pb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220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33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50 fb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7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500 fb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o.7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1.5x10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35</a:t>
                      </a:r>
                      <a:endParaRPr lang="en-US" sz="1400" baseline="300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1.5 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ab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0.5 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~ 200-250</a:t>
                      </a:r>
                      <a:r>
                        <a:rPr lang="en-US" sz="1400" b="1" baseline="0" dirty="0" smtClean="0">
                          <a:solidFill>
                            <a:srgbClr val="009900"/>
                          </a:solidFill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rgbClr val="009900"/>
                          </a:solidFill>
                        </a:rPr>
                        <a:t>GeV</a:t>
                      </a:r>
                      <a:endParaRPr lang="en-US" sz="1400" b="1" baseline="-25000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Oku-W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3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(cm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-2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/ IP / 5 years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Error 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CC0099"/>
                          </a:solidFill>
                        </a:rPr>
                        <a:t>W</a:t>
                      </a:r>
                      <a:endParaRPr lang="en-US" sz="1400" b="1" baseline="-25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500 pb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33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33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250 fb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3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500 fb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1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2.5 ab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0.5 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3" descr="\\cern.ch\dfs\Users\j\janot\Public\SSI2001\wwcross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344436"/>
            <a:ext cx="1477710" cy="12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J:\MyDocs\zline_alep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090" y="1877199"/>
            <a:ext cx="1477710" cy="120009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w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575541"/>
            <a:ext cx="920733" cy="9108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62800" y="1600200"/>
            <a:ext cx="1752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Asymmetries, </a:t>
            </a:r>
            <a:r>
              <a:rPr lang="en-US" sz="1200" dirty="0" err="1" smtClean="0">
                <a:latin typeface="+mn-lt"/>
              </a:rPr>
              <a:t>Lineshape</a:t>
            </a:r>
            <a:endParaRPr lang="en-US" sz="12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7600" y="3096399"/>
            <a:ext cx="10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WW threshold</a:t>
            </a:r>
            <a:endParaRPr lang="en-US" sz="1200" dirty="0">
              <a:latin typeface="+mn-lt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6823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Case 1 : Only SM physics in EW </a:t>
            </a:r>
            <a:r>
              <a:rPr lang="en-US" sz="1800" dirty="0" err="1" smtClean="0"/>
              <a:t>Radiative</a:t>
            </a:r>
            <a:r>
              <a:rPr lang="en-US" sz="1800" dirty="0" smtClean="0"/>
              <a:t> Corrections –  Stringent SM Closure test</a:t>
            </a:r>
          </a:p>
          <a:p>
            <a:pPr lvl="1"/>
            <a:r>
              <a:rPr lang="en-US" sz="1600" dirty="0" smtClean="0"/>
              <a:t>Set stringent limits on weakly interacting new physics 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,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 and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top</a:t>
            </a:r>
            <a:r>
              <a:rPr lang="en-US" sz="1600" dirty="0" smtClean="0"/>
              <a:t> known)</a:t>
            </a:r>
          </a:p>
          <a:p>
            <a:pPr lvl="2"/>
            <a:r>
              <a:rPr lang="en-US" sz="1600" dirty="0" smtClean="0"/>
              <a:t>Much theoretical work also needed</a:t>
            </a:r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 smtClean="0"/>
          </a:p>
          <a:p>
            <a:pPr marL="0" indent="0">
              <a:lnSpc>
                <a:spcPct val="150000"/>
              </a:lnSpc>
              <a:buNone/>
            </a:pPr>
            <a:endParaRPr lang="en-US" sz="1800" dirty="0" smtClean="0"/>
          </a:p>
          <a:p>
            <a:r>
              <a:rPr lang="en-US" sz="1800" dirty="0" smtClean="0"/>
              <a:t>Case 2 : Some weakly interacting new physics in the loops</a:t>
            </a:r>
            <a:r>
              <a:rPr lang="en-US" dirty="0" smtClean="0"/>
              <a:t> ?</a:t>
            </a:r>
          </a:p>
          <a:p>
            <a:pPr lvl="1"/>
            <a:r>
              <a:rPr lang="en-US" sz="1400" dirty="0" smtClean="0"/>
              <a:t> </a:t>
            </a:r>
            <a:r>
              <a:rPr lang="en-US" sz="1600" dirty="0" smtClean="0"/>
              <a:t>Will cause inconsistency between the various observables </a:t>
            </a:r>
          </a:p>
          <a:p>
            <a:pPr lvl="2"/>
            <a:r>
              <a:rPr lang="en-US" sz="1600" dirty="0" smtClean="0"/>
              <a:t>Become sensitive to multi-</a:t>
            </a:r>
            <a:r>
              <a:rPr lang="en-US" sz="1600" dirty="0" err="1" smtClean="0"/>
              <a:t>TeV</a:t>
            </a:r>
            <a:r>
              <a:rPr lang="en-US" sz="1600" dirty="0" smtClean="0"/>
              <a:t> WINP</a:t>
            </a:r>
          </a:p>
          <a:p>
            <a:pPr lvl="3"/>
            <a:r>
              <a:rPr lang="en-US" sz="1600" dirty="0" smtClean="0"/>
              <a:t>LEP1 was sensitive to ~ 200 </a:t>
            </a:r>
            <a:r>
              <a:rPr lang="en-US" sz="1600" dirty="0" err="1" smtClean="0"/>
              <a:t>GeV</a:t>
            </a:r>
            <a:r>
              <a:rPr lang="en-US" sz="1600" dirty="0" smtClean="0"/>
              <a:t> 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top</a:t>
            </a:r>
            <a:r>
              <a:rPr lang="en-US" sz="1600" dirty="0"/>
              <a:t>)</a:t>
            </a:r>
            <a:r>
              <a:rPr lang="en-US" sz="1600" dirty="0" smtClean="0"/>
              <a:t>                </a:t>
            </a:r>
            <a:endParaRPr lang="en-US" sz="1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smaller √s </a:t>
            </a:r>
            <a:r>
              <a:rPr lang="en-US" dirty="0" smtClean="0"/>
              <a:t>(2)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057400"/>
            <a:ext cx="2606675" cy="24856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94001" y="1814494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2362201" y="3198929"/>
            <a:ext cx="146424" cy="7767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46623" y="3338269"/>
            <a:ext cx="4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m</a:t>
            </a:r>
            <a:r>
              <a:rPr lang="en-US" sz="1200" b="1" baseline="-25000" dirty="0" err="1"/>
              <a:t>W</a:t>
            </a:r>
            <a:endParaRPr lang="en-US" sz="1200" b="1" baseline="-25000" dirty="0"/>
          </a:p>
        </p:txBody>
      </p:sp>
      <p:pic>
        <p:nvPicPr>
          <p:cNvPr id="43" name="Picture 5" descr="J:\Public\PSI\eeZttff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711" y="5044037"/>
            <a:ext cx="1658289" cy="116133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43"/>
          <p:cNvSpPr/>
          <p:nvPr/>
        </p:nvSpPr>
        <p:spPr bwMode="auto">
          <a:xfrm>
            <a:off x="7594606" y="5410200"/>
            <a:ext cx="533400" cy="53339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?</a:t>
            </a:r>
          </a:p>
        </p:txBody>
      </p:sp>
      <p:pic>
        <p:nvPicPr>
          <p:cNvPr id="8" name="Picture 7" descr="mt_mw_LEP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21" y="1676400"/>
            <a:ext cx="2534279" cy="2789187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 bwMode="auto">
          <a:xfrm flipV="1">
            <a:off x="2478558" y="1981200"/>
            <a:ext cx="3236442" cy="12177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2478558" y="3276600"/>
            <a:ext cx="3306309" cy="590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Oval 38"/>
          <p:cNvSpPr/>
          <p:nvPr/>
        </p:nvSpPr>
        <p:spPr bwMode="auto">
          <a:xfrm rot="3180000">
            <a:off x="5916124" y="1368615"/>
            <a:ext cx="1255562" cy="4420256"/>
          </a:xfrm>
          <a:prstGeom prst="ellipse">
            <a:avLst/>
          </a:prstGeom>
          <a:noFill/>
          <a:ln w="31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81600" y="4264223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Linear</a:t>
            </a:r>
          </a:p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(ILC)</a:t>
            </a:r>
            <a:endParaRPr lang="en-US" sz="14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34200" y="2819400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Circular</a:t>
            </a:r>
          </a:p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(LEP3)</a:t>
            </a:r>
            <a:endParaRPr lang="en-US" sz="1400" b="1" dirty="0">
              <a:solidFill>
                <a:srgbClr val="FF6600"/>
              </a:solidFill>
              <a:latin typeface="+mn-lt"/>
            </a:endParaRPr>
          </a:p>
        </p:txBody>
      </p:sp>
      <p:cxnSp>
        <p:nvCxnSpPr>
          <p:cNvPr id="56" name="Curved Connector 55"/>
          <p:cNvCxnSpPr>
            <a:stCxn id="42" idx="3"/>
          </p:cNvCxnSpPr>
          <p:nvPr/>
        </p:nvCxnSpPr>
        <p:spPr bwMode="auto">
          <a:xfrm>
            <a:off x="5866403" y="4525833"/>
            <a:ext cx="381997" cy="17217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Straight Arrow Connector 64"/>
          <p:cNvCxnSpPr>
            <a:endCxn id="89" idx="7"/>
          </p:cNvCxnSpPr>
          <p:nvPr/>
        </p:nvCxnSpPr>
        <p:spPr bwMode="auto">
          <a:xfrm flipH="1">
            <a:off x="6744075" y="3276599"/>
            <a:ext cx="494925" cy="2128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7010400" y="1600200"/>
            <a:ext cx="9797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+mn-lt"/>
              </a:rPr>
              <a:t>m</a:t>
            </a:r>
            <a:r>
              <a:rPr lang="en-US" sz="1100" baseline="-25000" dirty="0" err="1" smtClean="0">
                <a:latin typeface="+mn-lt"/>
              </a:rPr>
              <a:t>H</a:t>
            </a:r>
            <a:r>
              <a:rPr lang="en-US" sz="1100" dirty="0" smtClean="0">
                <a:latin typeface="+mn-lt"/>
              </a:rPr>
              <a:t> = 126 </a:t>
            </a:r>
            <a:r>
              <a:rPr lang="en-US" sz="1100" dirty="0" err="1" smtClean="0">
                <a:latin typeface="+mn-lt"/>
              </a:rPr>
              <a:t>GeV</a:t>
            </a:r>
            <a:endParaRPr lang="en-US" sz="1100" dirty="0">
              <a:latin typeface="+mn-lt"/>
            </a:endParaRPr>
          </a:p>
        </p:txBody>
      </p:sp>
      <p:cxnSp>
        <p:nvCxnSpPr>
          <p:cNvPr id="88" name="Straight Arrow Connector 87"/>
          <p:cNvCxnSpPr>
            <a:stCxn id="86" idx="2"/>
          </p:cNvCxnSpPr>
          <p:nvPr/>
        </p:nvCxnSpPr>
        <p:spPr bwMode="auto">
          <a:xfrm flipH="1">
            <a:off x="7239000" y="1861810"/>
            <a:ext cx="261278" cy="3479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9" name="Oval 88"/>
          <p:cNvSpPr/>
          <p:nvPr/>
        </p:nvSpPr>
        <p:spPr bwMode="auto">
          <a:xfrm rot="3180000">
            <a:off x="6451392" y="3271239"/>
            <a:ext cx="179622" cy="58313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 flipH="1">
            <a:off x="6476998" y="3489448"/>
            <a:ext cx="76201" cy="168152"/>
          </a:xfrm>
          <a:prstGeom prst="ellipse">
            <a:avLst/>
          </a:prstGeom>
          <a:noFill/>
          <a:ln w="190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08805" y="4429780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Circular</a:t>
            </a:r>
          </a:p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(TLEP)</a:t>
            </a:r>
            <a:endParaRPr lang="en-US" sz="1400" b="1" dirty="0">
              <a:solidFill>
                <a:srgbClr val="FF6600"/>
              </a:solidFill>
              <a:latin typeface="+mn-lt"/>
            </a:endParaRPr>
          </a:p>
        </p:txBody>
      </p:sp>
      <p:cxnSp>
        <p:nvCxnSpPr>
          <p:cNvPr id="35" name="Straight Arrow Connector 34"/>
          <p:cNvCxnSpPr>
            <a:stCxn id="34" idx="0"/>
            <a:endCxn id="45" idx="3"/>
          </p:cNvCxnSpPr>
          <p:nvPr/>
        </p:nvCxnSpPr>
        <p:spPr bwMode="auto">
          <a:xfrm flipH="1" flipV="1">
            <a:off x="6542040" y="3632975"/>
            <a:ext cx="760463" cy="7968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638800" y="1676400"/>
            <a:ext cx="10627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M. Grunewald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9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smaller √s </a:t>
            </a:r>
            <a:r>
              <a:rPr lang="en-US" dirty="0" smtClean="0"/>
              <a:t>(3)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Experimental challenges are numerous : TLEP(Z)</a:t>
            </a:r>
            <a:endParaRPr lang="en-US" sz="1600" dirty="0" smtClean="0"/>
          </a:p>
          <a:p>
            <a:pPr lvl="1"/>
            <a:r>
              <a:rPr lang="en-US" sz="1600" dirty="0" smtClean="0"/>
              <a:t>At TLEP(Z), the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Z event rate will be </a:t>
            </a:r>
            <a:r>
              <a:rPr lang="en-US" sz="1600" dirty="0" smtClean="0"/>
              <a:t>15</a:t>
            </a:r>
            <a:r>
              <a:rPr lang="en-US" sz="1600" dirty="0" smtClean="0"/>
              <a:t> </a:t>
            </a:r>
            <a:r>
              <a:rPr lang="en-US" sz="1600" dirty="0" smtClean="0"/>
              <a:t>kHz </a:t>
            </a:r>
          </a:p>
          <a:p>
            <a:pPr lvl="2"/>
            <a:r>
              <a:rPr lang="en-US" sz="1600" dirty="0"/>
              <a:t>R</a:t>
            </a:r>
            <a:r>
              <a:rPr lang="en-US" sz="1600" dirty="0" smtClean="0"/>
              <a:t>ate </a:t>
            </a:r>
            <a:r>
              <a:rPr lang="en-US" sz="1600" dirty="0" smtClean="0"/>
              <a:t>of bunch crossings </a:t>
            </a:r>
            <a:r>
              <a:rPr lang="en-US" sz="1600" dirty="0" smtClean="0"/>
              <a:t>similar to that at </a:t>
            </a:r>
            <a:r>
              <a:rPr lang="en-US" sz="1600" dirty="0" smtClean="0"/>
              <a:t>LHC (</a:t>
            </a:r>
            <a:r>
              <a:rPr lang="en-US" sz="1600" dirty="0" smtClean="0"/>
              <a:t>400o bunches over 80 km)</a:t>
            </a:r>
            <a:endParaRPr lang="en-US" sz="1600" dirty="0" smtClean="0"/>
          </a:p>
          <a:p>
            <a:pPr lvl="2"/>
            <a:r>
              <a:rPr lang="en-US" sz="1600" dirty="0" smtClean="0"/>
              <a:t>CMS current high-level trigger rate is about 1 kHz </a:t>
            </a:r>
          </a:p>
          <a:p>
            <a:pPr lvl="3"/>
            <a:r>
              <a:rPr lang="en-US" sz="1600" dirty="0" smtClean="0"/>
              <a:t>(But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Z events typically 20 times smaller than typical LHC event) </a:t>
            </a:r>
          </a:p>
          <a:p>
            <a:pPr lvl="2"/>
            <a:r>
              <a:rPr lang="en-US" sz="1600" dirty="0" smtClean="0"/>
              <a:t>Need to design a detector and a DAQ system able to cope with these rates</a:t>
            </a:r>
          </a:p>
          <a:p>
            <a:pPr lvl="3"/>
            <a:r>
              <a:rPr lang="en-US" sz="1600" dirty="0" smtClean="0"/>
              <a:t>A clever mixture of LHC detector (rate) and ILC detector (precision)</a:t>
            </a:r>
          </a:p>
          <a:p>
            <a:pPr lvl="4"/>
            <a:r>
              <a:rPr lang="en-US" sz="1600" dirty="0" smtClean="0"/>
              <a:t>Need to study what is the precision needed</a:t>
            </a:r>
            <a:r>
              <a:rPr lang="en-US" sz="1600" dirty="0"/>
              <a:t> </a:t>
            </a:r>
            <a:r>
              <a:rPr lang="en-US" sz="1600" dirty="0" smtClean="0"/>
              <a:t>for each sub-detectors</a:t>
            </a:r>
          </a:p>
          <a:p>
            <a:pPr lvl="4"/>
            <a:r>
              <a:rPr lang="en-US" sz="1600" dirty="0" smtClean="0"/>
              <a:t>Is a CMS-like detector sufficient ? (~OK for Higgs studies) </a:t>
            </a:r>
          </a:p>
          <a:p>
            <a:pPr lvl="1"/>
            <a:r>
              <a:rPr lang="en-US" sz="1600" dirty="0" smtClean="0"/>
              <a:t>Small angle </a:t>
            </a:r>
            <a:r>
              <a:rPr lang="en-US" sz="1600" dirty="0" err="1" smtClean="0"/>
              <a:t>Bhabha</a:t>
            </a:r>
            <a:r>
              <a:rPr lang="en-US" sz="1600" dirty="0" smtClean="0"/>
              <a:t> event rate (</a:t>
            </a:r>
            <a:r>
              <a:rPr lang="en-US" sz="1600" dirty="0" err="1" smtClean="0"/>
              <a:t>lumi</a:t>
            </a:r>
            <a:r>
              <a:rPr lang="en-US" sz="1600" dirty="0" smtClean="0"/>
              <a:t> measurement) will be even larger : </a:t>
            </a:r>
            <a:r>
              <a:rPr lang="en-US" sz="1600" dirty="0"/>
              <a:t>6</a:t>
            </a:r>
            <a:r>
              <a:rPr lang="en-US" sz="1600" dirty="0" smtClean="0"/>
              <a:t>0 </a:t>
            </a:r>
            <a:r>
              <a:rPr lang="en-US" sz="1600" dirty="0" smtClean="0"/>
              <a:t>kHz</a:t>
            </a:r>
          </a:p>
          <a:p>
            <a:pPr lvl="2"/>
            <a:r>
              <a:rPr lang="en-US" sz="1600" dirty="0" smtClean="0"/>
              <a:t>Essential to measure cross sections, hence the Z </a:t>
            </a:r>
            <a:r>
              <a:rPr lang="en-US" sz="1600" dirty="0" err="1" smtClean="0"/>
              <a:t>lineshape</a:t>
            </a:r>
            <a:r>
              <a:rPr lang="en-US" sz="1600" dirty="0" smtClean="0"/>
              <a:t> 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)</a:t>
            </a:r>
          </a:p>
          <a:p>
            <a:pPr lvl="3"/>
            <a:r>
              <a:rPr lang="en-US" sz="1600" dirty="0" smtClean="0"/>
              <a:t>Negligible </a:t>
            </a:r>
            <a:r>
              <a:rPr lang="en-US" sz="1600" dirty="0" err="1" smtClean="0"/>
              <a:t>beamstrahlung</a:t>
            </a:r>
            <a:r>
              <a:rPr lang="en-US" sz="1600" dirty="0" smtClean="0"/>
              <a:t> is a great advantage </a:t>
            </a:r>
          </a:p>
          <a:p>
            <a:pPr lvl="4"/>
            <a:r>
              <a:rPr lang="en-US" sz="1600" dirty="0" smtClean="0"/>
              <a:t>No background in the </a:t>
            </a:r>
            <a:r>
              <a:rPr lang="en-US" sz="1600" dirty="0" err="1" smtClean="0"/>
              <a:t>luminometers</a:t>
            </a:r>
            <a:endParaRPr lang="en-US" sz="1600" dirty="0" smtClean="0"/>
          </a:p>
          <a:p>
            <a:pPr lvl="4"/>
            <a:r>
              <a:rPr lang="en-US" sz="1600" dirty="0" smtClean="0"/>
              <a:t>Energy spectrum perfectly known (hence </a:t>
            </a:r>
            <a:r>
              <a:rPr lang="en-US" sz="1600" dirty="0" err="1" smtClean="0"/>
              <a:t>Bhabha</a:t>
            </a:r>
            <a:r>
              <a:rPr lang="en-US" sz="1600" dirty="0" smtClean="0"/>
              <a:t> cross section)</a:t>
            </a:r>
          </a:p>
          <a:p>
            <a:pPr lvl="3"/>
            <a:r>
              <a:rPr lang="en-US" sz="1600" dirty="0" smtClean="0"/>
              <a:t>Will need </a:t>
            </a:r>
            <a:r>
              <a:rPr lang="en-US" sz="1600" dirty="0"/>
              <a:t>theoretical developments to understand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e</a:t>
            </a:r>
            <a:r>
              <a:rPr lang="en-US" sz="1600" baseline="-25000" dirty="0" err="1">
                <a:latin typeface="Symbol" charset="2"/>
                <a:cs typeface="Symbol" charset="2"/>
              </a:rPr>
              <a:t>+</a:t>
            </a:r>
            <a:r>
              <a:rPr lang="en-US" sz="1600" baseline="-25000" dirty="0" err="1"/>
              <a:t>e</a:t>
            </a:r>
            <a:r>
              <a:rPr lang="en-US" sz="1600" baseline="-25000" dirty="0">
                <a:latin typeface="Symbol" charset="2"/>
                <a:cs typeface="Symbol" charset="2"/>
              </a:rPr>
              <a:t>-</a:t>
            </a:r>
            <a:r>
              <a:rPr lang="en-US" sz="1600" dirty="0"/>
              <a:t> to better than 5 x 10</a:t>
            </a:r>
            <a:r>
              <a:rPr lang="en-US" sz="1600" baseline="30000" dirty="0"/>
              <a:t>-</a:t>
            </a:r>
            <a:r>
              <a:rPr lang="en-US" sz="1600" baseline="30000" dirty="0" smtClean="0"/>
              <a:t>5</a:t>
            </a:r>
          </a:p>
          <a:p>
            <a:pPr lvl="1"/>
            <a:r>
              <a:rPr lang="en-US" sz="1600" dirty="0" smtClean="0"/>
              <a:t>Limiting uncertainties on </a:t>
            </a:r>
            <a:r>
              <a:rPr lang="en-US" sz="1600" dirty="0" err="1" smtClean="0">
                <a:latin typeface="Symbol" charset="2"/>
                <a:cs typeface="Symbol" charset="2"/>
              </a:rPr>
              <a:t>a</a:t>
            </a:r>
            <a:r>
              <a:rPr lang="en-US" sz="1600" baseline="-25000" dirty="0" err="1" smtClean="0"/>
              <a:t>QED</a:t>
            </a:r>
            <a:r>
              <a:rPr lang="en-US" sz="1600" dirty="0" smtClean="0"/>
              <a:t>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) and </a:t>
            </a:r>
            <a:r>
              <a:rPr lang="en-US" sz="1600" dirty="0" smtClean="0">
                <a:latin typeface="Symbol" charset="2"/>
                <a:cs typeface="Symbol" charset="2"/>
              </a:rPr>
              <a:t>a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) must be overcome</a:t>
            </a:r>
          </a:p>
          <a:p>
            <a:pPr lvl="2"/>
            <a:r>
              <a:rPr lang="en-US" sz="1600" dirty="0" smtClean="0"/>
              <a:t>Possible with the billions of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</a:t>
            </a:r>
            <a:r>
              <a:rPr lang="en-US" sz="1600" dirty="0"/>
              <a:t>→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>
                <a:cs typeface="Symbol" charset="2"/>
              </a:rPr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>
                <a:latin typeface="Symbol" charset="2"/>
                <a:cs typeface="Symbol" charset="2"/>
              </a:rPr>
              <a:t>(g)</a:t>
            </a:r>
            <a:r>
              <a:rPr lang="en-US" sz="1600" dirty="0" smtClean="0"/>
              <a:t> ,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>
                <a:latin typeface="Symbol" charset="2"/>
                <a:cs typeface="Symbol" charset="2"/>
              </a:rPr>
              <a:t>(g)</a:t>
            </a:r>
            <a:r>
              <a:rPr lang="en-US" sz="1600" dirty="0" smtClean="0"/>
              <a:t> and </a:t>
            </a:r>
            <a:r>
              <a:rPr lang="en-US" sz="1600" dirty="0" err="1" smtClean="0"/>
              <a:t>qq</a:t>
            </a:r>
            <a:r>
              <a:rPr lang="en-US" sz="1600" dirty="0" smtClean="0"/>
              <a:t>(g) events ?</a:t>
            </a:r>
          </a:p>
          <a:p>
            <a:pPr lvl="3"/>
            <a:r>
              <a:rPr lang="en-US" sz="1600" dirty="0" smtClean="0"/>
              <a:t>Will affect all Z peak asymmetries, and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 interpretation</a:t>
            </a:r>
            <a:endParaRPr lang="en-US" sz="1600" dirty="0"/>
          </a:p>
          <a:p>
            <a:pPr lvl="3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46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44065" y="5543490"/>
            <a:ext cx="261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9900"/>
                </a:solidFill>
              </a:rPr>
              <a:t>-</a:t>
            </a:r>
            <a:endParaRPr lang="en-US" sz="1800" b="1" dirty="0">
              <a:solidFill>
                <a:srgbClr val="0099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2458" y="990600"/>
            <a:ext cx="1062942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PJ, A. </a:t>
            </a:r>
            <a:r>
              <a:rPr lang="en-US" sz="1100" dirty="0" err="1" smtClean="0"/>
              <a:t>Blondel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4953000"/>
            <a:ext cx="5138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N</a:t>
            </a:r>
            <a:r>
              <a:rPr lang="en-US" b="1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endParaRPr lang="en-US" b="1" baseline="-25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4696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smaller √s </a:t>
            </a:r>
            <a:r>
              <a:rPr lang="en-US" dirty="0" smtClean="0"/>
              <a:t>(4)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Experimental challenges are numerous : TLEP(Z) </a:t>
            </a:r>
          </a:p>
          <a:p>
            <a:pPr lvl="1"/>
            <a:r>
              <a:rPr lang="en-US" sz="1600" dirty="0" smtClean="0"/>
              <a:t>Z </a:t>
            </a:r>
            <a:r>
              <a:rPr lang="en-US" sz="1600" dirty="0" err="1" smtClean="0"/>
              <a:t>lineshape</a:t>
            </a:r>
            <a:r>
              <a:rPr lang="en-US" sz="1600" dirty="0" smtClean="0"/>
              <a:t> needs a precise beam energy measurement</a:t>
            </a:r>
          </a:p>
          <a:p>
            <a:pPr lvl="2"/>
            <a:r>
              <a:rPr lang="en-US" sz="1600" dirty="0" smtClean="0"/>
              <a:t>Resonant depolarization unique @ circular machines</a:t>
            </a:r>
          </a:p>
          <a:p>
            <a:pPr lvl="3"/>
            <a:r>
              <a:rPr lang="en-US" sz="1600" dirty="0" smtClean="0"/>
              <a:t>Intrinsic precision ~ 100 </a:t>
            </a:r>
            <a:r>
              <a:rPr lang="en-US" sz="1600" dirty="0" err="1" smtClean="0"/>
              <a:t>keV</a:t>
            </a:r>
            <a:r>
              <a:rPr lang="en-US" sz="1600" dirty="0" smtClean="0"/>
              <a:t> (LEP1) / measurement</a:t>
            </a:r>
          </a:p>
          <a:p>
            <a:pPr lvl="4"/>
            <a:r>
              <a:rPr lang="en-US" sz="1600" dirty="0" smtClean="0"/>
              <a:t>Decreases like 1 / √#(Measurements)</a:t>
            </a:r>
          </a:p>
          <a:p>
            <a:pPr lvl="2"/>
            <a:r>
              <a:rPr lang="en-US" sz="1600" dirty="0" smtClean="0"/>
              <a:t>Requires beam transverse polarization </a:t>
            </a:r>
            <a:endParaRPr lang="en-US" sz="1600" dirty="0"/>
          </a:p>
          <a:p>
            <a:pPr lvl="3"/>
            <a:r>
              <a:rPr lang="en-US" sz="1600" dirty="0" smtClean="0"/>
              <a:t>In one non-colliding bunch, during operations</a:t>
            </a:r>
          </a:p>
          <a:p>
            <a:pPr lvl="4"/>
            <a:r>
              <a:rPr lang="en-US" sz="1600" dirty="0" smtClean="0"/>
              <a:t>Continuous energy measurement</a:t>
            </a:r>
          </a:p>
          <a:p>
            <a:pPr lvl="4"/>
            <a:r>
              <a:rPr lang="en-US" sz="1600" dirty="0" smtClean="0"/>
              <a:t>No extrapolation needed (tides, trains, rain…)</a:t>
            </a:r>
          </a:p>
          <a:p>
            <a:pPr lvl="2"/>
            <a:r>
              <a:rPr lang="en-US" sz="1600" dirty="0" smtClean="0"/>
              <a:t>Will require installation of polarization wigglers</a:t>
            </a:r>
          </a:p>
          <a:p>
            <a:pPr lvl="3"/>
            <a:r>
              <a:rPr lang="en-US" sz="1600" dirty="0" smtClean="0"/>
              <a:t>Natural polarization time ~ 150 h at TLEP … </a:t>
            </a:r>
            <a:endParaRPr lang="en-US" sz="1600" dirty="0" smtClean="0"/>
          </a:p>
          <a:p>
            <a:pPr lvl="4"/>
            <a:r>
              <a:rPr lang="en-US" sz="1600" dirty="0" smtClean="0"/>
              <a:t>But only 15h for 10% polarization…</a:t>
            </a:r>
            <a:endParaRPr lang="en-US" sz="1600" dirty="0" smtClean="0"/>
          </a:p>
          <a:p>
            <a:pPr lvl="1"/>
            <a:r>
              <a:rPr lang="en-US" sz="1600" dirty="0" smtClean="0"/>
              <a:t>Polarized asymmetry (A</a:t>
            </a:r>
            <a:r>
              <a:rPr lang="en-US" sz="1600" baseline="-25000" dirty="0" smtClean="0"/>
              <a:t>LR</a:t>
            </a:r>
            <a:r>
              <a:rPr lang="en-US" sz="1600" dirty="0" smtClean="0"/>
              <a:t>) requires longitudinal polarization</a:t>
            </a:r>
          </a:p>
          <a:p>
            <a:pPr lvl="2"/>
            <a:r>
              <a:rPr lang="en-US" sz="1600" dirty="0" smtClean="0"/>
              <a:t>Hence spin rotators and </a:t>
            </a:r>
            <a:r>
              <a:rPr lang="en-US" sz="1600" dirty="0" err="1" smtClean="0"/>
              <a:t>polarimeters</a:t>
            </a:r>
            <a:r>
              <a:rPr lang="en-US" sz="1600" dirty="0" smtClean="0"/>
              <a:t> at each IP</a:t>
            </a:r>
          </a:p>
          <a:p>
            <a:pPr lvl="3"/>
            <a:r>
              <a:rPr lang="en-US" sz="1600" dirty="0" smtClean="0"/>
              <a:t>Then </a:t>
            </a:r>
            <a:r>
              <a:rPr lang="en-US" sz="1600" dirty="0"/>
              <a:t>n</a:t>
            </a:r>
            <a:r>
              <a:rPr lang="en-US" sz="1600" dirty="0" smtClean="0"/>
              <a:t>eed to keep polarization in collisions</a:t>
            </a:r>
          </a:p>
          <a:p>
            <a:pPr lvl="4"/>
            <a:r>
              <a:rPr lang="en-US" sz="1600" dirty="0" smtClean="0"/>
              <a:t>That’s the main unknown</a:t>
            </a:r>
          </a:p>
          <a:p>
            <a:pPr lvl="4"/>
            <a:r>
              <a:rPr lang="en-US" sz="1600" dirty="0"/>
              <a:t>D</a:t>
            </a:r>
            <a:r>
              <a:rPr lang="en-US" sz="1600" dirty="0" smtClean="0"/>
              <a:t>edicated operations with lower luminosity ? </a:t>
            </a:r>
          </a:p>
          <a:p>
            <a:pPr lvl="2"/>
            <a:r>
              <a:rPr lang="en-US" sz="1600" dirty="0" smtClean="0"/>
              <a:t>Dedicated study is needed here</a:t>
            </a:r>
          </a:p>
          <a:p>
            <a:pPr marL="1371600" lvl="3" indent="0">
              <a:buNone/>
            </a:pP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47</a:t>
            </a:fld>
            <a:endParaRPr lang="en-US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10152" t="20982" r="39830" b="9145"/>
          <a:stretch>
            <a:fillRect/>
          </a:stretch>
        </p:blipFill>
        <p:spPr bwMode="auto">
          <a:xfrm>
            <a:off x="6491351" y="990600"/>
            <a:ext cx="250024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360" t="3874"/>
          <a:stretch>
            <a:fillRect/>
          </a:stretch>
        </p:blipFill>
        <p:spPr bwMode="auto">
          <a:xfrm>
            <a:off x="6491350" y="3581400"/>
            <a:ext cx="2652649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602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smaller √s </a:t>
            </a:r>
            <a:r>
              <a:rPr lang="en-US" dirty="0" smtClean="0"/>
              <a:t>(5)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Experimental challenges are numerous :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W</a:t>
            </a:r>
            <a:r>
              <a:rPr lang="en-US" sz="2000" dirty="0" smtClean="0"/>
              <a:t> at TLEP(W) and TLEP(H)</a:t>
            </a:r>
          </a:p>
          <a:p>
            <a:pPr lvl="1"/>
            <a:r>
              <a:rPr lang="en-US" sz="1600" dirty="0" smtClean="0"/>
              <a:t>With </a:t>
            </a:r>
            <a:r>
              <a:rPr lang="en-US" sz="1600" dirty="0" smtClean="0"/>
              <a:t>1.5 </a:t>
            </a:r>
            <a:r>
              <a:rPr lang="en-US" sz="1600" dirty="0" smtClean="0"/>
              <a:t>ab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at TLEP(W) and </a:t>
            </a:r>
            <a:r>
              <a:rPr lang="en-US" sz="1600" dirty="0" smtClean="0"/>
              <a:t>6. 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</a:t>
            </a:r>
            <a:r>
              <a:rPr lang="en-US" sz="1600" dirty="0" smtClean="0"/>
              <a:t>WW events/</a:t>
            </a:r>
            <a:r>
              <a:rPr lang="en-US" sz="1600" dirty="0" err="1" smtClean="0"/>
              <a:t>expt</a:t>
            </a:r>
            <a:r>
              <a:rPr lang="en-US" sz="1600" dirty="0" smtClean="0"/>
              <a:t> at threshold : 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/>
              <a:t>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) ~ </a:t>
            </a:r>
            <a:r>
              <a:rPr lang="en-US" sz="1600" dirty="0" smtClean="0"/>
              <a:t>0.5 </a:t>
            </a:r>
            <a:r>
              <a:rPr lang="en-US" sz="1600" dirty="0" smtClean="0"/>
              <a:t>MeV </a:t>
            </a:r>
          </a:p>
          <a:p>
            <a:pPr lvl="1"/>
            <a:r>
              <a:rPr lang="en-US" sz="1600" dirty="0" smtClean="0"/>
              <a:t>With </a:t>
            </a:r>
            <a:r>
              <a:rPr lang="en-US" sz="1600" dirty="0"/>
              <a:t>2.5 ab</a:t>
            </a:r>
            <a:r>
              <a:rPr lang="en-US" sz="1600" baseline="30000" dirty="0"/>
              <a:t>-1</a:t>
            </a:r>
            <a:r>
              <a:rPr lang="en-US" sz="1600" dirty="0"/>
              <a:t> at TLEP</a:t>
            </a:r>
            <a:r>
              <a:rPr lang="en-US" sz="1600" dirty="0" smtClean="0"/>
              <a:t>(H)</a:t>
            </a:r>
            <a:r>
              <a:rPr lang="en-US" sz="1600" dirty="0"/>
              <a:t>, </a:t>
            </a:r>
            <a:r>
              <a:rPr lang="en-US" sz="1600" dirty="0" smtClean="0"/>
              <a:t> 4</a:t>
            </a:r>
            <a:r>
              <a:rPr lang="en-US" sz="1400" dirty="0"/>
              <a:t>x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7</a:t>
            </a:r>
            <a:r>
              <a:rPr lang="en-US" sz="1600" dirty="0" smtClean="0"/>
              <a:t> W pairs/</a:t>
            </a:r>
            <a:r>
              <a:rPr lang="en-US" sz="1600" dirty="0" err="1" smtClean="0"/>
              <a:t>expt</a:t>
            </a:r>
            <a:r>
              <a:rPr lang="en-US" sz="1600" dirty="0" smtClean="0"/>
              <a:t> : 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/>
              <a:t>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) ~ 0.2 MeV 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Need to know beam energy to </a:t>
            </a:r>
            <a:r>
              <a:rPr lang="en-US" sz="1600" dirty="0" smtClean="0"/>
              <a:t>a fraction of </a:t>
            </a:r>
            <a:r>
              <a:rPr lang="en-US" sz="1600" dirty="0" smtClean="0"/>
              <a:t>MeV</a:t>
            </a:r>
          </a:p>
          <a:p>
            <a:pPr lvl="2"/>
            <a:r>
              <a:rPr lang="en-US" sz="1600" dirty="0" smtClean="0"/>
              <a:t>Use the precision Z mass measurement from the Z pole</a:t>
            </a:r>
          </a:p>
          <a:p>
            <a:pPr lvl="3"/>
            <a:r>
              <a:rPr lang="en-GB" sz="1600" dirty="0"/>
              <a:t>With </a:t>
            </a:r>
            <a:r>
              <a:rPr lang="en-US" sz="1600" dirty="0"/>
              <a:t>3</a:t>
            </a:r>
            <a:r>
              <a:rPr lang="en-US" sz="1400" dirty="0" smtClean="0"/>
              <a:t>x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7</a:t>
            </a:r>
            <a:r>
              <a:rPr lang="en-US" sz="1600" dirty="0" smtClean="0"/>
              <a:t> </a:t>
            </a:r>
            <a:r>
              <a:rPr lang="en-GB" sz="1600" dirty="0"/>
              <a:t>Z(</a:t>
            </a:r>
            <a:r>
              <a:rPr lang="en-GB" sz="1600" dirty="0">
                <a:latin typeface="Symbol" charset="2"/>
                <a:cs typeface="Symbol" charset="2"/>
              </a:rPr>
              <a:t>g)</a:t>
            </a:r>
            <a:r>
              <a:rPr lang="en-GB" sz="1600" dirty="0"/>
              <a:t> events (Z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/>
              <a:t> </a:t>
            </a:r>
            <a:r>
              <a:rPr lang="en-GB" sz="1600" dirty="0" err="1"/>
              <a:t>e</a:t>
            </a:r>
            <a:r>
              <a:rPr lang="en-GB" sz="1600" baseline="30000" dirty="0" err="1">
                <a:latin typeface="Symbol" charset="2"/>
                <a:cs typeface="Symbol" charset="2"/>
              </a:rPr>
              <a:t>+</a:t>
            </a:r>
            <a:r>
              <a:rPr lang="en-GB" sz="1600" dirty="0" err="1"/>
              <a:t>e</a:t>
            </a:r>
            <a:r>
              <a:rPr lang="en-GB" sz="1600" baseline="30000" dirty="0">
                <a:latin typeface="Symbol" charset="2"/>
                <a:cs typeface="Symbol" charset="2"/>
              </a:rPr>
              <a:t>-</a:t>
            </a:r>
            <a:r>
              <a:rPr lang="en-GB" sz="1600" dirty="0"/>
              <a:t>, </a:t>
            </a:r>
            <a:r>
              <a:rPr lang="en-GB" sz="1600" dirty="0" err="1">
                <a:latin typeface="Symbol" charset="2"/>
                <a:cs typeface="Symbol" charset="2"/>
              </a:rPr>
              <a:t>m</a:t>
            </a:r>
            <a:r>
              <a:rPr lang="en-GB" sz="1600" baseline="30000" dirty="0" err="1">
                <a:latin typeface="Symbol" charset="2"/>
                <a:cs typeface="Symbol" charset="2"/>
              </a:rPr>
              <a:t>+</a:t>
            </a:r>
            <a:r>
              <a:rPr lang="en-GB" sz="1600" dirty="0" err="1">
                <a:latin typeface="Symbol" charset="2"/>
                <a:cs typeface="Symbol" charset="2"/>
              </a:rPr>
              <a:t>m</a:t>
            </a:r>
            <a:r>
              <a:rPr lang="en-GB" sz="1600" baseline="30000" dirty="0">
                <a:latin typeface="Symbol" charset="2"/>
                <a:cs typeface="Symbol" charset="2"/>
              </a:rPr>
              <a:t>-</a:t>
            </a:r>
            <a:r>
              <a:rPr lang="en-GB" sz="1600" dirty="0"/>
              <a:t>) / </a:t>
            </a:r>
            <a:r>
              <a:rPr lang="en-GB" sz="1600" dirty="0" err="1"/>
              <a:t>expt</a:t>
            </a:r>
            <a:r>
              <a:rPr lang="en-GB" sz="1600" dirty="0"/>
              <a:t> at TLEP(W)</a:t>
            </a:r>
          </a:p>
          <a:p>
            <a:pPr lvl="3"/>
            <a:r>
              <a:rPr lang="en-US" sz="1600" dirty="0" smtClean="0"/>
              <a:t>With  2</a:t>
            </a:r>
            <a:r>
              <a:rPr lang="en-US" sz="1400" dirty="0" smtClean="0"/>
              <a:t>x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Z pairs and 5</a:t>
            </a:r>
            <a:r>
              <a:rPr lang="en-US" sz="1400" dirty="0" smtClean="0"/>
              <a:t>x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</a:t>
            </a:r>
            <a:r>
              <a:rPr lang="en-GB" sz="1600" dirty="0" smtClean="0"/>
              <a:t>Z</a:t>
            </a:r>
            <a:r>
              <a:rPr lang="en-GB" sz="1600" dirty="0"/>
              <a:t>(</a:t>
            </a:r>
            <a:r>
              <a:rPr lang="en-GB" sz="1600" dirty="0">
                <a:latin typeface="Symbol" charset="2"/>
                <a:cs typeface="Symbol" charset="2"/>
              </a:rPr>
              <a:t>g)</a:t>
            </a:r>
            <a:r>
              <a:rPr lang="en-GB" sz="1600" dirty="0"/>
              <a:t> events </a:t>
            </a:r>
            <a:r>
              <a:rPr lang="en-GB" sz="1600" dirty="0" smtClean="0"/>
              <a:t>(Z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/>
              <a:t> </a:t>
            </a:r>
            <a:r>
              <a:rPr lang="en-GB" sz="1600" dirty="0" err="1"/>
              <a:t>e</a:t>
            </a:r>
            <a:r>
              <a:rPr lang="en-GB" sz="1600" baseline="30000" dirty="0" err="1">
                <a:latin typeface="Symbol" charset="2"/>
                <a:cs typeface="Symbol" charset="2"/>
              </a:rPr>
              <a:t>+</a:t>
            </a:r>
            <a:r>
              <a:rPr lang="en-GB" sz="1600" dirty="0" err="1"/>
              <a:t>e</a:t>
            </a:r>
            <a:r>
              <a:rPr lang="en-GB" sz="1600" baseline="30000" dirty="0">
                <a:latin typeface="Symbol" charset="2"/>
                <a:cs typeface="Symbol" charset="2"/>
              </a:rPr>
              <a:t>-</a:t>
            </a:r>
            <a:r>
              <a:rPr lang="en-GB" sz="1600" dirty="0"/>
              <a:t>, </a:t>
            </a:r>
            <a:r>
              <a:rPr lang="en-GB" sz="1600" dirty="0" err="1">
                <a:latin typeface="Symbol" charset="2"/>
                <a:cs typeface="Symbol" charset="2"/>
              </a:rPr>
              <a:t>m</a:t>
            </a:r>
            <a:r>
              <a:rPr lang="en-GB" sz="1600" baseline="30000" dirty="0" err="1">
                <a:latin typeface="Symbol" charset="2"/>
                <a:cs typeface="Symbol" charset="2"/>
              </a:rPr>
              <a:t>+</a:t>
            </a:r>
            <a:r>
              <a:rPr lang="en-GB" sz="1600" dirty="0" err="1">
                <a:latin typeface="Symbol" charset="2"/>
                <a:cs typeface="Symbol" charset="2"/>
              </a:rPr>
              <a:t>m</a:t>
            </a:r>
            <a:r>
              <a:rPr lang="en-GB" sz="1600" baseline="30000" dirty="0">
                <a:latin typeface="Symbol" charset="2"/>
                <a:cs typeface="Symbol" charset="2"/>
              </a:rPr>
              <a:t>-</a:t>
            </a:r>
            <a:r>
              <a:rPr lang="en-GB" sz="1600" dirty="0" smtClean="0"/>
              <a:t>) / </a:t>
            </a:r>
            <a:r>
              <a:rPr lang="en-GB" sz="1600" dirty="0" err="1" smtClean="0"/>
              <a:t>expt</a:t>
            </a:r>
            <a:r>
              <a:rPr lang="en-GB" sz="1600" dirty="0" smtClean="0"/>
              <a:t> at TLEP(H)</a:t>
            </a:r>
          </a:p>
          <a:p>
            <a:pPr lvl="4"/>
            <a:r>
              <a:rPr lang="en-GB" sz="1600" dirty="0" smtClean="0"/>
              <a:t>Can reach combined statistical precision on </a:t>
            </a:r>
            <a:r>
              <a:rPr lang="en-GB" sz="1600" dirty="0" err="1" smtClean="0"/>
              <a:t>E</a:t>
            </a:r>
            <a:r>
              <a:rPr lang="en-GB" sz="1600" baseline="-25000" dirty="0" err="1" smtClean="0"/>
              <a:t>beam</a:t>
            </a:r>
            <a:r>
              <a:rPr lang="en-GB" sz="1600" dirty="0" smtClean="0"/>
              <a:t> of </a:t>
            </a:r>
            <a:r>
              <a:rPr lang="en-GB" sz="1600" dirty="0" smtClean="0"/>
              <a:t>0.3 </a:t>
            </a:r>
            <a:r>
              <a:rPr lang="en-GB" sz="1600" dirty="0" smtClean="0"/>
              <a:t>MeV and 0.4 MeV </a:t>
            </a:r>
          </a:p>
          <a:p>
            <a:pPr lvl="1"/>
            <a:r>
              <a:rPr lang="en-GB" sz="1600" dirty="0" smtClean="0"/>
              <a:t>Beam transverse polarization possible at TLEP(W) : precision better than 0.1 MeV </a:t>
            </a:r>
          </a:p>
          <a:p>
            <a:pPr lvl="1"/>
            <a:r>
              <a:rPr lang="en-GB" sz="1600" dirty="0" smtClean="0"/>
              <a:t>Need to understand both theoretical and experimental uncertainties…</a:t>
            </a:r>
            <a:endParaRPr lang="en-GB" sz="1600" dirty="0"/>
          </a:p>
          <a:p>
            <a:pPr lvl="3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48</a:t>
            </a:fld>
            <a:endParaRPr lang="en-US" altLang="en-US" dirty="0"/>
          </a:p>
        </p:txBody>
      </p:sp>
      <p:pic>
        <p:nvPicPr>
          <p:cNvPr id="7" name="Picture 3" descr="\\cern.ch\dfs\Users\j\janot\Public\SSI2001\wwcross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290" y="1981200"/>
            <a:ext cx="2392110" cy="198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9418">
            <a:off x="5611866" y="2194062"/>
            <a:ext cx="1624053" cy="160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5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Timescale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Similar timescales for TLEP and LEP3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2000" dirty="0" smtClean="0"/>
              <a:t>TLEP </a:t>
            </a:r>
          </a:p>
          <a:p>
            <a:pPr lvl="1"/>
            <a:r>
              <a:rPr lang="en-US" sz="1600" dirty="0" smtClean="0"/>
              <a:t>Design study : 2013-2017</a:t>
            </a:r>
          </a:p>
          <a:p>
            <a:pPr lvl="1"/>
            <a:r>
              <a:rPr lang="en-US" sz="1600" dirty="0" smtClean="0"/>
              <a:t>Next European Strategy Workshop : 2017-2018</a:t>
            </a:r>
          </a:p>
          <a:p>
            <a:pPr lvl="1"/>
            <a:r>
              <a:rPr lang="en-US" sz="1600" dirty="0" smtClean="0"/>
              <a:t>Decision to go and start digging : 2018-2019</a:t>
            </a:r>
          </a:p>
          <a:p>
            <a:pPr lvl="1"/>
            <a:r>
              <a:rPr lang="en-US" sz="1600" dirty="0" smtClean="0"/>
              <a:t>Start installation in parallel with HL-LHC running : 2023 - …</a:t>
            </a:r>
          </a:p>
          <a:p>
            <a:pPr lvl="1"/>
            <a:r>
              <a:rPr lang="en-US" sz="1600" dirty="0" smtClean="0"/>
              <a:t>Start running at the end of HL-LHC running : 2030 - …</a:t>
            </a:r>
          </a:p>
          <a:p>
            <a:pPr lvl="1"/>
            <a:endParaRPr lang="en-US" sz="1600" dirty="0"/>
          </a:p>
          <a:p>
            <a:r>
              <a:rPr lang="en-US" sz="2000" dirty="0" smtClean="0"/>
              <a:t>LEP3</a:t>
            </a:r>
          </a:p>
          <a:p>
            <a:pPr lvl="1"/>
            <a:r>
              <a:rPr lang="en-US" sz="1600" dirty="0" smtClean="0"/>
              <a:t>Design study : 2013-2017 (spin-off of TLEP design study)</a:t>
            </a:r>
          </a:p>
          <a:p>
            <a:pPr lvl="1"/>
            <a:r>
              <a:rPr lang="en-US" sz="1600" dirty="0" smtClean="0"/>
              <a:t>Next European Strategy Workshop : 2017-2018</a:t>
            </a:r>
          </a:p>
          <a:p>
            <a:pPr lvl="1"/>
            <a:r>
              <a:rPr lang="en-US" sz="1600" dirty="0" smtClean="0"/>
              <a:t>Decision to go : 2018-2019</a:t>
            </a:r>
          </a:p>
          <a:p>
            <a:pPr lvl="1"/>
            <a:r>
              <a:rPr lang="en-US" sz="1600" dirty="0" smtClean="0"/>
              <a:t>Start installation at the end of LHC running : 2022 - …</a:t>
            </a:r>
          </a:p>
          <a:p>
            <a:pPr lvl="2"/>
            <a:r>
              <a:rPr lang="en-US" sz="1600" dirty="0" smtClean="0"/>
              <a:t>Tunnel probably irradiated at the end of HL-LHC</a:t>
            </a:r>
          </a:p>
          <a:p>
            <a:pPr lvl="3"/>
            <a:r>
              <a:rPr lang="en-US" sz="1600" dirty="0" smtClean="0"/>
              <a:t>LEP3 is an alternative of HL-LHC, and could be followed by HE-LHC in 2040</a:t>
            </a:r>
          </a:p>
          <a:p>
            <a:pPr lvl="1"/>
            <a:r>
              <a:rPr lang="en-US" sz="1600" dirty="0" smtClean="0"/>
              <a:t>Start running when ready : 2027 - …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49</a:t>
            </a:fld>
            <a:endParaRPr lang="en-US" altLang="en-US" dirty="0"/>
          </a:p>
        </p:txBody>
      </p:sp>
      <p:graphicFrame>
        <p:nvGraphicFramePr>
          <p:cNvPr id="7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044123"/>
              </p:ext>
            </p:extLst>
          </p:nvPr>
        </p:nvGraphicFramePr>
        <p:xfrm>
          <a:off x="381000" y="3581400"/>
          <a:ext cx="8290554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383"/>
                <a:gridCol w="218313"/>
                <a:gridCol w="122468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</a:tblGrid>
              <a:tr h="1058917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2030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2035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2040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</a:tr>
              <a:tr h="325821">
                <a:tc>
                  <a:txBody>
                    <a:bodyPr/>
                    <a:lstStyle/>
                    <a:p>
                      <a:r>
                        <a:rPr lang="fr-FR" b="1" dirty="0" smtClean="0"/>
                        <a:t>LHC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 gridSpan="4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gridSpan="15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5821">
                <a:tc>
                  <a:txBody>
                    <a:bodyPr/>
                    <a:lstStyle/>
                    <a:p>
                      <a:r>
                        <a:rPr lang="fr-FR" b="1" dirty="0" smtClean="0"/>
                        <a:t>HL-LHC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 gridSpan="13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R&amp;D + </a:t>
                      </a:r>
                      <a:r>
                        <a:rPr lang="fr-FR" dirty="0" err="1" smtClean="0"/>
                        <a:t>constr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1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66000">
                          <a:srgbClr val="92D050"/>
                        </a:gs>
                        <a:gs pos="100000">
                          <a:srgbClr val="FFFFCC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27000">
                          <a:srgbClr val="92D050"/>
                        </a:gs>
                        <a:gs pos="100000">
                          <a:srgbClr val="FFFFCC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5821">
                <a:tc>
                  <a:txBody>
                    <a:bodyPr/>
                    <a:lstStyle/>
                    <a:p>
                      <a:r>
                        <a:rPr lang="fr-FR" b="1" dirty="0" smtClean="0"/>
                        <a:t>TLEP*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Design  + R&amp;D +  construction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/>
                        </a:gs>
                        <a:gs pos="83000">
                          <a:srgbClr val="FF7C80"/>
                        </a:gs>
                        <a:gs pos="100000">
                          <a:srgbClr val="FF7C8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gridSpan="10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23000">
                          <a:srgbClr val="92D05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23000">
                          <a:srgbClr val="92D05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23000">
                          <a:srgbClr val="92D05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25821">
                <a:tc>
                  <a:txBody>
                    <a:bodyPr/>
                    <a:lstStyle/>
                    <a:p>
                      <a:r>
                        <a:rPr lang="fr-FR" b="1" dirty="0" smtClean="0"/>
                        <a:t>VHE-LHC*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7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Design</a:t>
                      </a:r>
                      <a:r>
                        <a:rPr lang="fr-FR" baseline="0" dirty="0" smtClean="0"/>
                        <a:t> + R&amp;D + construction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/>
                        </a:gs>
                        <a:gs pos="21000">
                          <a:srgbClr val="EE70EE"/>
                        </a:gs>
                        <a:gs pos="100000">
                          <a:srgbClr val="FF7C8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50000">
                          <a:srgbClr val="FF7C8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41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E1.pn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27" y="1676400"/>
            <a:ext cx="2252663" cy="3276600"/>
          </a:xfrm>
          <a:prstGeom prst="rect">
            <a:avLst/>
          </a:prstGeom>
        </p:spPr>
      </p:pic>
      <p:pic>
        <p:nvPicPr>
          <p:cNvPr id="8" name="Picture 7" descr="JE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43" y="1676400"/>
            <a:ext cx="4316957" cy="3237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Motivation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Today’s situation </a:t>
            </a:r>
          </a:p>
          <a:p>
            <a:pPr lvl="1"/>
            <a:r>
              <a:rPr lang="en-US" sz="1600" dirty="0" smtClean="0"/>
              <a:t>A (very) Standard Higgs boson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2"/>
            <a:endParaRPr lang="en-US" sz="1600" dirty="0" smtClean="0"/>
          </a:p>
          <a:p>
            <a:pPr lvl="2"/>
            <a:r>
              <a:rPr lang="en-US" sz="1600" dirty="0" smtClean="0"/>
              <a:t>Very strong motivation to measure all couplings with high precision </a:t>
            </a:r>
          </a:p>
          <a:p>
            <a:pPr lvl="3"/>
            <a:r>
              <a:rPr lang="en-US" sz="1600" dirty="0" smtClean="0"/>
              <a:t>What precision ?</a:t>
            </a:r>
          </a:p>
          <a:p>
            <a:pPr marL="1371600" lvl="3" indent="0">
              <a:buNone/>
            </a:pP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pic>
        <p:nvPicPr>
          <p:cNvPr id="9" name="Picture 8" descr="Mepsil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227081"/>
            <a:ext cx="2686050" cy="5067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58000" y="1545595"/>
            <a:ext cx="9372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J. Ellis et al.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901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smtClean="0"/>
              <a:t>“TLEP is more expensive than the ILC”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46150"/>
            <a:ext cx="8610600" cy="5378450"/>
          </a:xfrm>
        </p:spPr>
        <p:txBody>
          <a:bodyPr/>
          <a:lstStyle/>
          <a:p>
            <a:r>
              <a:rPr lang="en-US" sz="2000" dirty="0" smtClean="0"/>
              <a:t>LEP3 : A cost-effective option</a:t>
            </a:r>
          </a:p>
          <a:p>
            <a:pPr lvl="1"/>
            <a:r>
              <a:rPr lang="en-US" sz="1600" dirty="0" smtClean="0"/>
              <a:t>Tunnel : 0 $ - </a:t>
            </a:r>
            <a:r>
              <a:rPr lang="en-US" sz="1600" dirty="0" err="1" smtClean="0"/>
              <a:t>Cryoplant</a:t>
            </a:r>
            <a:r>
              <a:rPr lang="en-US" sz="1600" dirty="0" smtClean="0"/>
              <a:t> : 0$</a:t>
            </a:r>
          </a:p>
          <a:p>
            <a:pPr lvl="1"/>
            <a:r>
              <a:rPr lang="en-US" sz="1600" dirty="0" smtClean="0"/>
              <a:t>Two detectors : 0$  - Four detectors : 1 G$                    </a:t>
            </a:r>
            <a:r>
              <a:rPr lang="en-US" sz="1600" dirty="0" smtClean="0">
                <a:solidFill>
                  <a:srgbClr val="009900"/>
                </a:solidFill>
              </a:rPr>
              <a:t>Total : 1 – 2 G$</a:t>
            </a:r>
            <a:endParaRPr lang="en-US" sz="1600" dirty="0" smtClean="0"/>
          </a:p>
          <a:p>
            <a:pPr lvl="1"/>
            <a:r>
              <a:rPr lang="en-US" sz="1600" dirty="0" smtClean="0"/>
              <a:t>RF + Magnets + Injector Ring : 1 G$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 smtClean="0"/>
              <a:t>100,000 Higgs boson / detector / 5 years @ 240 </a:t>
            </a:r>
            <a:r>
              <a:rPr lang="en-US" sz="1600" dirty="0" err="1" smtClean="0"/>
              <a:t>GeV</a:t>
            </a:r>
            <a:r>
              <a:rPr lang="en-US" sz="1600" dirty="0" smtClean="0"/>
              <a:t>   :     </a:t>
            </a:r>
            <a:r>
              <a:rPr lang="en-US" sz="1600" u="sng" dirty="0" smtClean="0">
                <a:solidFill>
                  <a:srgbClr val="009900"/>
                </a:solidFill>
              </a:rPr>
              <a:t>5 k$ / Higgs boson</a:t>
            </a:r>
            <a:endParaRPr lang="en-US" u="sng" dirty="0" smtClean="0"/>
          </a:p>
          <a:p>
            <a:endParaRPr lang="en-US" sz="2000" dirty="0" smtClean="0"/>
          </a:p>
          <a:p>
            <a:r>
              <a:rPr lang="en-US" sz="2000" dirty="0" smtClean="0"/>
              <a:t>TLEP : A long-term vision</a:t>
            </a:r>
          </a:p>
          <a:p>
            <a:pPr lvl="1"/>
            <a:r>
              <a:rPr lang="en-US" sz="1600" dirty="0" smtClean="0"/>
              <a:t>Tunnel : </a:t>
            </a:r>
            <a:r>
              <a:rPr lang="en-US" sz="1600" dirty="0"/>
              <a:t>4</a:t>
            </a:r>
            <a:r>
              <a:rPr lang="en-US" sz="1600" dirty="0" smtClean="0"/>
              <a:t> G$ </a:t>
            </a:r>
          </a:p>
          <a:p>
            <a:pPr lvl="1"/>
            <a:r>
              <a:rPr lang="en-US" sz="1600" dirty="0" smtClean="0"/>
              <a:t>Four detectors : 2 G$                                                                </a:t>
            </a:r>
            <a:r>
              <a:rPr lang="en-US" sz="1600" dirty="0" smtClean="0">
                <a:solidFill>
                  <a:srgbClr val="009900"/>
                </a:solidFill>
              </a:rPr>
              <a:t>Total :  9 G$   </a:t>
            </a:r>
            <a:endParaRPr lang="en-US" sz="1600" dirty="0" smtClean="0"/>
          </a:p>
          <a:p>
            <a:pPr lvl="1"/>
            <a:r>
              <a:rPr lang="en-US" sz="1600" dirty="0" smtClean="0"/>
              <a:t>RF + </a:t>
            </a:r>
            <a:r>
              <a:rPr lang="en-US" sz="1600" dirty="0" err="1" smtClean="0"/>
              <a:t>Cryo</a:t>
            </a:r>
            <a:r>
              <a:rPr lang="en-US" sz="1600" dirty="0" smtClean="0"/>
              <a:t> + Magnet + Injector Ring : </a:t>
            </a:r>
            <a:r>
              <a:rPr lang="en-US" sz="1600" dirty="0"/>
              <a:t>3</a:t>
            </a:r>
            <a:r>
              <a:rPr lang="en-US" sz="1600" dirty="0" smtClean="0"/>
              <a:t> G$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 smtClean="0"/>
              <a:t>500,000 Higgs boson / detector / 5 years @ 240 </a:t>
            </a:r>
            <a:r>
              <a:rPr lang="en-US" sz="1600" dirty="0" err="1" smtClean="0"/>
              <a:t>GeV</a:t>
            </a:r>
            <a:r>
              <a:rPr lang="en-US" sz="1600" dirty="0" smtClean="0"/>
              <a:t> :     </a:t>
            </a:r>
            <a:r>
              <a:rPr lang="en-US" sz="1600" u="sng" dirty="0" smtClean="0">
                <a:solidFill>
                  <a:srgbClr val="009900"/>
                </a:solidFill>
              </a:rPr>
              <a:t>&lt; 4.5 k$ / Higgs boson </a:t>
            </a:r>
            <a:endParaRPr lang="en-US" sz="1600" u="sng" dirty="0" smtClean="0"/>
          </a:p>
          <a:p>
            <a:pPr lvl="1"/>
            <a:endParaRPr lang="en-US" sz="1600" dirty="0"/>
          </a:p>
          <a:p>
            <a:r>
              <a:rPr lang="en-US" sz="2000" dirty="0" smtClean="0"/>
              <a:t>Comparison with ILC </a:t>
            </a:r>
          </a:p>
          <a:p>
            <a:pPr lvl="1"/>
            <a:r>
              <a:rPr lang="en-US" sz="1600" dirty="0" smtClean="0"/>
              <a:t>Total Cost : &gt; 10 G$ </a:t>
            </a:r>
          </a:p>
          <a:p>
            <a:pPr lvl="1"/>
            <a:r>
              <a:rPr lang="en-US" sz="1600" dirty="0"/>
              <a:t>7</a:t>
            </a:r>
            <a:r>
              <a:rPr lang="en-US" sz="1600" dirty="0" smtClean="0"/>
              <a:t>0,000 Higgs boson / 5 years @ 240 </a:t>
            </a:r>
            <a:r>
              <a:rPr lang="en-US" sz="1600" dirty="0" err="1" smtClean="0"/>
              <a:t>GeV</a:t>
            </a:r>
            <a:r>
              <a:rPr lang="en-US" sz="1600" dirty="0" smtClean="0"/>
              <a:t> </a:t>
            </a:r>
            <a:r>
              <a:rPr lang="en-US" sz="1800" dirty="0" smtClean="0"/>
              <a:t>   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50</a:t>
            </a:fld>
            <a:endParaRPr lang="en-US" altLang="en-US" dirty="0"/>
          </a:p>
        </p:txBody>
      </p:sp>
      <p:sp>
        <p:nvSpPr>
          <p:cNvPr id="7" name="Right Brace 6"/>
          <p:cNvSpPr/>
          <p:nvPr/>
        </p:nvSpPr>
        <p:spPr bwMode="auto">
          <a:xfrm>
            <a:off x="5257800" y="1295400"/>
            <a:ext cx="155448" cy="914400"/>
          </a:xfrm>
          <a:prstGeom prst="rightBrac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>
            <a:off x="5257800" y="3505200"/>
            <a:ext cx="155448" cy="914400"/>
          </a:xfrm>
          <a:prstGeom prst="rightBrac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4516" y="3657600"/>
            <a:ext cx="2359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of which 5 G$ in common</a:t>
            </a:r>
          </a:p>
          <a:p>
            <a:pPr algn="ctr"/>
            <a:r>
              <a:rPr lang="en-US" sz="1400" b="1" dirty="0" smtClean="0"/>
              <a:t>with SHE-LHC </a:t>
            </a:r>
            <a:endParaRPr lang="en-US" sz="1400" b="1" dirty="0"/>
          </a:p>
        </p:txBody>
      </p:sp>
      <p:sp>
        <p:nvSpPr>
          <p:cNvPr id="10" name="Right Brace 9"/>
          <p:cNvSpPr/>
          <p:nvPr/>
        </p:nvSpPr>
        <p:spPr bwMode="auto">
          <a:xfrm>
            <a:off x="5257800" y="5638800"/>
            <a:ext cx="155448" cy="533400"/>
          </a:xfrm>
          <a:prstGeom prst="rightBrac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7400" y="5681246"/>
            <a:ext cx="2173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&gt; </a:t>
            </a:r>
            <a:r>
              <a:rPr lang="en-US" sz="1600" b="1" u="sng" dirty="0" smtClean="0">
                <a:solidFill>
                  <a:srgbClr val="009900"/>
                </a:solidFill>
                <a:latin typeface="+mn-lt"/>
              </a:rPr>
              <a:t>150 </a:t>
            </a:r>
            <a:r>
              <a:rPr lang="en-US" sz="1600" b="1" u="sng" dirty="0">
                <a:solidFill>
                  <a:srgbClr val="009900"/>
                </a:solidFill>
                <a:latin typeface="+mn-lt"/>
              </a:rPr>
              <a:t>k$ / Higgs boson </a:t>
            </a:r>
            <a:endParaRPr lang="en-US" sz="1600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839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Study : 2013 – </a:t>
            </a:r>
            <a:r>
              <a:rPr lang="en-US" dirty="0" smtClean="0"/>
              <a:t>2018 (1)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51</a:t>
            </a:fld>
            <a:endParaRPr lang="en-US" altLang="en-US" dirty="0"/>
          </a:p>
        </p:txBody>
      </p:sp>
      <p:pic>
        <p:nvPicPr>
          <p:cNvPr id="21" name="Content Placeholder 20" descr="TLEP-WP345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0" r="-8820"/>
          <a:stretch>
            <a:fillRect/>
          </a:stretch>
        </p:blipFill>
        <p:spPr/>
      </p:pic>
      <p:sp>
        <p:nvSpPr>
          <p:cNvPr id="7" name="ZoneTexte 2"/>
          <p:cNvSpPr txBox="1"/>
          <p:nvPr/>
        </p:nvSpPr>
        <p:spPr>
          <a:xfrm>
            <a:off x="887014" y="3011269"/>
            <a:ext cx="1637380" cy="58477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+mn-lt"/>
              </a:rPr>
              <a:t>F. Zimmermann </a:t>
            </a:r>
          </a:p>
          <a:p>
            <a:pPr algn="ctr"/>
            <a:r>
              <a:rPr lang="fr-FR" sz="1600" b="1" dirty="0" smtClean="0">
                <a:latin typeface="+mn-lt"/>
              </a:rPr>
              <a:t>ad </a:t>
            </a:r>
            <a:r>
              <a:rPr lang="fr-FR" sz="1600" b="1" dirty="0" err="1" smtClean="0">
                <a:latin typeface="+mn-lt"/>
              </a:rPr>
              <a:t>interim</a:t>
            </a:r>
            <a:endParaRPr lang="fr-FR" sz="1600" b="1" dirty="0" smtClean="0">
              <a:latin typeface="+mn-lt"/>
            </a:endParaRPr>
          </a:p>
        </p:txBody>
      </p:sp>
      <p:sp>
        <p:nvSpPr>
          <p:cNvPr id="8" name="ZoneTexte 5"/>
          <p:cNvSpPr txBox="1"/>
          <p:nvPr/>
        </p:nvSpPr>
        <p:spPr>
          <a:xfrm>
            <a:off x="3810000" y="3011015"/>
            <a:ext cx="1271825" cy="58477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+mn-lt"/>
              </a:rPr>
              <a:t>P. Janot </a:t>
            </a:r>
          </a:p>
          <a:p>
            <a:pPr algn="ctr"/>
            <a:r>
              <a:rPr lang="fr-FR" sz="1600" b="1" dirty="0" smtClean="0">
                <a:latin typeface="+mn-lt"/>
              </a:rPr>
              <a:t>ad </a:t>
            </a:r>
            <a:r>
              <a:rPr lang="fr-FR" sz="1600" b="1" dirty="0" err="1" smtClean="0">
                <a:latin typeface="+mn-lt"/>
              </a:rPr>
              <a:t>interim</a:t>
            </a:r>
            <a:endParaRPr lang="fr-FR" sz="1600" b="1" dirty="0" smtClean="0">
              <a:latin typeface="+mn-lt"/>
            </a:endParaRPr>
          </a:p>
        </p:txBody>
      </p:sp>
      <p:sp>
        <p:nvSpPr>
          <p:cNvPr id="9" name="ZoneTexte 6"/>
          <p:cNvSpPr txBox="1"/>
          <p:nvPr/>
        </p:nvSpPr>
        <p:spPr>
          <a:xfrm>
            <a:off x="6553200" y="2971800"/>
            <a:ext cx="1136754" cy="58477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+mn-lt"/>
              </a:rPr>
              <a:t>J. Ellis</a:t>
            </a:r>
          </a:p>
          <a:p>
            <a:pPr algn="ctr"/>
            <a:r>
              <a:rPr lang="fr-FR" sz="1600" b="1" dirty="0" smtClean="0">
                <a:latin typeface="+mn-lt"/>
              </a:rPr>
              <a:t>ad </a:t>
            </a:r>
            <a:r>
              <a:rPr lang="fr-FR" sz="1600" b="1" dirty="0" err="1" smtClean="0">
                <a:latin typeface="+mn-lt"/>
              </a:rPr>
              <a:t>interim</a:t>
            </a:r>
            <a:endParaRPr lang="fr-FR" sz="1600" b="1" dirty="0" smtClean="0">
              <a:latin typeface="+mn-lt"/>
            </a:endParaRPr>
          </a:p>
        </p:txBody>
      </p:sp>
      <p:sp>
        <p:nvSpPr>
          <p:cNvPr id="10" name="ZoneTexte 7"/>
          <p:cNvSpPr txBox="1"/>
          <p:nvPr/>
        </p:nvSpPr>
        <p:spPr>
          <a:xfrm>
            <a:off x="381000" y="1916832"/>
            <a:ext cx="8458200" cy="33855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+mn-lt"/>
              </a:rPr>
              <a:t>R. Aleksan, A. Blondel,  J. Ellis, P. Janot, M. Koratzinos, M. Zanetti, F. Zimmermann ad </a:t>
            </a:r>
            <a:r>
              <a:rPr lang="fr-FR" sz="1600" b="1" dirty="0" err="1" smtClean="0">
                <a:latin typeface="+mn-lt"/>
              </a:rPr>
              <a:t>interim</a:t>
            </a:r>
            <a:endParaRPr lang="fr-FR" sz="1600" b="1" dirty="0" smtClean="0">
              <a:latin typeface="+mn-lt"/>
            </a:endParaRPr>
          </a:p>
        </p:txBody>
      </p:sp>
      <p:pic>
        <p:nvPicPr>
          <p:cNvPr id="11" name="Picture 10" descr="The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219199"/>
            <a:ext cx="5029199" cy="48266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 descr="CountriesOrde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19200"/>
            <a:ext cx="5029200" cy="48266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50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Study : 2013 – </a:t>
            </a:r>
            <a:r>
              <a:rPr lang="en-US" dirty="0" smtClean="0"/>
              <a:t>2018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Experimental Studies : Preliminary Structure (Being discussed)</a:t>
            </a:r>
          </a:p>
          <a:p>
            <a:pPr lvl="1"/>
            <a:r>
              <a:rPr lang="en-US" sz="1800" dirty="0" smtClean="0"/>
              <a:t>11 </a:t>
            </a:r>
            <a:r>
              <a:rPr lang="en-US" sz="1800" dirty="0" smtClean="0"/>
              <a:t>working </a:t>
            </a:r>
            <a:r>
              <a:rPr lang="en-US" sz="1800" dirty="0" smtClean="0"/>
              <a:t>groups</a:t>
            </a:r>
            <a:endParaRPr lang="en-US" sz="1800" dirty="0" smtClean="0"/>
          </a:p>
          <a:p>
            <a:pPr lvl="2"/>
            <a:r>
              <a:rPr lang="en-US" sz="1600" dirty="0" smtClean="0"/>
              <a:t>WG1 : Electroweak Physics at the Z pole</a:t>
            </a:r>
          </a:p>
          <a:p>
            <a:pPr lvl="2"/>
            <a:r>
              <a:rPr lang="en-US" sz="1600" dirty="0" smtClean="0"/>
              <a:t>WG2 : </a:t>
            </a:r>
            <a:r>
              <a:rPr lang="en-US" sz="1600" dirty="0" smtClean="0"/>
              <a:t>Di-boson physics</a:t>
            </a:r>
            <a:r>
              <a:rPr lang="en-US" sz="1600" dirty="0" smtClean="0"/>
              <a:t> </a:t>
            </a:r>
            <a:r>
              <a:rPr lang="en-US" sz="1600" dirty="0" smtClean="0"/>
              <a:t>: W mass measurement, …</a:t>
            </a:r>
          </a:p>
          <a:p>
            <a:pPr lvl="2"/>
            <a:r>
              <a:rPr lang="en-US" sz="1600" dirty="0" smtClean="0"/>
              <a:t>WG3 : H(126) properties</a:t>
            </a:r>
          </a:p>
          <a:p>
            <a:pPr lvl="2"/>
            <a:r>
              <a:rPr lang="en-US" sz="1600" dirty="0" smtClean="0"/>
              <a:t>WG4 : Top Quark Physics</a:t>
            </a:r>
          </a:p>
          <a:p>
            <a:pPr lvl="2"/>
            <a:r>
              <a:rPr lang="en-US" sz="1600" dirty="0" smtClean="0"/>
              <a:t>WG5 </a:t>
            </a:r>
            <a:r>
              <a:rPr lang="en-US" sz="1600" dirty="0" smtClean="0"/>
              <a:t>: b, c and </a:t>
            </a:r>
            <a:r>
              <a:rPr lang="en-US" sz="1600" dirty="0" smtClean="0">
                <a:latin typeface="Symbol" charset="2"/>
                <a:cs typeface="Symbol" charset="2"/>
              </a:rPr>
              <a:t>t</a:t>
            </a:r>
            <a:r>
              <a:rPr lang="en-US" sz="1600" dirty="0" smtClean="0"/>
              <a:t> physics</a:t>
            </a:r>
          </a:p>
          <a:p>
            <a:pPr lvl="2"/>
            <a:r>
              <a:rPr lang="en-US" sz="1600" dirty="0" smtClean="0"/>
              <a:t>WG6 </a:t>
            </a:r>
            <a:r>
              <a:rPr lang="en-US" sz="1600" dirty="0" smtClean="0"/>
              <a:t>: QCD and 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/>
              <a:t> physics</a:t>
            </a:r>
          </a:p>
          <a:p>
            <a:pPr lvl="2"/>
            <a:r>
              <a:rPr lang="en-US" sz="1600" smtClean="0"/>
              <a:t>WG7 : </a:t>
            </a:r>
            <a:r>
              <a:rPr lang="en-US" sz="1600" dirty="0" smtClean="0"/>
              <a:t>Rare Physics</a:t>
            </a:r>
          </a:p>
          <a:p>
            <a:pPr lvl="2"/>
            <a:r>
              <a:rPr lang="en-US" sz="1600" dirty="0" smtClean="0"/>
              <a:t>WG8 : Experimental environment</a:t>
            </a:r>
          </a:p>
          <a:p>
            <a:pPr lvl="2"/>
            <a:r>
              <a:rPr lang="en-US" sz="1600" dirty="0" smtClean="0"/>
              <a:t>WG9 : Offline software and computing</a:t>
            </a:r>
          </a:p>
          <a:p>
            <a:pPr lvl="2"/>
            <a:r>
              <a:rPr lang="en-US" sz="1600" dirty="0" smtClean="0"/>
              <a:t>WG10 : Online software and computing</a:t>
            </a:r>
          </a:p>
          <a:p>
            <a:pPr lvl="2"/>
            <a:r>
              <a:rPr lang="en-US" sz="1600" dirty="0" smtClean="0"/>
              <a:t>WG11 : Detector </a:t>
            </a:r>
            <a:r>
              <a:rPr lang="en-US" sz="1600" dirty="0" smtClean="0"/>
              <a:t>designs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52</a:t>
            </a:fld>
            <a:endParaRPr lang="en-US" altLang="en-US" dirty="0"/>
          </a:p>
        </p:txBody>
      </p:sp>
      <p:pic>
        <p:nvPicPr>
          <p:cNvPr id="7" name="Picture 6" descr="Experim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96" y="2286000"/>
            <a:ext cx="4133983" cy="396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6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We believe TLEP to be the best complementary machine to LHC</a:t>
            </a:r>
          </a:p>
          <a:p>
            <a:pPr lvl="1"/>
            <a:r>
              <a:rPr lang="en-US" sz="1600" dirty="0" smtClean="0"/>
              <a:t>Higgs properties precision measurements; Stringent test of the SM closure.</a:t>
            </a:r>
          </a:p>
          <a:p>
            <a:r>
              <a:rPr lang="en-US" sz="2000" dirty="0" smtClean="0"/>
              <a:t>TLEP is based on a well-known technology</a:t>
            </a:r>
          </a:p>
          <a:p>
            <a:pPr lvl="1"/>
            <a:r>
              <a:rPr lang="en-US" sz="1600" dirty="0" smtClean="0"/>
              <a:t>Supported by much progress in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circular factories for 20 years (and counting)</a:t>
            </a:r>
          </a:p>
          <a:p>
            <a:pPr lvl="2"/>
            <a:r>
              <a:rPr lang="en-US" sz="1600" dirty="0" smtClean="0"/>
              <a:t>LEP, LEP2,  (super) b factories, synchrotron light sources</a:t>
            </a:r>
          </a:p>
          <a:p>
            <a:pPr lvl="1"/>
            <a:r>
              <a:rPr lang="en-US" sz="1600" dirty="0" smtClean="0"/>
              <a:t>Based on this experience, luminosity, power and cost predictions will be reliable </a:t>
            </a:r>
          </a:p>
          <a:p>
            <a:r>
              <a:rPr lang="en-US" sz="2000" dirty="0" smtClean="0"/>
              <a:t>It is a first step in a long-term vision for high-energy physics</a:t>
            </a:r>
          </a:p>
          <a:p>
            <a:pPr lvl="1"/>
            <a:r>
              <a:rPr lang="en-US" sz="1600" dirty="0" smtClean="0"/>
              <a:t> Many synergies with VHE-LHC (</a:t>
            </a:r>
            <a:r>
              <a:rPr lang="en-US" sz="1600" dirty="0" err="1" smtClean="0"/>
              <a:t>pp</a:t>
            </a:r>
            <a:r>
              <a:rPr lang="en-US" sz="1600" dirty="0" smtClean="0"/>
              <a:t> collisions at 100 </a:t>
            </a:r>
            <a:r>
              <a:rPr lang="en-US" sz="1600" dirty="0" err="1" smtClean="0"/>
              <a:t>TeV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Tunnel, accelerator, experiments, physics</a:t>
            </a:r>
          </a:p>
          <a:p>
            <a:r>
              <a:rPr lang="en-US" sz="2000" dirty="0" smtClean="0"/>
              <a:t>The design study is starting up as we speak, supported by CERN strategy</a:t>
            </a:r>
          </a:p>
          <a:p>
            <a:pPr lvl="1"/>
            <a:r>
              <a:rPr lang="en-US" sz="1600" dirty="0" smtClean="0"/>
              <a:t>Join us at </a:t>
            </a:r>
            <a:r>
              <a:rPr lang="en-US" sz="1600" dirty="0" smtClean="0">
                <a:hlinkClick r:id="rId2"/>
              </a:rPr>
              <a:t>http://tlep.web.cern.ch/contribute-to-the-design-study</a:t>
            </a:r>
            <a:r>
              <a:rPr lang="en-US" sz="1600" dirty="0" smtClean="0"/>
              <a:t> </a:t>
            </a:r>
          </a:p>
          <a:p>
            <a:pPr lvl="2"/>
            <a:r>
              <a:rPr lang="en-US" sz="1600" dirty="0" smtClean="0"/>
              <a:t>196 </a:t>
            </a:r>
            <a:r>
              <a:rPr lang="en-US" sz="1600" dirty="0" smtClean="0"/>
              <a:t>people registered as </a:t>
            </a:r>
            <a:r>
              <a:rPr lang="en-US" sz="1600" dirty="0" smtClean="0"/>
              <a:t>of today</a:t>
            </a:r>
            <a:r>
              <a:rPr lang="en-US" sz="1600" dirty="0" smtClean="0"/>
              <a:t>, </a:t>
            </a:r>
            <a:r>
              <a:rPr lang="en-US" sz="1600" dirty="0" smtClean="0"/>
              <a:t>10:30am</a:t>
            </a:r>
            <a:r>
              <a:rPr lang="en-US" sz="1600" dirty="0" smtClean="0"/>
              <a:t>, … and counting</a:t>
            </a:r>
          </a:p>
          <a:p>
            <a:r>
              <a:rPr lang="en-US" sz="2000" dirty="0" smtClean="0"/>
              <a:t>The goal is to have a technically-ready proposal by 2018</a:t>
            </a:r>
          </a:p>
          <a:p>
            <a:pPr lvl="1"/>
            <a:r>
              <a:rPr lang="en-US" sz="1600" dirty="0" smtClean="0"/>
              <a:t>So that the community can take </a:t>
            </a:r>
            <a:r>
              <a:rPr lang="en-US" sz="1600" dirty="0"/>
              <a:t>a</a:t>
            </a:r>
            <a:r>
              <a:rPr lang="en-US" sz="1600" dirty="0" smtClean="0"/>
              <a:t> fully-informed decision </a:t>
            </a:r>
          </a:p>
          <a:p>
            <a:pPr lvl="2"/>
            <a:r>
              <a:rPr lang="en-US" sz="1600" dirty="0" smtClean="0"/>
              <a:t>with the LHC Run2 results at √s = 13-14 </a:t>
            </a:r>
            <a:r>
              <a:rPr lang="en-US" sz="1600" dirty="0" err="1" smtClean="0"/>
              <a:t>TeV</a:t>
            </a:r>
            <a:r>
              <a:rPr lang="en-US" sz="1600" dirty="0" smtClean="0"/>
              <a:t> in hand</a:t>
            </a:r>
            <a:endParaRPr lang="en-US" sz="1600" dirty="0"/>
          </a:p>
          <a:p>
            <a:r>
              <a:rPr lang="en-US" dirty="0" smtClean="0"/>
              <a:t>We aim for physics in 2030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53</a:t>
            </a:fld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553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0"/>
            <a:ext cx="4566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56" y="4329100"/>
            <a:ext cx="143827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24" y="5787998"/>
            <a:ext cx="111023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D:\TEMP\CERN council &amp; SPC\European Strategy\Erice\post Erice\484686-gros-tas-de-poisson-de-mer-frais-cru-sur-un-marche-aux-poisson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1" y="3920505"/>
            <a:ext cx="1941792" cy="145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411760" y="4406625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?!?</a:t>
            </a:r>
            <a:endParaRPr lang="fr-FR" sz="32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563410" y="5376850"/>
            <a:ext cx="6733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latin typeface="+mn-lt"/>
              </a:rPr>
              <a:t>?!?</a:t>
            </a:r>
            <a:endParaRPr lang="fr-FR" sz="3200" b="1" dirty="0">
              <a:latin typeface="+mn-lt"/>
            </a:endParaRPr>
          </a:p>
        </p:txBody>
      </p:sp>
      <p:pic>
        <p:nvPicPr>
          <p:cNvPr id="8" name="Picture 2" descr="\\Dapdc5\aleksan\My Documents\Téléchargements\loup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27236" y="3423580"/>
            <a:ext cx="4325156" cy="433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913276"/>
            <a:ext cx="11525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759" y="4176700"/>
            <a:ext cx="1628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:\TEMP\CERN council &amp; SPC\European Strategy\Erice\post Erice\Black-Scissor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9997">
            <a:off x="4140575" y="2455564"/>
            <a:ext cx="580795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243242" y="2256380"/>
            <a:ext cx="302433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+mn-lt"/>
              </a:rPr>
              <a:t>Free the donkeys!</a:t>
            </a:r>
            <a:endParaRPr lang="en-US" sz="2800" b="1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43800" y="5741313"/>
            <a:ext cx="1470569" cy="43088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F. </a:t>
            </a:r>
            <a:r>
              <a:rPr lang="en-US" sz="1100" dirty="0" err="1" smtClean="0"/>
              <a:t>LeDiberder</a:t>
            </a:r>
            <a:endParaRPr lang="en-US" sz="1100" dirty="0" smtClean="0"/>
          </a:p>
          <a:p>
            <a:pPr algn="ctr"/>
            <a:r>
              <a:rPr lang="en-US" sz="1100" dirty="0" err="1" smtClean="0"/>
              <a:t>Revu</a:t>
            </a:r>
            <a:r>
              <a:rPr lang="en-US" sz="1100" dirty="0" smtClean="0"/>
              <a:t> par R. </a:t>
            </a:r>
            <a:r>
              <a:rPr lang="en-US" sz="1100" dirty="0" err="1" smtClean="0"/>
              <a:t>Aleksan</a:t>
            </a:r>
            <a:endParaRPr lang="en-US" sz="11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E0678-3149-443B-8A5D-85EC3119747D}" type="slidenum">
              <a:rPr lang="en-US" altLang="en-US" smtClean="0"/>
              <a:pPr>
                <a:defRPr/>
              </a:pPr>
              <a:t>54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96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6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Motivation </a:t>
            </a:r>
            <a:r>
              <a:rPr lang="en-US" dirty="0" smtClean="0"/>
              <a:t>(</a:t>
            </a:r>
            <a:r>
              <a:rPr lang="en-US" dirty="0"/>
              <a:t>3</a:t>
            </a:r>
            <a:r>
              <a:rPr lang="en-US" dirty="0" smtClean="0"/>
              <a:t>)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No sign of new physics below a scale of several 100’s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pPr lvl="1"/>
            <a:r>
              <a:rPr lang="en-US" sz="1600" dirty="0" err="1" smtClean="0"/>
              <a:t>Supersymmetry</a:t>
            </a:r>
            <a:r>
              <a:rPr lang="en-US" sz="1600" dirty="0" smtClean="0"/>
              <a:t> (ATLAS)                                             Exotics (CMS)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r>
              <a:rPr lang="en-US" sz="1600" dirty="0" smtClean="0"/>
              <a:t>Data at higher √s will extend the coverage to ~500 </a:t>
            </a:r>
            <a:r>
              <a:rPr lang="en-US" sz="1600" dirty="0" err="1" smtClean="0"/>
              <a:t>GeV</a:t>
            </a:r>
            <a:r>
              <a:rPr lang="en-US" sz="1600" dirty="0" smtClean="0"/>
              <a:t> for SUSY </a:t>
            </a:r>
          </a:p>
          <a:p>
            <a:pPr lvl="2"/>
            <a:r>
              <a:rPr lang="en-US" sz="1600" dirty="0" smtClean="0"/>
              <a:t>Will know in 2017 : might need to look for (multi-)</a:t>
            </a:r>
            <a:r>
              <a:rPr lang="en-US" sz="1600" dirty="0" err="1" smtClean="0"/>
              <a:t>TeV</a:t>
            </a:r>
            <a:r>
              <a:rPr lang="en-US" sz="1600" dirty="0" smtClean="0"/>
              <a:t> New Physics </a:t>
            </a:r>
          </a:p>
          <a:p>
            <a:pPr lvl="3"/>
            <a:r>
              <a:rPr lang="en-US" sz="1600" dirty="0" smtClean="0"/>
              <a:t>Air is getting very thin for Linear </a:t>
            </a:r>
            <a:r>
              <a:rPr lang="en-US" sz="1600" dirty="0"/>
              <a:t>Colliders with √s = o(</a:t>
            </a:r>
            <a:r>
              <a:rPr lang="en-US" sz="1600" dirty="0" err="1"/>
              <a:t>TeV</a:t>
            </a:r>
            <a:r>
              <a:rPr lang="en-US" sz="1600" dirty="0" smtClean="0"/>
              <a:t>)</a:t>
            </a:r>
          </a:p>
          <a:p>
            <a:pPr lvl="4"/>
            <a:r>
              <a:rPr lang="en-US" sz="1600" dirty="0" smtClean="0"/>
              <a:t>We need a machine upgradeable </a:t>
            </a:r>
            <a:r>
              <a:rPr lang="en-US" sz="1600" dirty="0" smtClean="0">
                <a:solidFill>
                  <a:srgbClr val="FF0000"/>
                </a:solidFill>
              </a:rPr>
              <a:t>beyond several </a:t>
            </a:r>
            <a:r>
              <a:rPr lang="en-US" sz="1600" dirty="0" err="1" smtClean="0">
                <a:solidFill>
                  <a:srgbClr val="FF0000"/>
                </a:solidFill>
              </a:rPr>
              <a:t>TeV</a:t>
            </a:r>
            <a:endParaRPr lang="en-US" sz="1600" dirty="0">
              <a:solidFill>
                <a:srgbClr val="FF0000"/>
              </a:solidFill>
            </a:endParaRPr>
          </a:p>
          <a:p>
            <a:pPr marL="1371600" lvl="3" indent="0">
              <a:buNone/>
            </a:pP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pic>
        <p:nvPicPr>
          <p:cNvPr id="7" name="Picture 6" descr="SUSYAtla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6400"/>
            <a:ext cx="4495800" cy="3365168"/>
          </a:xfrm>
          <a:prstGeom prst="rect">
            <a:avLst/>
          </a:prstGeom>
        </p:spPr>
      </p:pic>
      <p:pic>
        <p:nvPicPr>
          <p:cNvPr id="8" name="Picture 7" descr="ExoC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89098"/>
            <a:ext cx="4399912" cy="32097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4724400" y="1783678"/>
            <a:ext cx="228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24400" y="2469478"/>
            <a:ext cx="3810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6928" y="1295400"/>
            <a:ext cx="10951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+mn-lt"/>
              </a:rPr>
              <a:t>Moriond</a:t>
            </a:r>
            <a:r>
              <a:rPr lang="en-US" sz="1100" dirty="0" smtClean="0">
                <a:latin typeface="+mn-lt"/>
              </a:rPr>
              <a:t> EW ’13</a:t>
            </a:r>
            <a:endParaRPr lang="en-US" sz="1100" dirty="0">
              <a:latin typeface="+mn-lt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2895600" y="1828800"/>
            <a:ext cx="0" cy="2895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5943600" y="1828800"/>
            <a:ext cx="0" cy="2971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160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Motivation </a:t>
            </a:r>
            <a:r>
              <a:rPr lang="en-US" dirty="0" smtClean="0"/>
              <a:t>(4)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If no new physics is found, what next ?</a:t>
            </a:r>
          </a:p>
          <a:p>
            <a:pPr lvl="1"/>
            <a:r>
              <a:rPr lang="en-US" sz="1600" dirty="0" smtClean="0"/>
              <a:t>Once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 is known, the standard model has nowhere to go !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2"/>
            <a:r>
              <a:rPr lang="en-US" sz="1600" dirty="0" smtClean="0"/>
              <a:t>Very strong incentive to revisit and </a:t>
            </a:r>
            <a:r>
              <a:rPr lang="en-US" sz="1600" dirty="0" smtClean="0">
                <a:solidFill>
                  <a:srgbClr val="FF6600"/>
                </a:solidFill>
              </a:rPr>
              <a:t>improve</a:t>
            </a:r>
            <a:r>
              <a:rPr lang="en-US" sz="1600" dirty="0" smtClean="0"/>
              <a:t> all precision measurements</a:t>
            </a:r>
          </a:p>
          <a:p>
            <a:pPr lvl="3"/>
            <a:r>
              <a:rPr lang="en-US" sz="1600" dirty="0" smtClean="0"/>
              <a:t>Z pole, WW threshold</a:t>
            </a:r>
          </a:p>
          <a:p>
            <a:pPr lvl="3"/>
            <a:r>
              <a:rPr lang="en-US" sz="1600" dirty="0" smtClean="0"/>
              <a:t>Higgs couplings</a:t>
            </a:r>
          </a:p>
          <a:p>
            <a:pPr lvl="3"/>
            <a:r>
              <a:rPr lang="en-US" sz="1600" dirty="0" smtClean="0"/>
              <a:t>Top quark properties</a:t>
            </a:r>
          </a:p>
          <a:p>
            <a:pPr lvl="3"/>
            <a:r>
              <a:rPr lang="en-US" sz="1600" dirty="0" smtClean="0"/>
              <a:t>Rare decays (</a:t>
            </a:r>
            <a:r>
              <a:rPr lang="en-US" sz="1600" dirty="0" err="1" smtClean="0"/>
              <a:t>B</a:t>
            </a:r>
            <a:r>
              <a:rPr lang="en-US" sz="1600" baseline="-25000" dirty="0" err="1" smtClean="0"/>
              <a:t>s</a:t>
            </a:r>
            <a:r>
              <a:rPr lang="en-US" sz="1600" dirty="0" smtClean="0"/>
              <a:t>  </a:t>
            </a:r>
            <a:r>
              <a:rPr lang="en-US" sz="1600" dirty="0"/>
              <a:t>→ </a:t>
            </a:r>
            <a:r>
              <a:rPr lang="en-US" sz="1600" dirty="0" smtClean="0">
                <a:latin typeface="Symbol" charset="2"/>
                <a:cs typeface="Symbol" charset="2"/>
              </a:rPr>
              <a:t>mm, </a:t>
            </a:r>
            <a:r>
              <a:rPr lang="en-US" sz="1600" dirty="0" smtClean="0">
                <a:cs typeface="Symbol" charset="2"/>
              </a:rPr>
              <a:t>etc.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With the precision needed </a:t>
            </a:r>
            <a:r>
              <a:rPr lang="en-US" sz="1600" dirty="0"/>
              <a:t>t</a:t>
            </a:r>
            <a:r>
              <a:rPr lang="en-US" sz="1600" dirty="0" smtClean="0"/>
              <a:t>o become sensitive to (multi-)</a:t>
            </a:r>
            <a:r>
              <a:rPr lang="en-US" sz="1600" dirty="0" err="1" smtClean="0"/>
              <a:t>TeV</a:t>
            </a:r>
            <a:r>
              <a:rPr lang="en-US" sz="1600" dirty="0" smtClean="0"/>
              <a:t> New Physics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3673" y="1676400"/>
            <a:ext cx="335578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Roma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4" y="1676400"/>
            <a:ext cx="4218876" cy="282850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flipH="1">
            <a:off x="2895600" y="2819400"/>
            <a:ext cx="78922" cy="7620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411271" y="4766846"/>
            <a:ext cx="2918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→ </a:t>
            </a:r>
            <a:r>
              <a:rPr lang="en-US" sz="1600" b="1" dirty="0" err="1" smtClean="0">
                <a:latin typeface="+mn-lt"/>
              </a:rPr>
              <a:t>Programme</a:t>
            </a:r>
            <a:r>
              <a:rPr lang="en-US" sz="1600" b="1" dirty="0" smtClean="0">
                <a:latin typeface="+mn-lt"/>
              </a:rPr>
              <a:t> </a:t>
            </a:r>
            <a:r>
              <a:rPr lang="en-US" sz="1600" b="1" dirty="0">
                <a:latin typeface="+mn-lt"/>
              </a:rPr>
              <a:t>u</a:t>
            </a:r>
            <a:r>
              <a:rPr lang="en-US" sz="1600" b="1" dirty="0" smtClean="0">
                <a:latin typeface="+mn-lt"/>
              </a:rPr>
              <a:t>nique to TLEP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11271" y="5638800"/>
            <a:ext cx="3427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→ </a:t>
            </a:r>
            <a:r>
              <a:rPr lang="en-US" sz="1600" b="1" dirty="0" smtClean="0">
                <a:latin typeface="+mn-lt"/>
              </a:rPr>
              <a:t>Also at the Z pole, unique to TLEP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19600" y="5071646"/>
            <a:ext cx="3788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→ </a:t>
            </a:r>
            <a:r>
              <a:rPr lang="en-US" sz="1600" b="1" dirty="0" smtClean="0">
                <a:latin typeface="+mn-lt"/>
              </a:rPr>
              <a:t>Integrated luminosity unique to TLEP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4400" y="4234190"/>
            <a:ext cx="11177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R</a:t>
            </a:r>
            <a:r>
              <a:rPr lang="en-US" sz="1100" dirty="0" smtClean="0">
                <a:solidFill>
                  <a:prstClr val="black"/>
                </a:solidFill>
              </a:rPr>
              <a:t>. </a:t>
            </a:r>
            <a:r>
              <a:rPr lang="en-US" sz="1100" dirty="0" err="1" smtClean="0">
                <a:solidFill>
                  <a:prstClr val="black"/>
                </a:solidFill>
              </a:rPr>
              <a:t>Kogler</a:t>
            </a:r>
            <a:r>
              <a:rPr lang="en-US" sz="1100" dirty="0" smtClean="0">
                <a:solidFill>
                  <a:prstClr val="black"/>
                </a:solidFill>
              </a:rPr>
              <a:t> et al.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20962" y="1393195"/>
            <a:ext cx="8983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prstClr val="black"/>
                </a:solidFill>
              </a:rPr>
              <a:t>LHCb</a:t>
            </a:r>
            <a:r>
              <a:rPr lang="en-US" sz="1100" dirty="0" smtClean="0">
                <a:solidFill>
                  <a:prstClr val="black"/>
                </a:solidFill>
              </a:rPr>
              <a:t> 2013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9600" y="5376446"/>
            <a:ext cx="3788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→ </a:t>
            </a:r>
            <a:r>
              <a:rPr lang="en-US" sz="1600" b="1" dirty="0" smtClean="0">
                <a:latin typeface="+mn-lt"/>
              </a:rPr>
              <a:t>Integrated luminosity unique to TLEP</a:t>
            </a:r>
          </a:p>
        </p:txBody>
      </p:sp>
    </p:spTree>
    <p:extLst>
      <p:ext uri="{BB962C8B-B14F-4D97-AF65-F5344CB8AC3E}">
        <p14:creationId xmlns:p14="http://schemas.microsoft.com/office/powerpoint/2010/main" val="12108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Motivation (5)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Example : Precision for Higgs couplings</a:t>
            </a:r>
          </a:p>
          <a:p>
            <a:pPr lvl="1"/>
            <a:r>
              <a:rPr lang="en-US" sz="1600" dirty="0" smtClean="0"/>
              <a:t>Maximal deviations with respect to SM couplings, as a function of new physics scale</a:t>
            </a:r>
          </a:p>
          <a:p>
            <a:pPr lvl="2">
              <a:lnSpc>
                <a:spcPct val="120000"/>
              </a:lnSpc>
            </a:pPr>
            <a:r>
              <a:rPr lang="en-US" sz="1600" dirty="0" smtClean="0"/>
              <a:t>SUSY                                                                     , for </a:t>
            </a:r>
            <a:r>
              <a:rPr lang="en-US" sz="1600" dirty="0" err="1" smtClean="0"/>
              <a:t>tan</a:t>
            </a:r>
            <a:r>
              <a:rPr lang="en-US" sz="1600" dirty="0" err="1" smtClean="0">
                <a:latin typeface="Symbol" charset="2"/>
                <a:cs typeface="Symbol" charset="2"/>
              </a:rPr>
              <a:t>b</a:t>
            </a:r>
            <a:r>
              <a:rPr lang="en-US" sz="1600" dirty="0" smtClean="0"/>
              <a:t> = 5 </a:t>
            </a:r>
          </a:p>
          <a:p>
            <a:pPr lvl="2"/>
            <a:endParaRPr lang="en-US" sz="1600" dirty="0"/>
          </a:p>
          <a:p>
            <a:pPr lvl="2"/>
            <a:r>
              <a:rPr lang="en-US" sz="1600" dirty="0" smtClean="0"/>
              <a:t>Composite Higgs </a:t>
            </a:r>
          </a:p>
          <a:p>
            <a:pPr lvl="2"/>
            <a:endParaRPr lang="en-US" sz="1600" dirty="0"/>
          </a:p>
          <a:p>
            <a:pPr lvl="2"/>
            <a:r>
              <a:rPr lang="en-US" sz="1600" dirty="0" smtClean="0"/>
              <a:t>Top partners  </a:t>
            </a:r>
          </a:p>
          <a:p>
            <a:pPr lvl="2"/>
            <a:endParaRPr lang="en-US" sz="1600" dirty="0"/>
          </a:p>
          <a:p>
            <a:pPr lvl="2"/>
            <a:r>
              <a:rPr lang="en-US" sz="1600" dirty="0" smtClean="0"/>
              <a:t>Other models may give up to 5% deviations with respect to the Standard Model</a:t>
            </a:r>
          </a:p>
          <a:p>
            <a:pPr lvl="1"/>
            <a:r>
              <a:rPr lang="en-US" sz="1600" dirty="0" smtClean="0"/>
              <a:t>Maximal deviations for the new physics scale still allowed by LHC results</a:t>
            </a:r>
          </a:p>
          <a:p>
            <a:pPr lvl="1"/>
            <a:endParaRPr lang="en-US" sz="1600" dirty="0" smtClean="0"/>
          </a:p>
          <a:p>
            <a:pPr marL="914400" lvl="2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Strongly influences the strategy for Higgs factory projects</a:t>
            </a:r>
          </a:p>
          <a:p>
            <a:pPr lvl="1"/>
            <a:r>
              <a:rPr lang="en-US" sz="1600" dirty="0"/>
              <a:t>Need </a:t>
            </a:r>
            <a:r>
              <a:rPr lang="en-US" sz="1600" dirty="0" smtClean="0"/>
              <a:t>at least a per-cent </a:t>
            </a:r>
            <a:r>
              <a:rPr lang="en-US" sz="1600" dirty="0"/>
              <a:t>accuracy on couplings </a:t>
            </a:r>
            <a:r>
              <a:rPr lang="en-US" sz="1600" dirty="0" smtClean="0"/>
              <a:t>for a 5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/>
              <a:t> “observation”</a:t>
            </a:r>
          </a:p>
          <a:p>
            <a:pPr lvl="2"/>
            <a:r>
              <a:rPr lang="en-US" sz="1600" dirty="0" smtClean="0"/>
              <a:t>And </a:t>
            </a:r>
            <a:r>
              <a:rPr lang="en-US" sz="1600" dirty="0" smtClean="0">
                <a:solidFill>
                  <a:srgbClr val="FF6600"/>
                </a:solidFill>
              </a:rPr>
              <a:t>sub-percent precision</a:t>
            </a:r>
            <a:r>
              <a:rPr lang="en-US" sz="1600" dirty="0" smtClean="0"/>
              <a:t> if new </a:t>
            </a:r>
            <a:r>
              <a:rPr lang="en-US" sz="1600" dirty="0"/>
              <a:t>physics </a:t>
            </a:r>
            <a:r>
              <a:rPr lang="en-US" sz="1600" dirty="0" smtClean="0"/>
              <a:t>is at the (multi-)</a:t>
            </a:r>
            <a:r>
              <a:rPr lang="en-US" sz="1600" dirty="0" err="1" smtClean="0"/>
              <a:t>TeV</a:t>
            </a:r>
            <a:r>
              <a:rPr lang="en-US" sz="1600" dirty="0" smtClean="0"/>
              <a:t> scale</a:t>
            </a:r>
            <a:endParaRPr lang="en-US" sz="1600" dirty="0"/>
          </a:p>
          <a:p>
            <a:pPr lvl="1"/>
            <a:endParaRPr lang="en-US" sz="1600" dirty="0" smtClean="0"/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7" name="Picture 6" descr="ghbb_mA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00200"/>
            <a:ext cx="2573173" cy="427948"/>
          </a:xfrm>
          <a:prstGeom prst="rect">
            <a:avLst/>
          </a:prstGeom>
          <a:solidFill>
            <a:srgbClr val="FFEEE5"/>
          </a:solidFill>
          <a:ln>
            <a:noFill/>
          </a:ln>
        </p:spPr>
      </p:pic>
      <p:pic>
        <p:nvPicPr>
          <p:cNvPr id="8" name="Picture 7" descr="ghff_compos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38" y="2150059"/>
            <a:ext cx="731535" cy="437092"/>
          </a:xfrm>
          <a:prstGeom prst="rect">
            <a:avLst/>
          </a:prstGeom>
        </p:spPr>
      </p:pic>
      <p:pic>
        <p:nvPicPr>
          <p:cNvPr id="9" name="Picture 8" descr="ghVV_compos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69" y="2133600"/>
            <a:ext cx="2099504" cy="453551"/>
          </a:xfrm>
          <a:prstGeom prst="rect">
            <a:avLst/>
          </a:prstGeom>
        </p:spPr>
      </p:pic>
      <p:pic>
        <p:nvPicPr>
          <p:cNvPr id="10" name="Picture 9" descr="ghgg_to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52" y="2743200"/>
            <a:ext cx="4478821" cy="471840"/>
          </a:xfrm>
          <a:prstGeom prst="rect">
            <a:avLst/>
          </a:prstGeom>
        </p:spPr>
      </p:pic>
      <p:pic>
        <p:nvPicPr>
          <p:cNvPr id="11" name="Picture 10" descr="Well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147404"/>
            <a:ext cx="5257800" cy="9579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62800" y="1643390"/>
            <a:ext cx="16978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H. Baer, M. </a:t>
            </a:r>
            <a:r>
              <a:rPr lang="en-US" sz="1100" dirty="0" err="1" smtClean="0">
                <a:solidFill>
                  <a:prstClr val="black"/>
                </a:solidFill>
              </a:rPr>
              <a:t>Peskin</a:t>
            </a:r>
            <a:r>
              <a:rPr lang="en-US" sz="1100" dirty="0" smtClean="0">
                <a:solidFill>
                  <a:prstClr val="black"/>
                </a:solidFill>
              </a:rPr>
              <a:t> et al.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77278" y="4691390"/>
            <a:ext cx="1161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J.D. Wells et al.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0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at existing colliders : (HL-)LHC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Executive summary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Grenoble, 16 May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LPSC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32995" y="1447800"/>
            <a:ext cx="4015201" cy="3968622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0000"/>
              <a:buFont typeface="Wingdings" pitchFamily="2" charset="2"/>
              <a:buChar char="q"/>
              <a:defRPr kumimoji="1" sz="24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Zapf Dingbats" charset="2"/>
              <a:buChar char="u"/>
              <a:defRPr kumimoji="1" sz="2000" b="1">
                <a:solidFill>
                  <a:srgbClr val="0000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5000"/>
              <a:buFont typeface="Zapf Dingbats" charset="2"/>
              <a:buChar char="l"/>
              <a:defRPr kumimoji="1" sz="2000" b="1">
                <a:solidFill>
                  <a:srgbClr val="0099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75000"/>
              <a:buFont typeface="Zapf Dingbats" charset="2"/>
              <a:buChar char="è"/>
              <a:defRPr kumimoji="1" sz="2000" b="1">
                <a:solidFill>
                  <a:srgbClr val="CC00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buNone/>
              <a:defRPr kumimoji="1"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Approved LHC,  300 fb</a:t>
            </a:r>
            <a:r>
              <a:rPr lang="en-US" sz="1800" baseline="30000" dirty="0" smtClean="0">
                <a:solidFill>
                  <a:schemeClr val="tx1"/>
                </a:solidFill>
              </a:rPr>
              <a:t>-1</a:t>
            </a:r>
            <a:r>
              <a:rPr lang="en-US" sz="1800" dirty="0" smtClean="0">
                <a:solidFill>
                  <a:schemeClr val="tx1"/>
                </a:solidFill>
              </a:rPr>
              <a:t> at 14 </a:t>
            </a:r>
            <a:r>
              <a:rPr lang="en-US" sz="1800" dirty="0" err="1" smtClean="0">
                <a:solidFill>
                  <a:schemeClr val="tx1"/>
                </a:solidFill>
              </a:rPr>
              <a:t>TeV</a:t>
            </a:r>
            <a:r>
              <a:rPr lang="en-US" sz="1800" dirty="0" smtClean="0">
                <a:solidFill>
                  <a:schemeClr val="tx1"/>
                </a:solidFill>
              </a:rPr>
              <a:t> : </a:t>
            </a:r>
          </a:p>
          <a:p>
            <a:pPr marL="0" indent="0" algn="ctr">
              <a:buFont typeface="Wingdings" pitchFamily="2" charset="2"/>
              <a:buNone/>
            </a:pPr>
            <a:endParaRPr lang="en-US" sz="1800" b="0" dirty="0" smtClean="0">
              <a:solidFill>
                <a:srgbClr val="0000CC"/>
              </a:solidFill>
            </a:endParaRPr>
          </a:p>
          <a:p>
            <a:pPr lvl="1"/>
            <a:r>
              <a:rPr lang="en-US" sz="1600" dirty="0" smtClean="0"/>
              <a:t>Higgs mass at 100 MeV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Disentangle Spin 0 </a:t>
            </a:r>
            <a:r>
              <a:rPr lang="en-US" sz="1600" dirty="0" err="1" smtClean="0"/>
              <a:t>vs</a:t>
            </a:r>
            <a:r>
              <a:rPr lang="en-US" sz="1600" dirty="0" smtClean="0"/>
              <a:t> Spin 2 and main CP component in 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/>
              <a:t>/ZZ*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Coupling precision / Experiment</a:t>
            </a:r>
          </a:p>
          <a:p>
            <a:pPr lvl="2"/>
            <a:r>
              <a:rPr lang="en-US" sz="1700" dirty="0" smtClean="0"/>
              <a:t>ZZ, WW,              5-6%</a:t>
            </a:r>
          </a:p>
          <a:p>
            <a:pPr lvl="2"/>
            <a:r>
              <a:rPr lang="en-US" sz="1700" dirty="0" smtClean="0"/>
              <a:t>bb, </a:t>
            </a:r>
            <a:r>
              <a:rPr lang="en-US" sz="1700" dirty="0" err="1" smtClean="0">
                <a:latin typeface="Symbol" charset="2"/>
                <a:cs typeface="Symbol" charset="2"/>
              </a:rPr>
              <a:t>tt</a:t>
            </a:r>
            <a:r>
              <a:rPr lang="en-US" sz="1700" dirty="0" smtClean="0">
                <a:latin typeface="Symbol" charset="2"/>
                <a:cs typeface="Symbol" charset="2"/>
              </a:rPr>
              <a:t>                </a:t>
            </a:r>
            <a:r>
              <a:rPr lang="en-US" sz="1700" dirty="0" smtClean="0"/>
              <a:t>10-15%</a:t>
            </a:r>
          </a:p>
          <a:p>
            <a:pPr lvl="2"/>
            <a:r>
              <a:rPr lang="en-US" sz="1700" dirty="0" err="1" smtClean="0"/>
              <a:t>tt</a:t>
            </a:r>
            <a:r>
              <a:rPr lang="en-US" sz="1700" dirty="0" smtClean="0"/>
              <a:t>, </a:t>
            </a:r>
            <a:r>
              <a:rPr lang="en-US" sz="1700" dirty="0" smtClean="0">
                <a:latin typeface="Symbol" charset="2"/>
                <a:cs typeface="Symbol" charset="2"/>
              </a:rPr>
              <a:t>mm                </a:t>
            </a:r>
            <a:r>
              <a:rPr lang="en-US" sz="1700" dirty="0" smtClean="0">
                <a:sym typeface="Wingdings"/>
              </a:rPr>
              <a:t>3-2 </a:t>
            </a:r>
            <a:r>
              <a:rPr lang="en-US" sz="1700" dirty="0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700" dirty="0" smtClean="0">
                <a:sym typeface="Wingdings"/>
              </a:rPr>
              <a:t> effect</a:t>
            </a:r>
            <a:endParaRPr lang="en-US" sz="1700" dirty="0" smtClean="0"/>
          </a:p>
          <a:p>
            <a:pPr lvl="2"/>
            <a:r>
              <a:rPr lang="en-US" sz="1700" dirty="0" err="1" smtClean="0">
                <a:latin typeface="Symbol" charset="2"/>
                <a:cs typeface="Symbol" charset="2"/>
              </a:rPr>
              <a:t>gg</a:t>
            </a:r>
            <a:r>
              <a:rPr lang="en-US" sz="1700" dirty="0" smtClean="0"/>
              <a:t> , </a:t>
            </a:r>
            <a:r>
              <a:rPr lang="en-US" sz="1700" dirty="0" err="1" smtClean="0"/>
              <a:t>gg</a:t>
            </a:r>
            <a:r>
              <a:rPr lang="en-US" sz="1700" dirty="0" smtClean="0"/>
              <a:t>                   5-11%</a:t>
            </a:r>
            <a:endParaRPr lang="en-US" sz="17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54034" y="1456234"/>
            <a:ext cx="4356306" cy="395137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Font typeface="Arial" pitchFamily="34" charset="0"/>
              <a:buNone/>
            </a:pPr>
            <a:r>
              <a:rPr lang="en-US" sz="2600" b="1" dirty="0" smtClean="0">
                <a:solidFill>
                  <a:srgbClr val="000000"/>
                </a:solidFill>
              </a:rPr>
              <a:t>HL-LHC,  3000 fb</a:t>
            </a:r>
            <a:r>
              <a:rPr lang="en-US" sz="2600" b="1" baseline="30000" dirty="0" smtClean="0">
                <a:solidFill>
                  <a:srgbClr val="000000"/>
                </a:solidFill>
              </a:rPr>
              <a:t>-1</a:t>
            </a:r>
            <a:r>
              <a:rPr lang="en-US" sz="2600" b="1" dirty="0" smtClean="0">
                <a:solidFill>
                  <a:srgbClr val="000000"/>
                </a:solidFill>
              </a:rPr>
              <a:t> at 14 </a:t>
            </a:r>
            <a:r>
              <a:rPr lang="en-US" sz="2600" b="1" dirty="0" err="1" smtClean="0">
                <a:solidFill>
                  <a:srgbClr val="000000"/>
                </a:solidFill>
              </a:rPr>
              <a:t>TeV</a:t>
            </a:r>
            <a:r>
              <a:rPr lang="en-US" sz="2600" b="1" dirty="0" smtClean="0">
                <a:solidFill>
                  <a:srgbClr val="000000"/>
                </a:solidFill>
              </a:rPr>
              <a:t>:</a:t>
            </a:r>
          </a:p>
          <a:p>
            <a:pPr marL="0" indent="0" algn="ctr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Font typeface="Arial" pitchFamily="34" charset="0"/>
              <a:buNone/>
            </a:pPr>
            <a:endParaRPr lang="en-US" sz="2300" b="0" dirty="0" smtClean="0">
              <a:solidFill>
                <a:srgbClr val="000090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r>
              <a:rPr lang="en-US" sz="2300" b="1" dirty="0" smtClean="0">
                <a:solidFill>
                  <a:srgbClr val="0000CC"/>
                </a:solidFill>
              </a:rPr>
              <a:t>Higgs mass at 50 MeV</a:t>
            </a: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endParaRPr lang="en-US" sz="2300" b="1" dirty="0" smtClean="0">
              <a:solidFill>
                <a:srgbClr val="0000CC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r>
              <a:rPr lang="en-US" sz="2300" b="1" dirty="0" smtClean="0">
                <a:solidFill>
                  <a:srgbClr val="0000CC"/>
                </a:solidFill>
              </a:rPr>
              <a:t>More precise studies of Higgs CP sector</a:t>
            </a: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endParaRPr lang="en-US" sz="2300" b="1" dirty="0" smtClean="0">
              <a:solidFill>
                <a:srgbClr val="0000CC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endParaRPr lang="en-US" sz="2300" b="1" dirty="0" smtClean="0">
              <a:solidFill>
                <a:srgbClr val="0000CC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r>
              <a:rPr lang="en-US" sz="2300" b="1" dirty="0" smtClean="0">
                <a:solidFill>
                  <a:srgbClr val="0000CC"/>
                </a:solidFill>
              </a:rPr>
              <a:t>Coupling precision / Experiment </a:t>
            </a:r>
            <a:endParaRPr lang="en-US" sz="2300" b="1" i="1" dirty="0" smtClean="0">
              <a:solidFill>
                <a:srgbClr val="0000CC"/>
              </a:solidFill>
            </a:endParaRPr>
          </a:p>
          <a:p>
            <a:pPr lvl="2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r>
              <a:rPr lang="en-US" sz="2400" b="1" dirty="0" smtClean="0">
                <a:solidFill>
                  <a:srgbClr val="009900"/>
                </a:solidFill>
              </a:rPr>
              <a:t>ZZ, ZW,                       1-5%</a:t>
            </a:r>
          </a:p>
          <a:p>
            <a:pPr lvl="2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r>
              <a:rPr lang="en-US" sz="2400" b="1" dirty="0" smtClean="0">
                <a:solidFill>
                  <a:srgbClr val="009900"/>
                </a:solidFill>
              </a:rPr>
              <a:t>bb, </a:t>
            </a:r>
            <a:r>
              <a:rPr lang="en-US" sz="2400" b="1" dirty="0" err="1" smtClean="0">
                <a:solidFill>
                  <a:srgbClr val="009900"/>
                </a:solidFill>
                <a:latin typeface="Symbol" charset="2"/>
                <a:cs typeface="Symbol" charset="2"/>
              </a:rPr>
              <a:t>tt</a:t>
            </a:r>
            <a:r>
              <a:rPr lang="en-US" sz="2400" b="1" dirty="0" smtClean="0">
                <a:solidFill>
                  <a:srgbClr val="009900"/>
                </a:solidFill>
                <a:latin typeface="Symbol" charset="2"/>
                <a:cs typeface="Symbol" charset="2"/>
              </a:rPr>
              <a:t>, </a:t>
            </a:r>
            <a:r>
              <a:rPr lang="en-US" sz="2400" b="1" dirty="0" err="1" smtClean="0">
                <a:solidFill>
                  <a:srgbClr val="009900"/>
                </a:solidFill>
              </a:rPr>
              <a:t>tt</a:t>
            </a:r>
            <a:r>
              <a:rPr lang="en-US" sz="2400" b="1" dirty="0" smtClean="0">
                <a:solidFill>
                  <a:srgbClr val="009900"/>
                </a:solidFill>
              </a:rPr>
              <a:t>, </a:t>
            </a:r>
            <a:r>
              <a:rPr lang="en-US" sz="2400" b="1" dirty="0" smtClean="0">
                <a:solidFill>
                  <a:srgbClr val="009900"/>
                </a:solidFill>
                <a:latin typeface="Symbol" charset="2"/>
                <a:cs typeface="Symbol" charset="2"/>
              </a:rPr>
              <a:t>mm    </a:t>
            </a:r>
            <a:r>
              <a:rPr lang="en-US" sz="2400" b="1" dirty="0" smtClean="0">
                <a:solidFill>
                  <a:srgbClr val="009900"/>
                </a:solidFill>
              </a:rPr>
              <a:t>         3-10%</a:t>
            </a:r>
          </a:p>
          <a:p>
            <a:pPr lvl="2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r>
              <a:rPr lang="en-US" sz="2400" b="1" dirty="0" err="1">
                <a:solidFill>
                  <a:srgbClr val="009900"/>
                </a:solidFill>
                <a:latin typeface="Symbol" charset="2"/>
                <a:cs typeface="Symbol" charset="2"/>
              </a:rPr>
              <a:t>gg</a:t>
            </a:r>
            <a:r>
              <a:rPr lang="en-US" sz="2400" b="1" dirty="0">
                <a:solidFill>
                  <a:srgbClr val="009900"/>
                </a:solidFill>
              </a:rPr>
              <a:t>  and </a:t>
            </a:r>
            <a:r>
              <a:rPr lang="en-US" sz="2400" b="1" dirty="0" err="1">
                <a:solidFill>
                  <a:srgbClr val="009900"/>
                </a:solidFill>
              </a:rPr>
              <a:t>gg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smtClean="0">
                <a:solidFill>
                  <a:srgbClr val="009900"/>
                </a:solidFill>
              </a:rPr>
              <a:t>                   2-</a:t>
            </a:r>
            <a:r>
              <a:rPr lang="en-US" sz="2400" b="1" dirty="0">
                <a:solidFill>
                  <a:srgbClr val="009900"/>
                </a:solidFill>
              </a:rPr>
              <a:t>7</a:t>
            </a:r>
            <a:r>
              <a:rPr lang="en-US" sz="2400" b="1" dirty="0" smtClean="0">
                <a:solidFill>
                  <a:srgbClr val="009900"/>
                </a:solidFill>
              </a:rPr>
              <a:t>%</a:t>
            </a:r>
          </a:p>
          <a:p>
            <a:pPr lvl="2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r>
              <a:rPr lang="en-US" sz="2400" b="1" dirty="0" smtClean="0">
                <a:solidFill>
                  <a:srgbClr val="009900"/>
                </a:solidFill>
              </a:rPr>
              <a:t>HH                                 &gt;</a:t>
            </a:r>
            <a:r>
              <a:rPr lang="en-US" sz="2400" b="1" dirty="0" smtClean="0">
                <a:solidFill>
                  <a:srgbClr val="009900"/>
                </a:solidFill>
                <a:sym typeface="Wingdings"/>
              </a:rPr>
              <a:t>3 </a:t>
            </a:r>
            <a:r>
              <a:rPr lang="en-US" sz="2400" b="1" dirty="0" smtClean="0">
                <a:solidFill>
                  <a:srgbClr val="0099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2400" b="1" dirty="0" smtClean="0">
                <a:solidFill>
                  <a:srgbClr val="009900"/>
                </a:solidFill>
                <a:sym typeface="Wingdings"/>
              </a:rPr>
              <a:t>  (2 </a:t>
            </a:r>
            <a:r>
              <a:rPr lang="en-US" sz="2400" b="1" dirty="0" err="1" smtClean="0">
                <a:solidFill>
                  <a:srgbClr val="009900"/>
                </a:solidFill>
                <a:sym typeface="Wingdings"/>
              </a:rPr>
              <a:t>Expts</a:t>
            </a:r>
            <a:r>
              <a:rPr lang="en-US" sz="2400" b="1" dirty="0" smtClean="0">
                <a:solidFill>
                  <a:srgbClr val="009900"/>
                </a:solidFill>
                <a:sym typeface="Wingdings"/>
              </a:rPr>
              <a:t>)</a:t>
            </a:r>
          </a:p>
          <a:p>
            <a:pPr marL="114300" indent="0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Font typeface="Arial" pitchFamily="34" charset="0"/>
              <a:buNone/>
            </a:pPr>
            <a:r>
              <a:rPr lang="en-US" sz="1500" b="0" i="1" dirty="0" smtClean="0">
                <a:solidFill>
                  <a:srgbClr val="000000">
                    <a:lumMod val="75000"/>
                    <a:lumOff val="25000"/>
                  </a:srgbClr>
                </a:solidFill>
                <a:sym typeface="Wingdings"/>
              </a:rPr>
              <a:t>Assuming sizeable reduction of theory errors</a:t>
            </a:r>
          </a:p>
          <a:p>
            <a:pPr lvl="1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endParaRPr lang="en-US" sz="1800" b="0" dirty="0" smtClean="0">
              <a:solidFill>
                <a:srgbClr val="000090"/>
              </a:solidFill>
              <a:sym typeface="Wingding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6200" y="5529590"/>
            <a:ext cx="49810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CMS (#177) and ATLAS (#174) contributions to the European Strategy (2012)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1">
  <a:themeElements>
    <a:clrScheme name="">
      <a:dk1>
        <a:srgbClr val="000000"/>
      </a:dk1>
      <a:lt1>
        <a:srgbClr val="FFFFFF"/>
      </a:lt1>
      <a:dk2>
        <a:srgbClr val="0033CC"/>
      </a:dk2>
      <a:lt2>
        <a:srgbClr val="5F5F5F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HD:MS Office 98 :Templates:Presentations:Generic (Standard)</Template>
  <TotalTime>91921</TotalTime>
  <Words>7433</Words>
  <Application>Microsoft Macintosh PowerPoint</Application>
  <PresentationFormat>On-screen Show (4:3)</PresentationFormat>
  <Paragraphs>1533</Paragraphs>
  <Slides>54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Custom Design</vt:lpstr>
      <vt:lpstr>1_Custom Design</vt:lpstr>
      <vt:lpstr>Theme1</vt:lpstr>
      <vt:lpstr>2_Custom Design</vt:lpstr>
      <vt:lpstr>3_Custom Design</vt:lpstr>
      <vt:lpstr>Equation</vt:lpstr>
      <vt:lpstr>TLEP: A first step in a long-term vision for HEP</vt:lpstr>
      <vt:lpstr>TLEP: A first step in a long-term vision for HEP</vt:lpstr>
      <vt:lpstr>A compendium of misconceptions about TLEP </vt:lpstr>
      <vt:lpstr>Scientific Motivation (1)</vt:lpstr>
      <vt:lpstr>Scientific Motivation (2)</vt:lpstr>
      <vt:lpstr>Scientific Motivation (3)</vt:lpstr>
      <vt:lpstr>Scientific Motivation (4)</vt:lpstr>
      <vt:lpstr>Scientific Motivation (5)</vt:lpstr>
      <vt:lpstr>Precision at existing colliders : (HL-)LHC (1)</vt:lpstr>
      <vt:lpstr>Precision at existing colliders : HL-LHC (2)</vt:lpstr>
      <vt:lpstr>P0ssible paths towards the future</vt:lpstr>
      <vt:lpstr>The Visionary Solution : TLEP + VHE-LHC  (Worst case solution : LEP3+HE-LHC)</vt:lpstr>
      <vt:lpstr>PowerPoint Presentation</vt:lpstr>
      <vt:lpstr>Luminosity at TLEP (1) </vt:lpstr>
      <vt:lpstr>Luminosity at TLEP (2)</vt:lpstr>
      <vt:lpstr>Luminosity at TLEP (3)</vt:lpstr>
      <vt:lpstr>Challenges (A subset)</vt:lpstr>
      <vt:lpstr>“TLEP RF Power is unacceptable (600 MW?!)”</vt:lpstr>
      <vt:lpstr>“TLEP parameters are stretched by huge extrapolations”</vt:lpstr>
      <vt:lpstr>“TLEP is more expensive than the ILC (1)”</vt:lpstr>
      <vt:lpstr>“TLEP is more expensive than the ILC (2)”</vt:lpstr>
      <vt:lpstr>TLEP Physics case as a Higgs Factory (1)</vt:lpstr>
      <vt:lpstr>TLEP Physics case as a Higgs Factory (2)</vt:lpstr>
      <vt:lpstr>TLEP Physics case as a Higgs Factory (3)</vt:lpstr>
      <vt:lpstr>Higgs measurements at √s ~ 240 GeV (1)</vt:lpstr>
      <vt:lpstr>Higgs measurements at √s ~ 240 GeV (2)</vt:lpstr>
      <vt:lpstr>Higgs measurements at √s ~ 240 GeV (3)</vt:lpstr>
      <vt:lpstr>Higgs measurements at √s ~ 240 GeV (4)</vt:lpstr>
      <vt:lpstr>Higgs measurements at √s ~ 240 GeV (5)</vt:lpstr>
      <vt:lpstr>Higgs Measurements at √s ~ 350 GeV</vt:lpstr>
      <vt:lpstr>TLEP Physics case as a Higgs Factory (4)</vt:lpstr>
      <vt:lpstr>TLEP Physics case as a Higgs Factory (5)</vt:lpstr>
      <vt:lpstr>TLEP Physics case as a Higgs Factory (5)</vt:lpstr>
      <vt:lpstr>TLEP Physics case as a Higgs Factory (5)</vt:lpstr>
      <vt:lpstr>TLEP Physics case as a Higgs Factory (5)</vt:lpstr>
      <vt:lpstr>TLEP Physics case as a Higgs Factory (6)</vt:lpstr>
      <vt:lpstr>TLEP Physics case as a Higgs Factory (7)</vt:lpstr>
      <vt:lpstr>TLEP Physics case as a Higgs Factory (8)</vt:lpstr>
      <vt:lpstr>Top Measurements at √s ~ 350 GeV (1)</vt:lpstr>
      <vt:lpstr>Top Measurements at √s ~ 350 GeV (1)</vt:lpstr>
      <vt:lpstr>Physics case of the energy upgrades (1)</vt:lpstr>
      <vt:lpstr>PowerPoint Presentation</vt:lpstr>
      <vt:lpstr>Physics case of the energy upgrades (2)</vt:lpstr>
      <vt:lpstr>Measurements at smaller √s (1) </vt:lpstr>
      <vt:lpstr>Measurements at smaller √s (2) </vt:lpstr>
      <vt:lpstr>Measurements at smaller √s (3) </vt:lpstr>
      <vt:lpstr>Measurements at smaller √s (4) </vt:lpstr>
      <vt:lpstr>Measurements at smaller √s (5) </vt:lpstr>
      <vt:lpstr>Possible Timescale</vt:lpstr>
      <vt:lpstr>“TLEP is more expensive than the ILC”</vt:lpstr>
      <vt:lpstr>Design Study : 2013 – 2018 (1)</vt:lpstr>
      <vt:lpstr>Design Study : 2013 – 2018 (2)</vt:lpstr>
      <vt:lpstr>Conclusions</vt:lpstr>
      <vt:lpstr>PowerPoint Presentation</vt:lpstr>
    </vt:vector>
  </TitlesOfParts>
  <Manager/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beyond LHC : Experiments</dc:title>
  <dc:subject>HF2012</dc:subject>
  <dc:creator>Patrick Janot</dc:creator>
  <cp:keywords/>
  <dc:description/>
  <cp:lastModifiedBy>Janot Patrick</cp:lastModifiedBy>
  <cp:revision>2402</cp:revision>
  <dcterms:created xsi:type="dcterms:W3CDTF">1999-10-11T11:32:56Z</dcterms:created>
  <dcterms:modified xsi:type="dcterms:W3CDTF">2013-05-16T15:56:27Z</dcterms:modified>
  <cp:category/>
</cp:coreProperties>
</file>