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5" r:id="rId1"/>
  </p:sldMasterIdLst>
  <p:notesMasterIdLst>
    <p:notesMasterId r:id="rId43"/>
  </p:notesMasterIdLst>
  <p:handoutMasterIdLst>
    <p:handoutMasterId r:id="rId44"/>
  </p:handoutMasterIdLst>
  <p:sldIdLst>
    <p:sldId id="1169" r:id="rId2"/>
    <p:sldId id="1119" r:id="rId3"/>
    <p:sldId id="1128" r:id="rId4"/>
    <p:sldId id="1121" r:id="rId5"/>
    <p:sldId id="1120" r:id="rId6"/>
    <p:sldId id="1129" r:id="rId7"/>
    <p:sldId id="1122" r:id="rId8"/>
    <p:sldId id="1178" r:id="rId9"/>
    <p:sldId id="1123" r:id="rId10"/>
    <p:sldId id="1130" r:id="rId11"/>
    <p:sldId id="1156" r:id="rId12"/>
    <p:sldId id="1157" r:id="rId13"/>
    <p:sldId id="1158" r:id="rId14"/>
    <p:sldId id="1159" r:id="rId15"/>
    <p:sldId id="1160" r:id="rId16"/>
    <p:sldId id="1161" r:id="rId17"/>
    <p:sldId id="1162" r:id="rId18"/>
    <p:sldId id="1163" r:id="rId19"/>
    <p:sldId id="1164" r:id="rId20"/>
    <p:sldId id="1165" r:id="rId21"/>
    <p:sldId id="1166" r:id="rId22"/>
    <p:sldId id="1167" r:id="rId23"/>
    <p:sldId id="1168" r:id="rId24"/>
    <p:sldId id="1126" r:id="rId25"/>
    <p:sldId id="1144" r:id="rId26"/>
    <p:sldId id="1145" r:id="rId27"/>
    <p:sldId id="1146" r:id="rId28"/>
    <p:sldId id="1147" r:id="rId29"/>
    <p:sldId id="1148" r:id="rId30"/>
    <p:sldId id="1149" r:id="rId31"/>
    <p:sldId id="1150" r:id="rId32"/>
    <p:sldId id="1151" r:id="rId33"/>
    <p:sldId id="1152" r:id="rId34"/>
    <p:sldId id="1131" r:id="rId35"/>
    <p:sldId id="1125" r:id="rId36"/>
    <p:sldId id="1177" r:id="rId37"/>
    <p:sldId id="1153" r:id="rId38"/>
    <p:sldId id="1127" r:id="rId39"/>
    <p:sldId id="1118" r:id="rId40"/>
    <p:sldId id="1175" r:id="rId41"/>
    <p:sldId id="1154" r:id="rId42"/>
  </p:sldIdLst>
  <p:sldSz cx="9906000" cy="6858000" type="A4"/>
  <p:notesSz cx="10234613" cy="7099300"/>
  <p:defaultTextStyle>
    <a:defPPr>
      <a:defRPr lang="fr-F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0000"/>
    <a:srgbClr val="2D8793"/>
    <a:srgbClr val="FFFF99"/>
    <a:srgbClr val="00CC00"/>
    <a:srgbClr val="FF9900"/>
    <a:srgbClr val="66FF33"/>
    <a:srgbClr val="FFFFFF"/>
    <a:srgbClr val="33CC33"/>
    <a:srgbClr val="CCCC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94790" autoAdjust="0"/>
  </p:normalViewPr>
  <p:slideViewPr>
    <p:cSldViewPr>
      <p:cViewPr>
        <p:scale>
          <a:sx n="80" d="100"/>
          <a:sy n="80" d="100"/>
        </p:scale>
        <p:origin x="-600" y="-72"/>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1392" y="-102"/>
      </p:cViewPr>
      <p:guideLst>
        <p:guide orient="horz" pos="2237"/>
        <p:guide pos="32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437063" cy="355600"/>
          </a:xfrm>
          <a:prstGeom prst="rect">
            <a:avLst/>
          </a:prstGeom>
          <a:noFill/>
          <a:ln w="9525">
            <a:noFill/>
            <a:miter lim="800000"/>
            <a:headEnd/>
            <a:tailEnd/>
          </a:ln>
          <a:effectLst/>
        </p:spPr>
        <p:txBody>
          <a:bodyPr vert="horz" wrap="square" lIns="95332" tIns="47667" rIns="95332" bIns="47667" numCol="1" anchor="t" anchorCtr="0" compatLnSpc="1">
            <a:prstTxWarp prst="textNoShape">
              <a:avLst/>
            </a:prstTxWarp>
          </a:bodyPr>
          <a:lstStyle>
            <a:lvl1pPr defTabSz="952516">
              <a:defRPr sz="1200">
                <a:latin typeface="Times New Roman" pitchFamily="18" charset="0"/>
              </a:defRPr>
            </a:lvl1pPr>
          </a:lstStyle>
          <a:p>
            <a:pPr>
              <a:defRPr/>
            </a:pPr>
            <a:endParaRPr lang="fr-FR"/>
          </a:p>
        </p:txBody>
      </p:sp>
      <p:sp>
        <p:nvSpPr>
          <p:cNvPr id="4099" name="Rectangle 3"/>
          <p:cNvSpPr>
            <a:spLocks noGrp="1" noChangeArrowheads="1"/>
          </p:cNvSpPr>
          <p:nvPr>
            <p:ph type="dt" sz="quarter" idx="1"/>
          </p:nvPr>
        </p:nvSpPr>
        <p:spPr bwMode="auto">
          <a:xfrm>
            <a:off x="5797550" y="0"/>
            <a:ext cx="4437063" cy="355600"/>
          </a:xfrm>
          <a:prstGeom prst="rect">
            <a:avLst/>
          </a:prstGeom>
          <a:noFill/>
          <a:ln w="9525">
            <a:noFill/>
            <a:miter lim="800000"/>
            <a:headEnd/>
            <a:tailEnd/>
          </a:ln>
          <a:effectLst/>
        </p:spPr>
        <p:txBody>
          <a:bodyPr vert="horz" wrap="square" lIns="95332" tIns="47667" rIns="95332" bIns="47667" numCol="1" anchor="t" anchorCtr="0" compatLnSpc="1">
            <a:prstTxWarp prst="textNoShape">
              <a:avLst/>
            </a:prstTxWarp>
          </a:bodyPr>
          <a:lstStyle>
            <a:lvl1pPr algn="r" defTabSz="952516">
              <a:defRPr sz="1200">
                <a:latin typeface="Times New Roman" pitchFamily="18" charset="0"/>
              </a:defRPr>
            </a:lvl1pPr>
          </a:lstStyle>
          <a:p>
            <a:pPr>
              <a:defRPr/>
            </a:pPr>
            <a:endParaRPr lang="fr-FR"/>
          </a:p>
        </p:txBody>
      </p:sp>
      <p:sp>
        <p:nvSpPr>
          <p:cNvPr id="4100" name="Rectangle 4"/>
          <p:cNvSpPr>
            <a:spLocks noGrp="1" noChangeArrowheads="1"/>
          </p:cNvSpPr>
          <p:nvPr>
            <p:ph type="ftr" sz="quarter" idx="2"/>
          </p:nvPr>
        </p:nvSpPr>
        <p:spPr bwMode="auto">
          <a:xfrm>
            <a:off x="0" y="6745288"/>
            <a:ext cx="4437063" cy="354012"/>
          </a:xfrm>
          <a:prstGeom prst="rect">
            <a:avLst/>
          </a:prstGeom>
          <a:noFill/>
          <a:ln w="9525">
            <a:noFill/>
            <a:miter lim="800000"/>
            <a:headEnd/>
            <a:tailEnd/>
          </a:ln>
          <a:effectLst/>
        </p:spPr>
        <p:txBody>
          <a:bodyPr vert="horz" wrap="square" lIns="95332" tIns="47667" rIns="95332" bIns="47667" numCol="1" anchor="b" anchorCtr="0" compatLnSpc="1">
            <a:prstTxWarp prst="textNoShape">
              <a:avLst/>
            </a:prstTxWarp>
          </a:bodyPr>
          <a:lstStyle>
            <a:lvl1pPr defTabSz="952516">
              <a:defRPr sz="1200">
                <a:latin typeface="Times New Roman" pitchFamily="18" charset="0"/>
              </a:defRPr>
            </a:lvl1pPr>
          </a:lstStyle>
          <a:p>
            <a:pPr>
              <a:defRPr/>
            </a:pPr>
            <a:endParaRPr lang="fr-FR"/>
          </a:p>
        </p:txBody>
      </p:sp>
      <p:sp>
        <p:nvSpPr>
          <p:cNvPr id="4101" name="Rectangle 5"/>
          <p:cNvSpPr>
            <a:spLocks noGrp="1" noChangeArrowheads="1"/>
          </p:cNvSpPr>
          <p:nvPr>
            <p:ph type="sldNum" sz="quarter" idx="3"/>
          </p:nvPr>
        </p:nvSpPr>
        <p:spPr bwMode="auto">
          <a:xfrm>
            <a:off x="9667875" y="6581775"/>
            <a:ext cx="566738" cy="304800"/>
          </a:xfrm>
          <a:prstGeom prst="rect">
            <a:avLst/>
          </a:prstGeom>
          <a:noFill/>
          <a:ln w="9525">
            <a:noFill/>
            <a:miter lim="800000"/>
            <a:headEnd/>
            <a:tailEnd/>
          </a:ln>
          <a:effectLst/>
        </p:spPr>
        <p:txBody>
          <a:bodyPr vert="horz" wrap="square" lIns="95332" tIns="47667" rIns="95332" bIns="47667" numCol="1" anchor="b" anchorCtr="0" compatLnSpc="1">
            <a:prstTxWarp prst="textNoShape">
              <a:avLst/>
            </a:prstTxWarp>
          </a:bodyPr>
          <a:lstStyle>
            <a:lvl1pPr algn="r" defTabSz="952516">
              <a:defRPr sz="1000" b="1"/>
            </a:lvl1pPr>
          </a:lstStyle>
          <a:p>
            <a:pPr>
              <a:defRPr/>
            </a:pPr>
            <a:fld id="{BDDC1852-2778-41F3-92ED-276202276C5F}" type="slidenum">
              <a:rPr lang="fr-FR"/>
              <a:pPr>
                <a:defRPr/>
              </a:pPr>
              <a:t>‹N°›</a:t>
            </a:fld>
            <a:endParaRPr lang="fr-FR" sz="1200" dirty="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438650" cy="393700"/>
          </a:xfrm>
          <a:prstGeom prst="rect">
            <a:avLst/>
          </a:prstGeom>
          <a:noFill/>
          <a:ln w="9525">
            <a:noFill/>
            <a:miter lim="800000"/>
            <a:headEnd/>
            <a:tailEnd/>
          </a:ln>
          <a:effectLst/>
        </p:spPr>
        <p:txBody>
          <a:bodyPr vert="horz" wrap="square" lIns="95332" tIns="47667" rIns="95332" bIns="47667" numCol="1" anchor="t" anchorCtr="0" compatLnSpc="1">
            <a:prstTxWarp prst="textNoShape">
              <a:avLst/>
            </a:prstTxWarp>
          </a:bodyPr>
          <a:lstStyle>
            <a:lvl1pPr defTabSz="952516">
              <a:defRPr sz="1200">
                <a:latin typeface="Times New Roman" pitchFamily="18" charset="0"/>
              </a:defRPr>
            </a:lvl1pPr>
          </a:lstStyle>
          <a:p>
            <a:pPr>
              <a:defRPr/>
            </a:pPr>
            <a:endParaRPr lang="fr-FR"/>
          </a:p>
        </p:txBody>
      </p:sp>
      <p:sp>
        <p:nvSpPr>
          <p:cNvPr id="6147" name="Rectangle 3"/>
          <p:cNvSpPr>
            <a:spLocks noGrp="1" noChangeArrowheads="1"/>
          </p:cNvSpPr>
          <p:nvPr>
            <p:ph type="dt" idx="1"/>
          </p:nvPr>
        </p:nvSpPr>
        <p:spPr bwMode="auto">
          <a:xfrm>
            <a:off x="5808663" y="0"/>
            <a:ext cx="4435475" cy="393700"/>
          </a:xfrm>
          <a:prstGeom prst="rect">
            <a:avLst/>
          </a:prstGeom>
          <a:noFill/>
          <a:ln w="9525">
            <a:noFill/>
            <a:miter lim="800000"/>
            <a:headEnd/>
            <a:tailEnd/>
          </a:ln>
          <a:effectLst/>
        </p:spPr>
        <p:txBody>
          <a:bodyPr vert="horz" wrap="square" lIns="95332" tIns="47667" rIns="95332" bIns="47667" numCol="1" anchor="t" anchorCtr="0" compatLnSpc="1">
            <a:prstTxWarp prst="textNoShape">
              <a:avLst/>
            </a:prstTxWarp>
          </a:bodyPr>
          <a:lstStyle>
            <a:lvl1pPr algn="r" defTabSz="952516">
              <a:defRPr sz="1200">
                <a:latin typeface="Times New Roman" pitchFamily="18" charset="0"/>
              </a:defRPr>
            </a:lvl1pPr>
          </a:lstStyle>
          <a:p>
            <a:pPr>
              <a:defRPr/>
            </a:pPr>
            <a:endParaRPr lang="fr-FR"/>
          </a:p>
        </p:txBody>
      </p:sp>
      <p:sp>
        <p:nvSpPr>
          <p:cNvPr id="47108" name="Rectangle 4"/>
          <p:cNvSpPr>
            <a:spLocks noGrp="1" noRot="1" noChangeAspect="1" noChangeArrowheads="1" noTextEdit="1"/>
          </p:cNvSpPr>
          <p:nvPr>
            <p:ph type="sldImg" idx="2"/>
          </p:nvPr>
        </p:nvSpPr>
        <p:spPr bwMode="auto">
          <a:xfrm>
            <a:off x="3189288" y="552450"/>
            <a:ext cx="3870325" cy="26812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1371600" y="3394075"/>
            <a:ext cx="7499350" cy="3152775"/>
          </a:xfrm>
          <a:prstGeom prst="rect">
            <a:avLst/>
          </a:prstGeom>
          <a:noFill/>
          <a:ln w="9525">
            <a:noFill/>
            <a:miter lim="800000"/>
            <a:headEnd/>
            <a:tailEnd/>
          </a:ln>
          <a:effectLst/>
        </p:spPr>
        <p:txBody>
          <a:bodyPr vert="horz" wrap="square" lIns="95332" tIns="47667" rIns="95332" bIns="47667"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150" name="Rectangle 6"/>
          <p:cNvSpPr>
            <a:spLocks noGrp="1" noChangeArrowheads="1"/>
          </p:cNvSpPr>
          <p:nvPr>
            <p:ph type="ftr" sz="quarter" idx="4"/>
          </p:nvPr>
        </p:nvSpPr>
        <p:spPr bwMode="auto">
          <a:xfrm>
            <a:off x="0" y="6705600"/>
            <a:ext cx="4438650" cy="393700"/>
          </a:xfrm>
          <a:prstGeom prst="rect">
            <a:avLst/>
          </a:prstGeom>
          <a:noFill/>
          <a:ln w="9525">
            <a:noFill/>
            <a:miter lim="800000"/>
            <a:headEnd/>
            <a:tailEnd/>
          </a:ln>
          <a:effectLst/>
        </p:spPr>
        <p:txBody>
          <a:bodyPr vert="horz" wrap="square" lIns="95332" tIns="47667" rIns="95332" bIns="47667" numCol="1" anchor="b" anchorCtr="0" compatLnSpc="1">
            <a:prstTxWarp prst="textNoShape">
              <a:avLst/>
            </a:prstTxWarp>
          </a:bodyPr>
          <a:lstStyle>
            <a:lvl1pPr defTabSz="952516">
              <a:defRPr sz="1200">
                <a:latin typeface="Times New Roman" pitchFamily="18" charset="0"/>
              </a:defRPr>
            </a:lvl1pPr>
          </a:lstStyle>
          <a:p>
            <a:pPr>
              <a:defRPr/>
            </a:pPr>
            <a:endParaRPr lang="fr-FR"/>
          </a:p>
        </p:txBody>
      </p:sp>
      <p:sp>
        <p:nvSpPr>
          <p:cNvPr id="6151" name="Rectangle 7"/>
          <p:cNvSpPr>
            <a:spLocks noGrp="1" noChangeArrowheads="1"/>
          </p:cNvSpPr>
          <p:nvPr>
            <p:ph type="sldNum" sz="quarter" idx="5"/>
          </p:nvPr>
        </p:nvSpPr>
        <p:spPr bwMode="auto">
          <a:xfrm>
            <a:off x="5808663" y="6705600"/>
            <a:ext cx="4435475" cy="393700"/>
          </a:xfrm>
          <a:prstGeom prst="rect">
            <a:avLst/>
          </a:prstGeom>
          <a:noFill/>
          <a:ln w="9525">
            <a:noFill/>
            <a:miter lim="800000"/>
            <a:headEnd/>
            <a:tailEnd/>
          </a:ln>
          <a:effectLst/>
        </p:spPr>
        <p:txBody>
          <a:bodyPr vert="horz" wrap="square" lIns="95332" tIns="47667" rIns="95332" bIns="47667" numCol="1" anchor="b" anchorCtr="0" compatLnSpc="1">
            <a:prstTxWarp prst="textNoShape">
              <a:avLst/>
            </a:prstTxWarp>
          </a:bodyPr>
          <a:lstStyle>
            <a:lvl1pPr algn="r" defTabSz="952516">
              <a:defRPr sz="1200">
                <a:latin typeface="Times New Roman" pitchFamily="18" charset="0"/>
              </a:defRPr>
            </a:lvl1pPr>
          </a:lstStyle>
          <a:p>
            <a:pPr>
              <a:defRPr/>
            </a:pPr>
            <a:fld id="{01807280-6498-42FF-8296-56191439B9C2}"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5808664" y="6705600"/>
            <a:ext cx="4435475" cy="393701"/>
          </a:xfrm>
          <a:prstGeom prst="rect">
            <a:avLst/>
          </a:prstGeom>
          <a:noFill/>
          <a:ln w="9525">
            <a:noFill/>
            <a:miter lim="800000"/>
            <a:headEnd/>
            <a:tailEnd/>
          </a:ln>
        </p:spPr>
        <p:txBody>
          <a:bodyPr lIns="95325" tIns="47664" rIns="95325" bIns="47664" anchor="b"/>
          <a:lstStyle/>
          <a:p>
            <a:pPr algn="r" defTabSz="952430"/>
            <a:fld id="{8554B4B0-EF8E-4861-ABE0-16253E10978E}" type="slidenum">
              <a:rPr lang="fr-FR" sz="1200">
                <a:latin typeface="Times New Roman" pitchFamily="18" charset="0"/>
              </a:rPr>
              <a:pPr algn="r" defTabSz="952430"/>
              <a:t>39</a:t>
            </a:fld>
            <a:endParaRPr lang="fr-FR" sz="1200" dirty="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5808664" y="6705600"/>
            <a:ext cx="4435475" cy="393701"/>
          </a:xfrm>
          <a:prstGeom prst="rect">
            <a:avLst/>
          </a:prstGeom>
          <a:noFill/>
          <a:ln w="9525">
            <a:noFill/>
            <a:miter lim="800000"/>
            <a:headEnd/>
            <a:tailEnd/>
          </a:ln>
        </p:spPr>
        <p:txBody>
          <a:bodyPr lIns="95325" tIns="47664" rIns="95325" bIns="47664" anchor="b"/>
          <a:lstStyle/>
          <a:p>
            <a:pPr algn="r" defTabSz="952430"/>
            <a:fld id="{8554B4B0-EF8E-4861-ABE0-16253E10978E}" type="slidenum">
              <a:rPr lang="fr-FR" sz="1200">
                <a:latin typeface="Times New Roman" pitchFamily="18" charset="0"/>
              </a:rPr>
              <a:pPr algn="r" defTabSz="952430"/>
              <a:t>40</a:t>
            </a:fld>
            <a:endParaRPr lang="fr-FR" sz="1200" dirty="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5808664" y="6705600"/>
            <a:ext cx="4435475" cy="393701"/>
          </a:xfrm>
          <a:prstGeom prst="rect">
            <a:avLst/>
          </a:prstGeom>
          <a:noFill/>
          <a:ln w="9525">
            <a:noFill/>
            <a:miter lim="800000"/>
            <a:headEnd/>
            <a:tailEnd/>
          </a:ln>
        </p:spPr>
        <p:txBody>
          <a:bodyPr lIns="95325" tIns="47664" rIns="95325" bIns="47664" anchor="b"/>
          <a:lstStyle/>
          <a:p>
            <a:pPr algn="r" defTabSz="952430"/>
            <a:fld id="{8554B4B0-EF8E-4861-ABE0-16253E10978E}" type="slidenum">
              <a:rPr lang="fr-FR" sz="1200">
                <a:latin typeface="Times New Roman" pitchFamily="18" charset="0"/>
              </a:rPr>
              <a:pPr algn="r" defTabSz="952430"/>
              <a:t>41</a:t>
            </a:fld>
            <a:endParaRPr lang="fr-FR" sz="1200" dirty="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1600200"/>
            <a:ext cx="89154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274638"/>
            <a:ext cx="653415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95300" y="1600200"/>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3200400" y="6551613"/>
            <a:ext cx="3505200" cy="244475"/>
          </a:xfrm>
          <a:prstGeom prst="rect">
            <a:avLst/>
          </a:prstGeom>
          <a:noFill/>
          <a:ln w="9525">
            <a:noFill/>
            <a:miter lim="800000"/>
            <a:headEnd/>
            <a:tailEnd/>
          </a:ln>
          <a:effectLst/>
        </p:spPr>
        <p:txBody>
          <a:bodyPr lIns="91429" tIns="45715" rIns="91429" bIns="45715">
            <a:spAutoFit/>
          </a:bodyPr>
          <a:lstStyle/>
          <a:p>
            <a:pPr algn="ctr" defTabSz="1085850">
              <a:spcBef>
                <a:spcPct val="50000"/>
              </a:spcBef>
              <a:tabLst>
                <a:tab pos="3141663" algn="ctr"/>
                <a:tab pos="6570663" algn="r"/>
              </a:tabLst>
              <a:defRPr/>
            </a:pPr>
            <a:r>
              <a:rPr lang="fr-FR" sz="1000" b="1"/>
              <a:t>INSTITUT MAX VON LAUE - PAUL LANGEVIN</a:t>
            </a:r>
            <a:endParaRPr lang="fr-FR" sz="1000" b="1">
              <a:solidFill>
                <a:schemeClr val="bg1"/>
              </a:solidFill>
            </a:endParaRPr>
          </a:p>
        </p:txBody>
      </p:sp>
      <p:pic>
        <p:nvPicPr>
          <p:cNvPr id="12291" name="Picture 3" descr="bandeau"/>
          <p:cNvPicPr preferRelativeResize="0">
            <a:picLocks noChangeAspect="1" noChangeArrowheads="1"/>
          </p:cNvPicPr>
          <p:nvPr/>
        </p:nvPicPr>
        <p:blipFill>
          <a:blip r:embed="rId14" cstate="print"/>
          <a:srcRect t="28856"/>
          <a:stretch>
            <a:fillRect/>
          </a:stretch>
        </p:blipFill>
        <p:spPr bwMode="auto">
          <a:xfrm>
            <a:off x="0" y="0"/>
            <a:ext cx="9906000" cy="792163"/>
          </a:xfrm>
          <a:prstGeom prst="rect">
            <a:avLst/>
          </a:prstGeom>
          <a:noFill/>
          <a:ln w="9525">
            <a:noFill/>
            <a:miter lim="800000"/>
            <a:headEnd/>
            <a:tailEnd/>
          </a:ln>
        </p:spPr>
      </p:pic>
      <p:sp>
        <p:nvSpPr>
          <p:cNvPr id="216068" name="Rectangle 4"/>
          <p:cNvSpPr>
            <a:spLocks noChangeArrowheads="1"/>
          </p:cNvSpPr>
          <p:nvPr/>
        </p:nvSpPr>
        <p:spPr bwMode="auto">
          <a:xfrm>
            <a:off x="0" y="762000"/>
            <a:ext cx="9928225" cy="71438"/>
          </a:xfrm>
          <a:prstGeom prst="rect">
            <a:avLst/>
          </a:prstGeom>
          <a:solidFill>
            <a:srgbClr val="B8C844"/>
          </a:solidFill>
          <a:ln w="9525">
            <a:noFill/>
            <a:miter lim="800000"/>
            <a:headEnd/>
            <a:tailEnd/>
          </a:ln>
          <a:effectLst/>
        </p:spPr>
        <p:txBody>
          <a:bodyPr wrap="none" anchor="ctr"/>
          <a:lstStyle/>
          <a:p>
            <a:pPr>
              <a:defRPr/>
            </a:pPr>
            <a:endParaRPr lang="fr-FR"/>
          </a:p>
        </p:txBody>
      </p:sp>
      <p:pic>
        <p:nvPicPr>
          <p:cNvPr id="12293" name="Picture 5" descr="logo_bleu_blc_gras copie"/>
          <p:cNvPicPr>
            <a:picLocks noChangeAspect="1" noChangeArrowheads="1"/>
          </p:cNvPicPr>
          <p:nvPr/>
        </p:nvPicPr>
        <p:blipFill>
          <a:blip r:embed="rId15" cstate="print">
            <a:clrChange>
              <a:clrFrom>
                <a:srgbClr val="E2F2F7"/>
              </a:clrFrom>
              <a:clrTo>
                <a:srgbClr val="E2F2F7">
                  <a:alpha val="0"/>
                </a:srgbClr>
              </a:clrTo>
            </a:clrChange>
          </a:blip>
          <a:srcRect/>
          <a:stretch>
            <a:fillRect/>
          </a:stretch>
        </p:blipFill>
        <p:spPr bwMode="auto">
          <a:xfrm>
            <a:off x="287338" y="107950"/>
            <a:ext cx="628650" cy="588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793750" rtl="0" eaLnBrk="0" fontAlgn="base" hangingPunct="0">
        <a:spcBef>
          <a:spcPct val="0"/>
        </a:spcBef>
        <a:spcAft>
          <a:spcPct val="0"/>
        </a:spcAft>
        <a:defRPr sz="3800">
          <a:solidFill>
            <a:schemeClr val="tx2"/>
          </a:solidFill>
          <a:latin typeface="+mj-lt"/>
          <a:ea typeface="+mj-ea"/>
          <a:cs typeface="+mj-cs"/>
        </a:defRPr>
      </a:lvl1pPr>
      <a:lvl2pPr algn="ctr" defTabSz="793750" rtl="0" eaLnBrk="0" fontAlgn="base" hangingPunct="0">
        <a:spcBef>
          <a:spcPct val="0"/>
        </a:spcBef>
        <a:spcAft>
          <a:spcPct val="0"/>
        </a:spcAft>
        <a:defRPr sz="3800">
          <a:solidFill>
            <a:schemeClr val="tx2"/>
          </a:solidFill>
          <a:latin typeface="Times" pitchFamily="18" charset="0"/>
        </a:defRPr>
      </a:lvl2pPr>
      <a:lvl3pPr algn="ctr" defTabSz="793750" rtl="0" eaLnBrk="0" fontAlgn="base" hangingPunct="0">
        <a:spcBef>
          <a:spcPct val="0"/>
        </a:spcBef>
        <a:spcAft>
          <a:spcPct val="0"/>
        </a:spcAft>
        <a:defRPr sz="3800">
          <a:solidFill>
            <a:schemeClr val="tx2"/>
          </a:solidFill>
          <a:latin typeface="Times" pitchFamily="18" charset="0"/>
        </a:defRPr>
      </a:lvl3pPr>
      <a:lvl4pPr algn="ctr" defTabSz="793750" rtl="0" eaLnBrk="0" fontAlgn="base" hangingPunct="0">
        <a:spcBef>
          <a:spcPct val="0"/>
        </a:spcBef>
        <a:spcAft>
          <a:spcPct val="0"/>
        </a:spcAft>
        <a:defRPr sz="3800">
          <a:solidFill>
            <a:schemeClr val="tx2"/>
          </a:solidFill>
          <a:latin typeface="Times" pitchFamily="18" charset="0"/>
        </a:defRPr>
      </a:lvl4pPr>
      <a:lvl5pPr algn="ctr" defTabSz="793750" rtl="0" eaLnBrk="0" fontAlgn="base" hangingPunct="0">
        <a:spcBef>
          <a:spcPct val="0"/>
        </a:spcBef>
        <a:spcAft>
          <a:spcPct val="0"/>
        </a:spcAft>
        <a:defRPr sz="3800">
          <a:solidFill>
            <a:schemeClr val="tx2"/>
          </a:solidFill>
          <a:latin typeface="Times" pitchFamily="18" charset="0"/>
        </a:defRPr>
      </a:lvl5pPr>
      <a:lvl6pPr marL="457200" algn="ctr" defTabSz="793750" rtl="0" eaLnBrk="0" fontAlgn="base" hangingPunct="0">
        <a:spcBef>
          <a:spcPct val="0"/>
        </a:spcBef>
        <a:spcAft>
          <a:spcPct val="0"/>
        </a:spcAft>
        <a:defRPr sz="3800">
          <a:solidFill>
            <a:schemeClr val="tx2"/>
          </a:solidFill>
          <a:latin typeface="Times" pitchFamily="18" charset="0"/>
        </a:defRPr>
      </a:lvl6pPr>
      <a:lvl7pPr marL="914400" algn="ctr" defTabSz="793750" rtl="0" eaLnBrk="0" fontAlgn="base" hangingPunct="0">
        <a:spcBef>
          <a:spcPct val="0"/>
        </a:spcBef>
        <a:spcAft>
          <a:spcPct val="0"/>
        </a:spcAft>
        <a:defRPr sz="3800">
          <a:solidFill>
            <a:schemeClr val="tx2"/>
          </a:solidFill>
          <a:latin typeface="Times" pitchFamily="18" charset="0"/>
        </a:defRPr>
      </a:lvl7pPr>
      <a:lvl8pPr marL="1371600" algn="ctr" defTabSz="793750" rtl="0" eaLnBrk="0" fontAlgn="base" hangingPunct="0">
        <a:spcBef>
          <a:spcPct val="0"/>
        </a:spcBef>
        <a:spcAft>
          <a:spcPct val="0"/>
        </a:spcAft>
        <a:defRPr sz="3800">
          <a:solidFill>
            <a:schemeClr val="tx2"/>
          </a:solidFill>
          <a:latin typeface="Times" pitchFamily="18" charset="0"/>
        </a:defRPr>
      </a:lvl8pPr>
      <a:lvl9pPr marL="1828800" algn="ctr" defTabSz="793750" rtl="0" eaLnBrk="0" fontAlgn="base" hangingPunct="0">
        <a:spcBef>
          <a:spcPct val="0"/>
        </a:spcBef>
        <a:spcAft>
          <a:spcPct val="0"/>
        </a:spcAft>
        <a:defRPr sz="3800">
          <a:solidFill>
            <a:schemeClr val="tx2"/>
          </a:solidFill>
          <a:latin typeface="Times" pitchFamily="18" charset="0"/>
        </a:defRPr>
      </a:lvl9pPr>
    </p:titleStyle>
    <p:bodyStyle>
      <a:lvl1pPr marL="296863" indent="-296863" algn="l" defTabSz="793750" rtl="0" eaLnBrk="0" fontAlgn="base" hangingPunct="0">
        <a:spcBef>
          <a:spcPct val="20000"/>
        </a:spcBef>
        <a:spcAft>
          <a:spcPct val="0"/>
        </a:spcAft>
        <a:buChar char="•"/>
        <a:defRPr sz="2800">
          <a:solidFill>
            <a:schemeClr val="tx1"/>
          </a:solidFill>
          <a:latin typeface="+mn-lt"/>
          <a:ea typeface="+mn-ea"/>
          <a:cs typeface="+mn-cs"/>
        </a:defRPr>
      </a:lvl1pPr>
      <a:lvl2pPr marL="644525" indent="-247650" algn="l" defTabSz="793750" rtl="0" eaLnBrk="0" fontAlgn="base" hangingPunct="0">
        <a:spcBef>
          <a:spcPct val="20000"/>
        </a:spcBef>
        <a:spcAft>
          <a:spcPct val="0"/>
        </a:spcAft>
        <a:buChar char="–"/>
        <a:defRPr sz="2400">
          <a:solidFill>
            <a:schemeClr val="tx1"/>
          </a:solidFill>
          <a:latin typeface="+mn-lt"/>
        </a:defRPr>
      </a:lvl2pPr>
      <a:lvl3pPr marL="992188" indent="-198438" algn="l" defTabSz="793750" rtl="0" eaLnBrk="0" fontAlgn="base" hangingPunct="0">
        <a:spcBef>
          <a:spcPct val="20000"/>
        </a:spcBef>
        <a:spcAft>
          <a:spcPct val="0"/>
        </a:spcAft>
        <a:buChar char="•"/>
        <a:defRPr sz="2100">
          <a:solidFill>
            <a:schemeClr val="tx1"/>
          </a:solidFill>
          <a:latin typeface="+mn-lt"/>
        </a:defRPr>
      </a:lvl3pPr>
      <a:lvl4pPr marL="1389063" indent="-198438" algn="l" defTabSz="793750" rtl="0" eaLnBrk="0" fontAlgn="base" hangingPunct="0">
        <a:spcBef>
          <a:spcPct val="20000"/>
        </a:spcBef>
        <a:spcAft>
          <a:spcPct val="0"/>
        </a:spcAft>
        <a:buChar char="–"/>
        <a:defRPr sz="1700">
          <a:solidFill>
            <a:schemeClr val="tx1"/>
          </a:solidFill>
          <a:latin typeface="+mn-lt"/>
        </a:defRPr>
      </a:lvl4pPr>
      <a:lvl5pPr marL="1785938" indent="-198438" algn="l" defTabSz="793750" rtl="0" eaLnBrk="0" fontAlgn="base" hangingPunct="0">
        <a:spcBef>
          <a:spcPct val="20000"/>
        </a:spcBef>
        <a:spcAft>
          <a:spcPct val="0"/>
        </a:spcAft>
        <a:buChar char="»"/>
        <a:defRPr sz="1700">
          <a:solidFill>
            <a:schemeClr val="tx1"/>
          </a:solidFill>
          <a:latin typeface="+mn-lt"/>
        </a:defRPr>
      </a:lvl5pPr>
      <a:lvl6pPr marL="2243138" indent="-198438" algn="l" defTabSz="793750" rtl="0" eaLnBrk="0" fontAlgn="base" hangingPunct="0">
        <a:spcBef>
          <a:spcPct val="20000"/>
        </a:spcBef>
        <a:spcAft>
          <a:spcPct val="0"/>
        </a:spcAft>
        <a:buChar char="»"/>
        <a:defRPr sz="1700">
          <a:solidFill>
            <a:schemeClr val="tx1"/>
          </a:solidFill>
          <a:latin typeface="+mn-lt"/>
        </a:defRPr>
      </a:lvl6pPr>
      <a:lvl7pPr marL="2700338" indent="-198438" algn="l" defTabSz="793750" rtl="0" eaLnBrk="0" fontAlgn="base" hangingPunct="0">
        <a:spcBef>
          <a:spcPct val="20000"/>
        </a:spcBef>
        <a:spcAft>
          <a:spcPct val="0"/>
        </a:spcAft>
        <a:buChar char="»"/>
        <a:defRPr sz="1700">
          <a:solidFill>
            <a:schemeClr val="tx1"/>
          </a:solidFill>
          <a:latin typeface="+mn-lt"/>
        </a:defRPr>
      </a:lvl7pPr>
      <a:lvl8pPr marL="3157538" indent="-198438" algn="l" defTabSz="793750" rtl="0" eaLnBrk="0" fontAlgn="base" hangingPunct="0">
        <a:spcBef>
          <a:spcPct val="20000"/>
        </a:spcBef>
        <a:spcAft>
          <a:spcPct val="0"/>
        </a:spcAft>
        <a:buChar char="»"/>
        <a:defRPr sz="1700">
          <a:solidFill>
            <a:schemeClr val="tx1"/>
          </a:solidFill>
          <a:latin typeface="+mn-lt"/>
        </a:defRPr>
      </a:lvl8pPr>
      <a:lvl9pPr marL="3614738" indent="-198438" algn="l" defTabSz="793750" rtl="0" eaLnBrk="0" fontAlgn="base" hangingPunct="0">
        <a:spcBef>
          <a:spcPct val="20000"/>
        </a:spcBef>
        <a:spcAft>
          <a:spcPct val="0"/>
        </a:spcAft>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9.emf"/><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emf"/><Relationship Id="rId11" Type="http://schemas.openxmlformats.org/officeDocument/2006/relationships/image" Target="../media/image23.emf"/><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26.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slides/_rels/slide27.x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51.wmf"/><Relationship Id="rId1" Type="http://schemas.openxmlformats.org/officeDocument/2006/relationships/slideLayout" Target="../slideLayouts/slideLayout7.x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slides/_rels/slide28.x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slideLayout" Target="../slideLayouts/slideLayout7.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slides/_rels/slide29.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7.xml"/><Relationship Id="rId5" Type="http://schemas.openxmlformats.org/officeDocument/2006/relationships/image" Target="../media/image66.wmf"/><Relationship Id="rId4" Type="http://schemas.openxmlformats.org/officeDocument/2006/relationships/image" Target="../media/image6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16" name="Rectangle 15"/>
          <p:cNvSpPr/>
          <p:nvPr/>
        </p:nvSpPr>
        <p:spPr>
          <a:xfrm>
            <a:off x="0" y="1219200"/>
            <a:ext cx="9906000" cy="532453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AutoNum type="arabicPeriod"/>
            </a:pP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Physical adsorption of nanoparticles;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properties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of van der Waals/ Casimir-Polder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potential</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wells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properties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of nanoparticles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trapped</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 in the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wells</a:t>
            </a:r>
            <a:endPar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514350" indent="-514350">
              <a:buAutoNum type="arabicPeriod"/>
            </a:pPr>
            <a:r>
              <a:rPr lang="fr-FR" sz="2800" b="1" dirty="0" smtClean="0">
                <a:ln w="11430"/>
                <a:solidFill>
                  <a:srgbClr val="FF0000"/>
                </a:solidFill>
              </a:rPr>
              <a:t>« Small </a:t>
            </a:r>
            <a:r>
              <a:rPr lang="fr-FR" sz="2800" b="1" dirty="0" err="1" smtClean="0">
                <a:ln w="11430"/>
                <a:solidFill>
                  <a:srgbClr val="FF0000"/>
                </a:solidFill>
              </a:rPr>
              <a:t>heating</a:t>
            </a:r>
            <a:r>
              <a:rPr lang="fr-FR" sz="2800" b="1" dirty="0" smtClean="0">
                <a:ln w="11430"/>
                <a:solidFill>
                  <a:srgbClr val="FF0000"/>
                </a:solidFill>
              </a:rPr>
              <a:t> » of ultracold neutrons (UCNs) in collisions </a:t>
            </a:r>
            <a:r>
              <a:rPr lang="fr-FR" sz="2800" b="1" dirty="0" err="1" smtClean="0">
                <a:ln w="11430"/>
                <a:solidFill>
                  <a:srgbClr val="FF0000"/>
                </a:solidFill>
              </a:rPr>
              <a:t>with</a:t>
            </a:r>
            <a:r>
              <a:rPr lang="fr-FR" sz="2800" b="1" dirty="0" smtClean="0">
                <a:ln w="11430"/>
                <a:solidFill>
                  <a:srgbClr val="FF0000"/>
                </a:solidFill>
              </a:rPr>
              <a:t> </a:t>
            </a:r>
            <a:r>
              <a:rPr lang="fr-FR" sz="2800" b="1" dirty="0" err="1" smtClean="0">
                <a:ln w="11430"/>
                <a:solidFill>
                  <a:srgbClr val="FF0000"/>
                </a:solidFill>
              </a:rPr>
              <a:t>such</a:t>
            </a:r>
            <a:r>
              <a:rPr lang="fr-FR" sz="2800" b="1" dirty="0" smtClean="0">
                <a:ln w="11430"/>
                <a:solidFill>
                  <a:srgbClr val="FF0000"/>
                </a:solidFill>
              </a:rPr>
              <a:t> </a:t>
            </a:r>
            <a:r>
              <a:rPr lang="fr-FR" sz="2800" b="1" dirty="0" err="1" smtClean="0">
                <a:ln w="11430"/>
                <a:solidFill>
                  <a:srgbClr val="FF0000"/>
                </a:solidFill>
              </a:rPr>
              <a:t>levitating</a:t>
            </a:r>
            <a:r>
              <a:rPr lang="fr-FR" sz="2800" b="1" dirty="0" smtClean="0">
                <a:ln w="11430"/>
                <a:solidFill>
                  <a:srgbClr val="FF0000"/>
                </a:solidFill>
              </a:rPr>
              <a:t> nanoparticles: </a:t>
            </a:r>
            <a:r>
              <a:rPr lang="fr-FR" sz="2800" b="1" dirty="0" err="1" smtClean="0">
                <a:ln w="11430"/>
                <a:solidFill>
                  <a:srgbClr val="FF0000"/>
                </a:solidFill>
              </a:rPr>
              <a:t>Theory</a:t>
            </a:r>
            <a:r>
              <a:rPr lang="fr-FR" sz="2800" b="1" dirty="0" smtClean="0">
                <a:ln w="11430"/>
                <a:solidFill>
                  <a:srgbClr val="FF0000"/>
                </a:solidFill>
              </a:rPr>
              <a:t> versus </a:t>
            </a:r>
            <a:r>
              <a:rPr lang="fr-FR" sz="2800" b="1" dirty="0" err="1" smtClean="0">
                <a:ln w="11430"/>
                <a:solidFill>
                  <a:srgbClr val="FF0000"/>
                </a:solidFill>
              </a:rPr>
              <a:t>Experiment</a:t>
            </a:r>
            <a:endParaRPr lang="fr-FR" sz="2800" b="1" dirty="0" smtClean="0">
              <a:ln w="11430"/>
              <a:solidFill>
                <a:srgbClr val="FF0000"/>
              </a:solidFill>
            </a:endParaRPr>
          </a:p>
          <a:p>
            <a:pPr marL="514350" indent="-514350">
              <a:buAutoNum type="arabicPeriod"/>
            </a:pPr>
            <a:r>
              <a:rPr lang="fr-FR" sz="2800" b="1" dirty="0" smtClean="0">
                <a:ln w="11430"/>
                <a:solidFill>
                  <a:srgbClr val="00B050"/>
                </a:solidFill>
              </a:rPr>
              <a:t>Applications: </a:t>
            </a:r>
            <a:r>
              <a:rPr lang="fr-FR" sz="2800" b="1" dirty="0" err="1" smtClean="0">
                <a:ln w="11430"/>
                <a:solidFill>
                  <a:srgbClr val="00B050"/>
                </a:solidFill>
              </a:rPr>
              <a:t>studies</a:t>
            </a:r>
            <a:r>
              <a:rPr lang="fr-FR" sz="2800" b="1" dirty="0" smtClean="0">
                <a:ln w="11430"/>
                <a:solidFill>
                  <a:srgbClr val="00B050"/>
                </a:solidFill>
              </a:rPr>
              <a:t> of surface </a:t>
            </a:r>
            <a:r>
              <a:rPr lang="fr-FR" sz="2800" b="1" dirty="0" err="1" smtClean="0">
                <a:ln w="11430"/>
                <a:solidFill>
                  <a:srgbClr val="00B050"/>
                </a:solidFill>
              </a:rPr>
              <a:t>potentials</a:t>
            </a:r>
            <a:r>
              <a:rPr lang="fr-FR" sz="2800" b="1" dirty="0" smtClean="0">
                <a:ln w="11430"/>
                <a:solidFill>
                  <a:srgbClr val="00B050"/>
                </a:solidFill>
              </a:rPr>
              <a:t>; surface </a:t>
            </a:r>
            <a:r>
              <a:rPr lang="fr-FR" sz="2800" b="1" dirty="0" err="1" smtClean="0">
                <a:ln w="11430"/>
                <a:solidFill>
                  <a:srgbClr val="00B050"/>
                </a:solidFill>
              </a:rPr>
              <a:t>physics</a:t>
            </a:r>
            <a:r>
              <a:rPr lang="fr-FR" sz="2800" b="1" dirty="0" smtClean="0">
                <a:ln w="11430"/>
                <a:solidFill>
                  <a:srgbClr val="00B050"/>
                </a:solidFill>
              </a:rPr>
              <a:t>, </a:t>
            </a:r>
            <a:r>
              <a:rPr lang="fr-FR" sz="2800" b="1" dirty="0" err="1" smtClean="0">
                <a:ln w="11430"/>
                <a:solidFill>
                  <a:srgbClr val="00B050"/>
                </a:solidFill>
              </a:rPr>
              <a:t>chemistry</a:t>
            </a:r>
            <a:r>
              <a:rPr lang="fr-FR" sz="2800" b="1" dirty="0" smtClean="0">
                <a:ln w="11430"/>
                <a:solidFill>
                  <a:srgbClr val="00B050"/>
                </a:solidFill>
              </a:rPr>
              <a:t>, </a:t>
            </a:r>
            <a:r>
              <a:rPr lang="fr-FR" sz="2800" b="1" dirty="0" err="1" smtClean="0">
                <a:ln w="11430"/>
                <a:solidFill>
                  <a:srgbClr val="00B050"/>
                </a:solidFill>
              </a:rPr>
              <a:t>biology</a:t>
            </a:r>
            <a:r>
              <a:rPr lang="fr-FR" sz="2800" b="1" dirty="0" smtClean="0">
                <a:ln w="11430"/>
                <a:solidFill>
                  <a:srgbClr val="00B050"/>
                </a:solidFill>
              </a:rPr>
              <a:t>; systematics in neutron-</a:t>
            </a:r>
            <a:r>
              <a:rPr lang="fr-FR" sz="2800" b="1" dirty="0" err="1" smtClean="0">
                <a:ln w="11430"/>
                <a:solidFill>
                  <a:srgbClr val="00B050"/>
                </a:solidFill>
              </a:rPr>
              <a:t>lifetime</a:t>
            </a:r>
            <a:r>
              <a:rPr lang="fr-FR" sz="2800" b="1" dirty="0" smtClean="0">
                <a:ln w="11430"/>
                <a:solidFill>
                  <a:srgbClr val="00B050"/>
                </a:solidFill>
              </a:rPr>
              <a:t> and </a:t>
            </a:r>
            <a:r>
              <a:rPr lang="fr-FR" sz="2800" b="1" dirty="0" err="1" smtClean="0">
                <a:ln w="11430"/>
                <a:solidFill>
                  <a:srgbClr val="00B050"/>
                </a:solidFill>
              </a:rPr>
              <a:t>other</a:t>
            </a:r>
            <a:r>
              <a:rPr lang="fr-FR" sz="2800" b="1" dirty="0" smtClean="0">
                <a:ln w="11430"/>
                <a:solidFill>
                  <a:srgbClr val="00B050"/>
                </a:solidFill>
              </a:rPr>
              <a:t> </a:t>
            </a:r>
            <a:r>
              <a:rPr lang="fr-FR" sz="2800" b="1" dirty="0" err="1" smtClean="0">
                <a:ln w="11430"/>
                <a:solidFill>
                  <a:srgbClr val="00B050"/>
                </a:solidFill>
              </a:rPr>
              <a:t>precision</a:t>
            </a:r>
            <a:r>
              <a:rPr lang="fr-FR" sz="2800" b="1" dirty="0" smtClean="0">
                <a:ln w="11430"/>
                <a:solidFill>
                  <a:srgbClr val="00B050"/>
                </a:solidFill>
              </a:rPr>
              <a:t> </a:t>
            </a:r>
            <a:r>
              <a:rPr lang="fr-FR" sz="2800" b="1" dirty="0" err="1" smtClean="0">
                <a:ln w="11430"/>
                <a:solidFill>
                  <a:srgbClr val="00B050"/>
                </a:solidFill>
              </a:rPr>
              <a:t>experiments</a:t>
            </a:r>
            <a:r>
              <a:rPr lang="fr-FR" sz="2800" b="1" dirty="0" smtClean="0">
                <a:ln w="11430"/>
                <a:solidFill>
                  <a:srgbClr val="00B050"/>
                </a:solidFill>
              </a:rPr>
              <a:t> </a:t>
            </a:r>
            <a:r>
              <a:rPr lang="fr-FR" sz="2800" b="1" dirty="0" err="1" smtClean="0">
                <a:ln w="11430"/>
                <a:solidFill>
                  <a:srgbClr val="00B050"/>
                </a:solidFill>
              </a:rPr>
              <a:t>with</a:t>
            </a:r>
            <a:r>
              <a:rPr lang="fr-FR" sz="2800" b="1" dirty="0" smtClean="0">
                <a:ln w="11430"/>
                <a:solidFill>
                  <a:srgbClr val="00B050"/>
                </a:solidFill>
              </a:rPr>
              <a:t> UCNs</a:t>
            </a:r>
          </a:p>
          <a:p>
            <a:pPr marL="514350" indent="-514350" algn="ctr"/>
            <a:endPar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a:p>
            <a:pPr marL="514350" indent="-514350" algn="ctr"/>
            <a:r>
              <a:rPr lang="fr-FR" sz="2000" b="1" dirty="0" smtClean="0">
                <a:ln w="11430"/>
                <a:solidFill>
                  <a:srgbClr val="0070C0"/>
                </a:solidFill>
              </a:rPr>
              <a:t>A. Lambrecht (LKB), E.V. Lychagin (JINR), </a:t>
            </a:r>
            <a:r>
              <a:rPr lang="fr-FR" sz="2000" b="1" dirty="0" err="1" smtClean="0">
                <a:ln w="11430"/>
                <a:solidFill>
                  <a:srgbClr val="0070C0"/>
                </a:solidFill>
              </a:rPr>
              <a:t>A.Yu</a:t>
            </a:r>
            <a:r>
              <a:rPr lang="fr-FR" sz="2000" b="1" dirty="0" smtClean="0">
                <a:ln w="11430"/>
                <a:solidFill>
                  <a:srgbClr val="0070C0"/>
                </a:solidFill>
              </a:rPr>
              <a:t>. </a:t>
            </a:r>
            <a:r>
              <a:rPr lang="fr-FR" sz="2000" b="1" dirty="0" err="1" smtClean="0">
                <a:ln w="11430"/>
                <a:solidFill>
                  <a:srgbClr val="0070C0"/>
                </a:solidFill>
              </a:rPr>
              <a:t>Muzychka</a:t>
            </a:r>
            <a:r>
              <a:rPr lang="fr-FR" sz="2000" b="1" dirty="0" smtClean="0">
                <a:ln w="11430"/>
                <a:solidFill>
                  <a:srgbClr val="0070C0"/>
                </a:solidFill>
              </a:rPr>
              <a:t> (JINR), G.V. </a:t>
            </a:r>
            <a:r>
              <a:rPr lang="fr-FR" sz="2000" b="1" dirty="0" err="1" smtClean="0">
                <a:ln w="11430"/>
                <a:solidFill>
                  <a:srgbClr val="0070C0"/>
                </a:solidFill>
              </a:rPr>
              <a:t>Nekhaev</a:t>
            </a:r>
            <a:r>
              <a:rPr lang="fr-FR" sz="2000" b="1" dirty="0" smtClean="0">
                <a:ln w="11430"/>
                <a:solidFill>
                  <a:srgbClr val="0070C0"/>
                </a:solidFill>
              </a:rPr>
              <a:t> (JINR), S. Reynaud (LKB), A.V.  Strelkov (JINR), </a:t>
            </a:r>
            <a:r>
              <a:rPr lang="fr-FR" sz="2000" b="1" dirty="0" err="1" smtClean="0">
                <a:ln w="11430"/>
                <a:solidFill>
                  <a:srgbClr val="0070C0"/>
                </a:solidFill>
              </a:rPr>
              <a:t>A.Yu</a:t>
            </a:r>
            <a:r>
              <a:rPr lang="fr-FR" sz="2000" b="1" dirty="0" smtClean="0">
                <a:ln w="11430"/>
                <a:solidFill>
                  <a:srgbClr val="0070C0"/>
                </a:solidFill>
              </a:rPr>
              <a:t>. Voronin (LPI), and V.V.N (ILL): </a:t>
            </a:r>
            <a:r>
              <a:rPr lang="fr-FR" sz="2000" b="1" dirty="0" err="1" smtClean="0">
                <a:ln w="11430"/>
                <a:solidFill>
                  <a:srgbClr val="0070C0"/>
                </a:solidFill>
              </a:rPr>
              <a:t>Crystallography</a:t>
            </a:r>
            <a:r>
              <a:rPr lang="fr-FR" sz="2000" b="1" dirty="0" smtClean="0">
                <a:ln w="11430"/>
                <a:solidFill>
                  <a:srgbClr val="0070C0"/>
                </a:solidFill>
              </a:rPr>
              <a:t> Reports 58 (2013) 743.</a:t>
            </a:r>
            <a:endParaRPr lang="fr-FR" sz="2000" dirty="0" smtClean="0">
              <a:ln w="11430"/>
              <a:solidFill>
                <a:srgbClr val="0070C0"/>
              </a:solidFill>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smtClean="0">
                <a:latin typeface="Comic Sans MS" pitchFamily="66" charset="0"/>
              </a:rPr>
              <a:t>Quantum </a:t>
            </a:r>
            <a:r>
              <a:rPr lang="fr-FR" sz="2400" b="1" dirty="0" err="1" smtClean="0">
                <a:latin typeface="Comic Sans MS" pitchFamily="66" charset="0"/>
              </a:rPr>
              <a:t>levitation</a:t>
            </a:r>
            <a:r>
              <a:rPr lang="fr-FR" sz="2400" b="1" dirty="0" smtClean="0">
                <a:latin typeface="Comic Sans MS" pitchFamily="66" charset="0"/>
              </a:rPr>
              <a:t> of nanoparticles </a:t>
            </a:r>
            <a:endParaRPr lang="en-US" sz="2400" b="1" dirty="0">
              <a:latin typeface="Comic Sans MS" pitchFamily="66"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830987"/>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Resonance</a:t>
            </a:r>
            <a:r>
              <a:rPr lang="fr-FR" sz="2400" b="1" dirty="0" smtClean="0">
                <a:latin typeface="Comic Sans MS" pitchFamily="66" charset="0"/>
              </a:rPr>
              <a:t> </a:t>
            </a:r>
            <a:r>
              <a:rPr lang="fr-FR" sz="2400" b="1" dirty="0" err="1" smtClean="0">
                <a:latin typeface="Comic Sans MS" pitchFamily="66" charset="0"/>
              </a:rPr>
              <a:t>character</a:t>
            </a:r>
            <a:r>
              <a:rPr lang="fr-FR" sz="2400" b="1" dirty="0" smtClean="0">
                <a:latin typeface="Comic Sans MS" pitchFamily="66" charset="0"/>
              </a:rPr>
              <a:t> of the UCN-nanoparticle interaction</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3" name="Rectangle 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4" name="Rectangle 6"/>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483336" name="Rectangle 8"/>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7" name="Rectangle 9"/>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sp>
        <p:nvSpPr>
          <p:cNvPr id="483339" name="Rectangle 11"/>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41" name="Rectangle 1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42" name="Rectangle 14"/>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pic>
        <p:nvPicPr>
          <p:cNvPr id="27" name="Image 26"/>
          <p:cNvPicPr/>
          <p:nvPr/>
        </p:nvPicPr>
        <p:blipFill>
          <a:blip r:embed="rId3" cstate="print"/>
          <a:srcRect/>
          <a:stretch>
            <a:fillRect/>
          </a:stretch>
        </p:blipFill>
        <p:spPr bwMode="auto">
          <a:xfrm>
            <a:off x="0" y="838200"/>
            <a:ext cx="3352800" cy="2819400"/>
          </a:xfrm>
          <a:prstGeom prst="rect">
            <a:avLst/>
          </a:prstGeom>
          <a:noFill/>
          <a:ln w="9525">
            <a:noFill/>
            <a:miter lim="800000"/>
            <a:headEnd/>
            <a:tailEnd/>
          </a:ln>
        </p:spPr>
      </p:pic>
      <p:pic>
        <p:nvPicPr>
          <p:cNvPr id="28" name="Image 27" descr="C:\Documents and Settings\nesvizhevsky\Mes documents\Texts\Nanoparticles\Quantum Levitation of Nanoparticles\Nature\Temperature Demping Factor.bmp"/>
          <p:cNvPicPr/>
          <p:nvPr/>
        </p:nvPicPr>
        <p:blipFill>
          <a:blip r:embed="rId4" cstate="print"/>
          <a:srcRect/>
          <a:stretch>
            <a:fillRect/>
          </a:stretch>
        </p:blipFill>
        <p:spPr bwMode="auto">
          <a:xfrm>
            <a:off x="0" y="3657600"/>
            <a:ext cx="3352800" cy="2939603"/>
          </a:xfrm>
          <a:prstGeom prst="rect">
            <a:avLst/>
          </a:prstGeom>
          <a:noFill/>
          <a:ln w="9525">
            <a:noFill/>
            <a:miter lim="800000"/>
            <a:headEnd/>
            <a:tailEnd/>
          </a:ln>
        </p:spPr>
      </p:pic>
      <p:pic>
        <p:nvPicPr>
          <p:cNvPr id="483332"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38200" y="3886200"/>
            <a:ext cx="3848100" cy="457200"/>
          </a:xfrm>
          <a:prstGeom prst="rect">
            <a:avLst/>
          </a:prstGeom>
          <a:noFill/>
        </p:spPr>
      </p:pic>
      <p:pic>
        <p:nvPicPr>
          <p:cNvPr id="29" name="Рисунок 9"/>
          <p:cNvPicPr/>
          <p:nvPr/>
        </p:nvPicPr>
        <p:blipFill>
          <a:blip r:embed="rId6" cstate="print"/>
          <a:srcRect/>
          <a:stretch>
            <a:fillRect/>
          </a:stretch>
        </p:blipFill>
        <p:spPr bwMode="auto">
          <a:xfrm>
            <a:off x="3352800" y="838200"/>
            <a:ext cx="3657600" cy="2590800"/>
          </a:xfrm>
          <a:prstGeom prst="rect">
            <a:avLst/>
          </a:prstGeom>
          <a:noFill/>
          <a:ln w="9525">
            <a:noFill/>
            <a:miter lim="800000"/>
            <a:headEnd/>
            <a:tailEnd/>
          </a:ln>
        </p:spPr>
      </p:pic>
      <p:pic>
        <p:nvPicPr>
          <p:cNvPr id="32" name="Image 31" descr="C:\Documents and Settings\nesvizhevsky\Mes documents\Texts\Nanoparticles\Quantum Levitation of Nanoparticles\Nature\NanoDiamondSizeDistribution.bmp"/>
          <p:cNvPicPr/>
          <p:nvPr/>
        </p:nvPicPr>
        <p:blipFill>
          <a:blip r:embed="rId7" cstate="print"/>
          <a:srcRect/>
          <a:stretch>
            <a:fillRect/>
          </a:stretch>
        </p:blipFill>
        <p:spPr bwMode="auto">
          <a:xfrm>
            <a:off x="6781800" y="3657600"/>
            <a:ext cx="3124200" cy="2711003"/>
          </a:xfrm>
          <a:prstGeom prst="rect">
            <a:avLst/>
          </a:prstGeom>
          <a:noFill/>
          <a:ln w="9525">
            <a:noFill/>
            <a:miter lim="800000"/>
            <a:headEnd/>
            <a:tailEnd/>
          </a:ln>
        </p:spPr>
      </p:pic>
      <p:graphicFrame>
        <p:nvGraphicFramePr>
          <p:cNvPr id="29699" name="Object 3"/>
          <p:cNvGraphicFramePr>
            <a:graphicFrameLocks noChangeAspect="1"/>
          </p:cNvGraphicFramePr>
          <p:nvPr/>
        </p:nvGraphicFramePr>
        <p:xfrm>
          <a:off x="4114800" y="4419600"/>
          <a:ext cx="3124200" cy="2181120"/>
        </p:xfrm>
        <a:graphic>
          <a:graphicData uri="http://schemas.openxmlformats.org/presentationml/2006/ole">
            <p:oleObj spid="_x0000_s29699" r:id="rId8" imgW="7790476" imgH="5439534" progId="AcroExch.Document.7">
              <p:embed/>
            </p:oleObj>
          </a:graphicData>
        </a:graphic>
      </p:graphicFrame>
      <p:pic>
        <p:nvPicPr>
          <p:cNvPr id="17"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124200" y="1676400"/>
            <a:ext cx="3486150" cy="457200"/>
          </a:xfrm>
          <a:prstGeom prst="rect">
            <a:avLst/>
          </a:prstGeom>
          <a:noFill/>
        </p:spPr>
      </p:pic>
      <p:pic>
        <p:nvPicPr>
          <p:cNvPr id="483335" name="Picture 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096000" y="3810000"/>
            <a:ext cx="3810000" cy="457200"/>
          </a:xfrm>
          <a:prstGeom prst="rect">
            <a:avLst/>
          </a:prstGeom>
          <a:noFill/>
        </p:spPr>
      </p:pic>
      <p:pic>
        <p:nvPicPr>
          <p:cNvPr id="33" name="Image 32"/>
          <p:cNvPicPr/>
          <p:nvPr/>
        </p:nvPicPr>
        <p:blipFill>
          <a:blip r:embed="rId11" cstate="print"/>
          <a:srcRect/>
          <a:stretch>
            <a:fillRect/>
          </a:stretch>
        </p:blipFill>
        <p:spPr bwMode="auto">
          <a:xfrm>
            <a:off x="6982227" y="1371600"/>
            <a:ext cx="2923773" cy="195114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Experimental</a:t>
            </a:r>
            <a:r>
              <a:rPr lang="fr-FR" sz="2400" b="1" dirty="0" smtClean="0">
                <a:latin typeface="Comic Sans MS" pitchFamily="66" charset="0"/>
              </a:rPr>
              <a:t> </a:t>
            </a:r>
            <a:r>
              <a:rPr lang="fr-FR" sz="2400" b="1" dirty="0" err="1" smtClean="0">
                <a:latin typeface="Comic Sans MS" pitchFamily="66" charset="0"/>
              </a:rPr>
              <a:t>method</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0" name="Picture 7" descr="ReactorPool"/>
          <p:cNvPicPr>
            <a:picLocks noChangeAspect="1" noChangeArrowheads="1"/>
          </p:cNvPicPr>
          <p:nvPr/>
        </p:nvPicPr>
        <p:blipFill>
          <a:blip r:embed="rId2" cstate="print"/>
          <a:srcRect/>
          <a:stretch>
            <a:fillRect/>
          </a:stretch>
        </p:blipFill>
        <p:spPr bwMode="auto">
          <a:xfrm>
            <a:off x="1" y="2061922"/>
            <a:ext cx="6781800" cy="4584939"/>
          </a:xfrm>
          <a:prstGeom prst="rect">
            <a:avLst/>
          </a:prstGeom>
          <a:noFill/>
          <a:ln w="9525">
            <a:noFill/>
            <a:miter lim="800000"/>
            <a:headEnd/>
            <a:tailEnd/>
          </a:ln>
        </p:spPr>
      </p:pic>
      <p:pic>
        <p:nvPicPr>
          <p:cNvPr id="52225" name="Image 7"/>
          <p:cNvPicPr>
            <a:picLocks noChangeAspect="1" noChangeArrowheads="1"/>
          </p:cNvPicPr>
          <p:nvPr/>
        </p:nvPicPr>
        <p:blipFill>
          <a:blip r:embed="rId3" cstate="print"/>
          <a:srcRect/>
          <a:stretch>
            <a:fillRect/>
          </a:stretch>
        </p:blipFill>
        <p:spPr bwMode="auto">
          <a:xfrm>
            <a:off x="5795026" y="838200"/>
            <a:ext cx="4110974"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3BD9EDB6-81D8-4E8C-AC9D-ABBCC11AA2AF}" type="datetime3">
              <a:rPr lang="fr-FR"/>
              <a:pPr/>
              <a:t>07.03.14</a:t>
            </a:fld>
            <a:r>
              <a:rPr lang="fr-FR"/>
              <a:t>	</a:t>
            </a:r>
            <a:endParaRPr lang="fr-FR" sz="2400" b="0">
              <a:latin typeface="Times New Roman" pitchFamily="18" charset="0"/>
            </a:endParaRPr>
          </a:p>
        </p:txBody>
      </p:sp>
      <p:pic>
        <p:nvPicPr>
          <p:cNvPr id="12291" name="Picture 5"/>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2292" name="Text Box 8"/>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12293" name="Text Box 9"/>
          <p:cNvSpPr txBox="1">
            <a:spLocks noChangeArrowheads="1"/>
          </p:cNvSpPr>
          <p:nvPr/>
        </p:nvSpPr>
        <p:spPr bwMode="auto">
          <a:xfrm>
            <a:off x="0" y="1371600"/>
            <a:ext cx="2362200" cy="1463675"/>
          </a:xfrm>
          <a:prstGeom prst="rect">
            <a:avLst/>
          </a:prstGeom>
          <a:noFill/>
          <a:ln w="9525">
            <a:noFill/>
            <a:miter lim="800000"/>
            <a:headEnd/>
            <a:tailEnd/>
          </a:ln>
        </p:spPr>
        <p:txBody>
          <a:bodyPr lIns="91429" tIns="45715" rIns="91429" bIns="45715">
            <a:spAutoFit/>
          </a:bodyPr>
          <a:lstStyle/>
          <a:p>
            <a:r>
              <a:rPr lang="en-US" sz="2000"/>
              <a:t>The internal storage volume for UCN</a:t>
            </a:r>
          </a:p>
          <a:p>
            <a:r>
              <a:rPr lang="en-US" sz="2000"/>
              <a:t>(copper inside)</a:t>
            </a:r>
          </a:p>
        </p:txBody>
      </p:sp>
      <p:cxnSp>
        <p:nvCxnSpPr>
          <p:cNvPr id="12294" name="AutoShape 10"/>
          <p:cNvCxnSpPr>
            <a:cxnSpLocks noChangeShapeType="1"/>
            <a:stCxn id="12293" idx="1"/>
            <a:endCxn id="12293" idx="0"/>
          </p:cNvCxnSpPr>
          <p:nvPr/>
        </p:nvCxnSpPr>
        <p:spPr bwMode="auto">
          <a:xfrm rot="10800000" flipH="1">
            <a:off x="0" y="1371600"/>
            <a:ext cx="1181100" cy="731838"/>
          </a:xfrm>
          <a:prstGeom prst="curvedConnector4">
            <a:avLst>
              <a:gd name="adj1" fmla="val -19356"/>
              <a:gd name="adj2" fmla="val 131236"/>
            </a:avLst>
          </a:prstGeom>
          <a:noFill/>
          <a:ln w="9525">
            <a:noFill/>
            <a:round/>
            <a:headEnd/>
            <a:tailEnd type="triangle" w="med" len="med"/>
          </a:ln>
        </p:spPr>
      </p:cxnSp>
      <p:cxnSp>
        <p:nvCxnSpPr>
          <p:cNvPr id="12295" name="AutoShape 11"/>
          <p:cNvCxnSpPr>
            <a:cxnSpLocks noChangeShapeType="1"/>
            <a:stCxn id="12293" idx="3"/>
          </p:cNvCxnSpPr>
          <p:nvPr/>
        </p:nvCxnSpPr>
        <p:spPr bwMode="auto">
          <a:xfrm flipV="1">
            <a:off x="2362200" y="0"/>
            <a:ext cx="2573338" cy="2103438"/>
          </a:xfrm>
          <a:prstGeom prst="curvedConnector4">
            <a:avLst>
              <a:gd name="adj1" fmla="val 208819"/>
              <a:gd name="adj2" fmla="val 110866"/>
            </a:avLst>
          </a:prstGeom>
          <a:noFill/>
          <a:ln w="9525">
            <a:noFill/>
            <a:round/>
            <a:headEnd/>
            <a:tailEnd type="triangle" w="med" len="med"/>
          </a:ln>
        </p:spPr>
      </p:cxnSp>
      <p:sp>
        <p:nvSpPr>
          <p:cNvPr id="12296" name="Freeform 12"/>
          <p:cNvSpPr>
            <a:spLocks/>
          </p:cNvSpPr>
          <p:nvPr/>
        </p:nvSpPr>
        <p:spPr bwMode="auto">
          <a:xfrm>
            <a:off x="1828800" y="139700"/>
            <a:ext cx="2971800" cy="1155700"/>
          </a:xfrm>
          <a:custGeom>
            <a:avLst/>
            <a:gdLst>
              <a:gd name="T0" fmla="*/ 0 w 1872"/>
              <a:gd name="T1" fmla="*/ 824 h 824"/>
              <a:gd name="T2" fmla="*/ 864 w 1872"/>
              <a:gd name="T3" fmla="*/ 200 h 824"/>
              <a:gd name="T4" fmla="*/ 1488 w 1872"/>
              <a:gd name="T5" fmla="*/ 8 h 824"/>
              <a:gd name="T6" fmla="*/ 1872 w 1872"/>
              <a:gd name="T7" fmla="*/ 152 h 824"/>
              <a:gd name="T8" fmla="*/ 0 60000 65536"/>
              <a:gd name="T9" fmla="*/ 0 60000 65536"/>
              <a:gd name="T10" fmla="*/ 0 60000 65536"/>
              <a:gd name="T11" fmla="*/ 0 60000 65536"/>
              <a:gd name="T12" fmla="*/ 0 w 1872"/>
              <a:gd name="T13" fmla="*/ 0 h 824"/>
              <a:gd name="T14" fmla="*/ 1872 w 1872"/>
              <a:gd name="T15" fmla="*/ 824 h 824"/>
            </a:gdLst>
            <a:ahLst/>
            <a:cxnLst>
              <a:cxn ang="T8">
                <a:pos x="T0" y="T1"/>
              </a:cxn>
              <a:cxn ang="T9">
                <a:pos x="T2" y="T3"/>
              </a:cxn>
              <a:cxn ang="T10">
                <a:pos x="T4" y="T5"/>
              </a:cxn>
              <a:cxn ang="T11">
                <a:pos x="T6" y="T7"/>
              </a:cxn>
            </a:cxnLst>
            <a:rect l="T12" t="T13" r="T14" b="T15"/>
            <a:pathLst>
              <a:path w="1872" h="824">
                <a:moveTo>
                  <a:pt x="0" y="824"/>
                </a:moveTo>
                <a:cubicBezTo>
                  <a:pt x="308" y="580"/>
                  <a:pt x="616" y="336"/>
                  <a:pt x="864" y="200"/>
                </a:cubicBezTo>
                <a:cubicBezTo>
                  <a:pt x="1112" y="64"/>
                  <a:pt x="1320" y="16"/>
                  <a:pt x="1488" y="8"/>
                </a:cubicBezTo>
                <a:cubicBezTo>
                  <a:pt x="1656" y="0"/>
                  <a:pt x="1764" y="76"/>
                  <a:pt x="1872" y="152"/>
                </a:cubicBezTo>
              </a:path>
            </a:pathLst>
          </a:custGeom>
          <a:noFill/>
          <a:ln w="63500">
            <a:solidFill>
              <a:schemeClr val="accent1"/>
            </a:solidFill>
            <a:round/>
            <a:headEnd/>
            <a:tailEnd type="arrow" w="med" len="med"/>
          </a:ln>
        </p:spPr>
        <p:txBody>
          <a:bodyPr lIns="91429" tIns="45715" rIns="91429" bIns="45715" anchor="ctr">
            <a:spAutoFit/>
          </a:bodyPr>
          <a:lstStyle/>
          <a:p>
            <a:endParaRPr lang="fr-FR"/>
          </a:p>
        </p:txBody>
      </p:sp>
      <p:sp>
        <p:nvSpPr>
          <p:cNvPr id="12297" name="Text Box 13"/>
          <p:cNvSpPr txBox="1">
            <a:spLocks noChangeArrowheads="1"/>
          </p:cNvSpPr>
          <p:nvPr/>
        </p:nvSpPr>
        <p:spPr bwMode="auto">
          <a:xfrm>
            <a:off x="7543800" y="1600200"/>
            <a:ext cx="2362200" cy="1616075"/>
          </a:xfrm>
          <a:prstGeom prst="rect">
            <a:avLst/>
          </a:prstGeom>
          <a:solidFill>
            <a:srgbClr val="FFFFFF"/>
          </a:solidFill>
          <a:ln w="9525">
            <a:noFill/>
            <a:miter lim="800000"/>
            <a:headEnd/>
            <a:tailEnd/>
          </a:ln>
        </p:spPr>
        <p:txBody>
          <a:bodyPr lIns="91429" tIns="45715" rIns="91429" bIns="45715">
            <a:spAutoFit/>
          </a:bodyPr>
          <a:lstStyle/>
          <a:p>
            <a:r>
              <a:rPr lang="en-US" sz="2000"/>
              <a:t>The bottom for the internal storage volume and the external storage volume</a:t>
            </a:r>
          </a:p>
        </p:txBody>
      </p:sp>
      <p:sp>
        <p:nvSpPr>
          <p:cNvPr id="12298" name="Line 14"/>
          <p:cNvSpPr>
            <a:spLocks noChangeShapeType="1"/>
          </p:cNvSpPr>
          <p:nvPr/>
        </p:nvSpPr>
        <p:spPr bwMode="auto">
          <a:xfrm flipH="1">
            <a:off x="5562600" y="2057400"/>
            <a:ext cx="19050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2299" name="Text Box 15"/>
          <p:cNvSpPr txBox="1">
            <a:spLocks noChangeArrowheads="1"/>
          </p:cNvSpPr>
          <p:nvPr/>
        </p:nvSpPr>
        <p:spPr bwMode="auto">
          <a:xfrm>
            <a:off x="7620000" y="0"/>
            <a:ext cx="2286000" cy="519113"/>
          </a:xfrm>
          <a:prstGeom prst="rect">
            <a:avLst/>
          </a:prstGeom>
          <a:noFill/>
          <a:ln w="9525">
            <a:noFill/>
            <a:miter lim="800000"/>
            <a:headEnd/>
            <a:tailEnd/>
          </a:ln>
        </p:spPr>
        <p:txBody>
          <a:bodyPr lIns="91429" tIns="45715" rIns="91429" bIns="45715">
            <a:spAutoFit/>
          </a:bodyPr>
          <a:lstStyle/>
          <a:p>
            <a:r>
              <a:rPr lang="en-US" sz="2800" dirty="0" err="1">
                <a:solidFill>
                  <a:schemeClr val="accent2"/>
                </a:solidFill>
              </a:rPr>
              <a:t>Spectromter</a:t>
            </a:r>
            <a:endParaRPr lang="en-US" sz="2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44FAFB77-5BF2-49BE-9444-E39688A132CC}" type="datetime3">
              <a:rPr lang="fr-FR"/>
              <a:pPr/>
              <a:t>07.03.14</a:t>
            </a:fld>
            <a:r>
              <a:rPr lang="fr-FR"/>
              <a:t>	</a:t>
            </a:r>
            <a:endParaRPr lang="fr-FR" sz="2400" b="0">
              <a:latin typeface="Times New Roman" pitchFamily="18" charset="0"/>
            </a:endParaRPr>
          </a:p>
        </p:txBody>
      </p:sp>
      <p:graphicFrame>
        <p:nvGraphicFramePr>
          <p:cNvPr id="3074" name="Object 5"/>
          <p:cNvGraphicFramePr>
            <a:graphicFrameLocks noChangeAspect="1"/>
          </p:cNvGraphicFramePr>
          <p:nvPr/>
        </p:nvGraphicFramePr>
        <p:xfrm>
          <a:off x="1143000" y="838200"/>
          <a:ext cx="7620000" cy="5700713"/>
        </p:xfrm>
        <a:graphic>
          <a:graphicData uri="http://schemas.openxmlformats.org/presentationml/2006/ole">
            <p:oleObj spid="_x0000_s81922" name="Slide" r:id="rId3" imgW="5373360" imgH="4018680" progId="PowerPoint.Slide.8">
              <p:embed/>
            </p:oleObj>
          </a:graphicData>
        </a:graphic>
      </p:graphicFrame>
      <p:sp>
        <p:nvSpPr>
          <p:cNvPr id="3076" name="Text Box 8"/>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077" name="Text Box 9"/>
          <p:cNvSpPr txBox="1">
            <a:spLocks noChangeArrowheads="1"/>
          </p:cNvSpPr>
          <p:nvPr/>
        </p:nvSpPr>
        <p:spPr bwMode="auto">
          <a:xfrm>
            <a:off x="0" y="2514600"/>
            <a:ext cx="2590800" cy="2073275"/>
          </a:xfrm>
          <a:prstGeom prst="rect">
            <a:avLst/>
          </a:prstGeom>
          <a:solidFill>
            <a:srgbClr val="FFFFFF"/>
          </a:solidFill>
          <a:ln w="9525">
            <a:noFill/>
            <a:miter lim="800000"/>
            <a:headEnd/>
            <a:tailEnd/>
          </a:ln>
        </p:spPr>
        <p:txBody>
          <a:bodyPr lIns="91429" tIns="45715" rIns="91429" bIns="45715">
            <a:spAutoFit/>
          </a:bodyPr>
          <a:lstStyle/>
          <a:p>
            <a:r>
              <a:rPr lang="en-US" sz="2000"/>
              <a:t>The bellow of the sample changer is decompressed  </a:t>
            </a:r>
          </a:p>
          <a:p>
            <a:r>
              <a:rPr lang="en-US" sz="2000"/>
              <a:t>(a sample is inside the internal storage volume)</a:t>
            </a:r>
          </a:p>
        </p:txBody>
      </p:sp>
      <p:sp>
        <p:nvSpPr>
          <p:cNvPr id="3078" name="Line 10"/>
          <p:cNvSpPr>
            <a:spLocks noChangeShapeType="1"/>
          </p:cNvSpPr>
          <p:nvPr/>
        </p:nvSpPr>
        <p:spPr bwMode="auto">
          <a:xfrm>
            <a:off x="2590800" y="3429000"/>
            <a:ext cx="25146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3079" name="Text Box 11"/>
          <p:cNvSpPr txBox="1">
            <a:spLocks noChangeArrowheads="1"/>
          </p:cNvSpPr>
          <p:nvPr/>
        </p:nvSpPr>
        <p:spPr bwMode="auto">
          <a:xfrm>
            <a:off x="3429000" y="0"/>
            <a:ext cx="26670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CB1F5157-D557-4809-BFDD-C270ACC628D5}" type="datetime3">
              <a:rPr lang="fr-FR"/>
              <a:pPr/>
              <a:t>07.03.14</a:t>
            </a:fld>
            <a:r>
              <a:rPr lang="fr-FR"/>
              <a:t>	</a:t>
            </a:r>
            <a:endParaRPr lang="fr-FR" sz="2400" b="0">
              <a:latin typeface="Times New Roman" pitchFamily="18" charset="0"/>
            </a:endParaRPr>
          </a:p>
        </p:txBody>
      </p:sp>
      <p:sp>
        <p:nvSpPr>
          <p:cNvPr id="4100"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graphicFrame>
        <p:nvGraphicFramePr>
          <p:cNvPr id="4098" name="Object 5"/>
          <p:cNvGraphicFramePr>
            <a:graphicFrameLocks noChangeAspect="1"/>
          </p:cNvGraphicFramePr>
          <p:nvPr/>
        </p:nvGraphicFramePr>
        <p:xfrm>
          <a:off x="1143000" y="838200"/>
          <a:ext cx="7620000" cy="5700713"/>
        </p:xfrm>
        <a:graphic>
          <a:graphicData uri="http://schemas.openxmlformats.org/presentationml/2006/ole">
            <p:oleObj spid="_x0000_s82946" name="Slide" r:id="rId3" imgW="5362200" imgH="4007520" progId="PowerPoint.Slide.8">
              <p:embed/>
            </p:oleObj>
          </a:graphicData>
        </a:graphic>
      </p:graphicFrame>
      <p:sp>
        <p:nvSpPr>
          <p:cNvPr id="4101" name="Text Box 8"/>
          <p:cNvSpPr txBox="1">
            <a:spLocks noChangeArrowheads="1"/>
          </p:cNvSpPr>
          <p:nvPr/>
        </p:nvSpPr>
        <p:spPr bwMode="auto">
          <a:xfrm>
            <a:off x="8077200" y="4038600"/>
            <a:ext cx="1828800" cy="1311275"/>
          </a:xfrm>
          <a:prstGeom prst="rect">
            <a:avLst/>
          </a:prstGeom>
          <a:solidFill>
            <a:srgbClr val="FFFFFF"/>
          </a:solidFill>
          <a:ln w="9525">
            <a:noFill/>
            <a:miter lim="800000"/>
            <a:headEnd/>
            <a:tailEnd/>
          </a:ln>
        </p:spPr>
        <p:txBody>
          <a:bodyPr lIns="91429" tIns="45715" rIns="91429" bIns="45715">
            <a:spAutoFit/>
          </a:bodyPr>
          <a:lstStyle/>
          <a:p>
            <a:r>
              <a:rPr lang="en-US" sz="2000"/>
              <a:t>The bellow of the sample changer is compressed</a:t>
            </a:r>
          </a:p>
        </p:txBody>
      </p:sp>
      <p:sp>
        <p:nvSpPr>
          <p:cNvPr id="4102" name="Line 10"/>
          <p:cNvSpPr>
            <a:spLocks noChangeShapeType="1"/>
          </p:cNvSpPr>
          <p:nvPr/>
        </p:nvSpPr>
        <p:spPr bwMode="auto">
          <a:xfrm flipH="1">
            <a:off x="4876800" y="4419600"/>
            <a:ext cx="32004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4103" name="Text Box 11"/>
          <p:cNvSpPr txBox="1">
            <a:spLocks noChangeArrowheads="1"/>
          </p:cNvSpPr>
          <p:nvPr/>
        </p:nvSpPr>
        <p:spPr bwMode="auto">
          <a:xfrm>
            <a:off x="0" y="1981200"/>
            <a:ext cx="2286000" cy="701675"/>
          </a:xfrm>
          <a:prstGeom prst="rect">
            <a:avLst/>
          </a:prstGeom>
          <a:solidFill>
            <a:srgbClr val="FFFFFF"/>
          </a:solidFill>
          <a:ln w="9525">
            <a:noFill/>
            <a:miter lim="800000"/>
            <a:headEnd/>
            <a:tailEnd/>
          </a:ln>
        </p:spPr>
        <p:txBody>
          <a:bodyPr lIns="91429" tIns="45715" rIns="91429" bIns="45715">
            <a:spAutoFit/>
          </a:bodyPr>
          <a:lstStyle/>
          <a:p>
            <a:r>
              <a:rPr lang="en-US" sz="2000"/>
              <a:t>A sample can be placed here</a:t>
            </a:r>
          </a:p>
        </p:txBody>
      </p:sp>
      <p:sp>
        <p:nvSpPr>
          <p:cNvPr id="4104" name="Line 12"/>
          <p:cNvSpPr>
            <a:spLocks noChangeShapeType="1"/>
          </p:cNvSpPr>
          <p:nvPr/>
        </p:nvSpPr>
        <p:spPr bwMode="auto">
          <a:xfrm>
            <a:off x="2286000" y="2286000"/>
            <a:ext cx="2667000" cy="99060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0" name="Text Box 11"/>
          <p:cNvSpPr txBox="1">
            <a:spLocks noChangeArrowheads="1"/>
          </p:cNvSpPr>
          <p:nvPr/>
        </p:nvSpPr>
        <p:spPr bwMode="auto">
          <a:xfrm>
            <a:off x="3429000" y="0"/>
            <a:ext cx="26670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B9295EDE-5A9F-4D09-8FD6-CEC96EE07B71}" type="datetime3">
              <a:rPr lang="fr-FR"/>
              <a:pPr/>
              <a:t>07.03.14</a:t>
            </a:fld>
            <a:r>
              <a:rPr lang="fr-FR"/>
              <a:t>	</a:t>
            </a:r>
            <a:endParaRPr lang="fr-FR" sz="2400" b="0">
              <a:latin typeface="Times New Roman" pitchFamily="18" charset="0"/>
            </a:endParaRPr>
          </a:p>
        </p:txBody>
      </p:sp>
      <p:sp>
        <p:nvSpPr>
          <p:cNvPr id="5124"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graphicFrame>
        <p:nvGraphicFramePr>
          <p:cNvPr id="5122" name="Object 5"/>
          <p:cNvGraphicFramePr>
            <a:graphicFrameLocks noChangeAspect="1"/>
          </p:cNvGraphicFramePr>
          <p:nvPr/>
        </p:nvGraphicFramePr>
        <p:xfrm>
          <a:off x="1143000" y="838200"/>
          <a:ext cx="7620000" cy="5700713"/>
        </p:xfrm>
        <a:graphic>
          <a:graphicData uri="http://schemas.openxmlformats.org/presentationml/2006/ole">
            <p:oleObj spid="_x0000_s83970" name="Slide" r:id="rId3" imgW="5373360" imgH="4018680" progId="PowerPoint.Slide.8">
              <p:embed/>
            </p:oleObj>
          </a:graphicData>
        </a:graphic>
      </p:graphicFrame>
      <p:sp>
        <p:nvSpPr>
          <p:cNvPr id="5125" name="Text Box 8"/>
          <p:cNvSpPr txBox="1">
            <a:spLocks noChangeArrowheads="1"/>
          </p:cNvSpPr>
          <p:nvPr/>
        </p:nvSpPr>
        <p:spPr bwMode="auto">
          <a:xfrm>
            <a:off x="0" y="990600"/>
            <a:ext cx="2133600" cy="1006475"/>
          </a:xfrm>
          <a:prstGeom prst="rect">
            <a:avLst/>
          </a:prstGeom>
          <a:solidFill>
            <a:srgbClr val="FFFFFF"/>
          </a:solidFill>
          <a:ln w="9525">
            <a:noFill/>
            <a:miter lim="800000"/>
            <a:headEnd/>
            <a:tailEnd/>
          </a:ln>
        </p:spPr>
        <p:txBody>
          <a:bodyPr lIns="91429" tIns="45715" rIns="91429" bIns="45715">
            <a:spAutoFit/>
          </a:bodyPr>
          <a:lstStyle/>
          <a:p>
            <a:pPr algn="just"/>
            <a:r>
              <a:rPr lang="en-US" sz="2000"/>
              <a:t>The valve with a small calibrated window</a:t>
            </a:r>
          </a:p>
        </p:txBody>
      </p:sp>
      <p:sp>
        <p:nvSpPr>
          <p:cNvPr id="5126" name="Line 9"/>
          <p:cNvSpPr>
            <a:spLocks noChangeShapeType="1"/>
          </p:cNvSpPr>
          <p:nvPr/>
        </p:nvSpPr>
        <p:spPr bwMode="auto">
          <a:xfrm>
            <a:off x="2133600" y="1600200"/>
            <a:ext cx="1371600" cy="236220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5127" name="Text Box 10"/>
          <p:cNvSpPr txBox="1">
            <a:spLocks noChangeArrowheads="1"/>
          </p:cNvSpPr>
          <p:nvPr/>
        </p:nvSpPr>
        <p:spPr bwMode="auto">
          <a:xfrm>
            <a:off x="0" y="3276600"/>
            <a:ext cx="1752600" cy="1006475"/>
          </a:xfrm>
          <a:prstGeom prst="rect">
            <a:avLst/>
          </a:prstGeom>
          <a:solidFill>
            <a:srgbClr val="FFFFFF"/>
          </a:solidFill>
          <a:ln w="9525">
            <a:noFill/>
            <a:miter lim="800000"/>
            <a:headEnd/>
            <a:tailEnd/>
          </a:ln>
        </p:spPr>
        <p:txBody>
          <a:bodyPr lIns="91429" tIns="45715" rIns="91429" bIns="45715">
            <a:spAutoFit/>
          </a:bodyPr>
          <a:lstStyle/>
          <a:p>
            <a:pPr algn="ctr"/>
            <a:r>
              <a:rPr lang="en-US" sz="2000"/>
              <a:t>The internal storage volume</a:t>
            </a:r>
          </a:p>
        </p:txBody>
      </p:sp>
      <p:sp>
        <p:nvSpPr>
          <p:cNvPr id="5128" name="Line 11"/>
          <p:cNvSpPr>
            <a:spLocks noChangeShapeType="1"/>
          </p:cNvSpPr>
          <p:nvPr/>
        </p:nvSpPr>
        <p:spPr bwMode="auto">
          <a:xfrm>
            <a:off x="1752600" y="3810000"/>
            <a:ext cx="10668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5129" name="Text Box 12"/>
          <p:cNvSpPr txBox="1">
            <a:spLocks noChangeArrowheads="1"/>
          </p:cNvSpPr>
          <p:nvPr/>
        </p:nvSpPr>
        <p:spPr bwMode="auto">
          <a:xfrm>
            <a:off x="0" y="4800600"/>
            <a:ext cx="1905000" cy="701675"/>
          </a:xfrm>
          <a:prstGeom prst="rect">
            <a:avLst/>
          </a:prstGeom>
          <a:solidFill>
            <a:srgbClr val="FFFFFF"/>
          </a:solidFill>
          <a:ln w="9525">
            <a:noFill/>
            <a:miter lim="800000"/>
            <a:headEnd/>
            <a:tailEnd/>
          </a:ln>
        </p:spPr>
        <p:txBody>
          <a:bodyPr lIns="91429" tIns="45715" rIns="91429" bIns="45715">
            <a:spAutoFit/>
          </a:bodyPr>
          <a:lstStyle/>
          <a:p>
            <a:pPr algn="just"/>
            <a:r>
              <a:rPr lang="en-US" sz="2000"/>
              <a:t>The entrance neutron valve</a:t>
            </a:r>
          </a:p>
        </p:txBody>
      </p:sp>
      <p:sp>
        <p:nvSpPr>
          <p:cNvPr id="5130" name="Text Box 13"/>
          <p:cNvSpPr txBox="1">
            <a:spLocks noChangeArrowheads="1"/>
          </p:cNvSpPr>
          <p:nvPr/>
        </p:nvSpPr>
        <p:spPr bwMode="auto">
          <a:xfrm>
            <a:off x="8763000" y="5257800"/>
            <a:ext cx="1143000" cy="1006475"/>
          </a:xfrm>
          <a:prstGeom prst="rect">
            <a:avLst/>
          </a:prstGeom>
          <a:solidFill>
            <a:srgbClr val="FFFFFF"/>
          </a:solidFill>
          <a:ln w="9525">
            <a:noFill/>
            <a:miter lim="800000"/>
            <a:headEnd/>
            <a:tailEnd/>
          </a:ln>
        </p:spPr>
        <p:txBody>
          <a:bodyPr lIns="91429" tIns="45715" rIns="91429" bIns="45715">
            <a:spAutoFit/>
          </a:bodyPr>
          <a:lstStyle/>
          <a:p>
            <a:pPr algn="just"/>
            <a:r>
              <a:rPr lang="en-US" sz="2000"/>
              <a:t>The exit neutron valve</a:t>
            </a:r>
          </a:p>
        </p:txBody>
      </p:sp>
      <p:sp>
        <p:nvSpPr>
          <p:cNvPr id="5131" name="Line 14"/>
          <p:cNvSpPr>
            <a:spLocks noChangeShapeType="1"/>
          </p:cNvSpPr>
          <p:nvPr/>
        </p:nvSpPr>
        <p:spPr bwMode="auto">
          <a:xfrm flipH="1" flipV="1">
            <a:off x="5105400" y="5562600"/>
            <a:ext cx="36576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5132" name="Line 15"/>
          <p:cNvSpPr>
            <a:spLocks noChangeShapeType="1"/>
          </p:cNvSpPr>
          <p:nvPr/>
        </p:nvSpPr>
        <p:spPr bwMode="auto">
          <a:xfrm flipV="1">
            <a:off x="1905000" y="4724400"/>
            <a:ext cx="2133600" cy="45720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5133" name="Text Box 16"/>
          <p:cNvSpPr txBox="1">
            <a:spLocks noChangeArrowheads="1"/>
          </p:cNvSpPr>
          <p:nvPr/>
        </p:nvSpPr>
        <p:spPr bwMode="auto">
          <a:xfrm>
            <a:off x="8305800" y="1752600"/>
            <a:ext cx="1600200" cy="1006475"/>
          </a:xfrm>
          <a:prstGeom prst="rect">
            <a:avLst/>
          </a:prstGeom>
          <a:solidFill>
            <a:srgbClr val="FFFFFF"/>
          </a:solidFill>
          <a:ln w="9525">
            <a:noFill/>
            <a:miter lim="800000"/>
            <a:headEnd/>
            <a:tailEnd/>
          </a:ln>
        </p:spPr>
        <p:txBody>
          <a:bodyPr lIns="91429" tIns="45715" rIns="91429" bIns="45715">
            <a:spAutoFit/>
          </a:bodyPr>
          <a:lstStyle/>
          <a:p>
            <a:pPr algn="just"/>
            <a:r>
              <a:rPr lang="en-US" sz="2000"/>
              <a:t>The bottom neutron absorber</a:t>
            </a:r>
          </a:p>
        </p:txBody>
      </p:sp>
      <p:sp>
        <p:nvSpPr>
          <p:cNvPr id="5134" name="Line 17"/>
          <p:cNvSpPr>
            <a:spLocks noChangeShapeType="1"/>
          </p:cNvSpPr>
          <p:nvPr/>
        </p:nvSpPr>
        <p:spPr bwMode="auto">
          <a:xfrm flipH="1">
            <a:off x="4724400" y="2286000"/>
            <a:ext cx="35814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5135" name="Text Box 18"/>
          <p:cNvSpPr txBox="1">
            <a:spLocks noChangeArrowheads="1"/>
          </p:cNvSpPr>
          <p:nvPr/>
        </p:nvSpPr>
        <p:spPr bwMode="auto">
          <a:xfrm>
            <a:off x="8077200" y="3505200"/>
            <a:ext cx="1828800" cy="1006475"/>
          </a:xfrm>
          <a:prstGeom prst="rect">
            <a:avLst/>
          </a:prstGeom>
          <a:solidFill>
            <a:srgbClr val="FFFFFF"/>
          </a:solidFill>
          <a:ln w="9525">
            <a:noFill/>
            <a:miter lim="800000"/>
            <a:headEnd/>
            <a:tailEnd/>
          </a:ln>
        </p:spPr>
        <p:txBody>
          <a:bodyPr lIns="91429" tIns="45715" rIns="91429" bIns="45715">
            <a:spAutoFit/>
          </a:bodyPr>
          <a:lstStyle/>
          <a:p>
            <a:pPr algn="ctr"/>
            <a:r>
              <a:rPr lang="en-US" sz="2000"/>
              <a:t>The external storage volume</a:t>
            </a:r>
          </a:p>
        </p:txBody>
      </p:sp>
      <p:sp>
        <p:nvSpPr>
          <p:cNvPr id="5136" name="Line 19"/>
          <p:cNvSpPr>
            <a:spLocks noChangeShapeType="1"/>
          </p:cNvSpPr>
          <p:nvPr/>
        </p:nvSpPr>
        <p:spPr bwMode="auto">
          <a:xfrm flipH="1">
            <a:off x="6172200" y="4038600"/>
            <a:ext cx="19050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8" name="Text Box 11"/>
          <p:cNvSpPr txBox="1">
            <a:spLocks noChangeArrowheads="1"/>
          </p:cNvSpPr>
          <p:nvPr/>
        </p:nvSpPr>
        <p:spPr bwMode="auto">
          <a:xfrm>
            <a:off x="3429000" y="0"/>
            <a:ext cx="26670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2380528E-C3B1-4528-BA53-525CEB8950B6}" type="datetime3">
              <a:rPr lang="fr-FR"/>
              <a:pPr/>
              <a:t>07.03.14</a:t>
            </a:fld>
            <a:r>
              <a:rPr lang="fr-FR"/>
              <a:t>	</a:t>
            </a:r>
            <a:endParaRPr lang="fr-FR" sz="2400" b="0">
              <a:latin typeface="Times New Roman" pitchFamily="18" charset="0"/>
            </a:endParaRPr>
          </a:p>
        </p:txBody>
      </p:sp>
      <p:sp>
        <p:nvSpPr>
          <p:cNvPr id="13315"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3316" name="Picture 5" descr="DSC00323"/>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3317" name="Text Box 8"/>
          <p:cNvSpPr txBox="1">
            <a:spLocks noChangeArrowheads="1"/>
          </p:cNvSpPr>
          <p:nvPr/>
        </p:nvSpPr>
        <p:spPr bwMode="auto">
          <a:xfrm>
            <a:off x="7543800" y="2286000"/>
            <a:ext cx="2362200" cy="1006475"/>
          </a:xfrm>
          <a:prstGeom prst="rect">
            <a:avLst/>
          </a:prstGeom>
          <a:solidFill>
            <a:srgbClr val="FFFFFF"/>
          </a:solidFill>
          <a:ln w="9525">
            <a:noFill/>
            <a:miter lim="800000"/>
            <a:headEnd/>
            <a:tailEnd/>
          </a:ln>
        </p:spPr>
        <p:txBody>
          <a:bodyPr lIns="91429" tIns="45715" rIns="91429" bIns="45715">
            <a:spAutoFit/>
          </a:bodyPr>
          <a:lstStyle/>
          <a:p>
            <a:r>
              <a:rPr lang="en-US" sz="2000"/>
              <a:t>The external storage volume is assembled </a:t>
            </a:r>
          </a:p>
        </p:txBody>
      </p:sp>
      <p:sp>
        <p:nvSpPr>
          <p:cNvPr id="13318" name="Line 9"/>
          <p:cNvSpPr>
            <a:spLocks noChangeShapeType="1"/>
          </p:cNvSpPr>
          <p:nvPr/>
        </p:nvSpPr>
        <p:spPr bwMode="auto">
          <a:xfrm flipH="1">
            <a:off x="4724400" y="2819400"/>
            <a:ext cx="28194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3319" name="Text Box 10"/>
          <p:cNvSpPr txBox="1">
            <a:spLocks noChangeArrowheads="1"/>
          </p:cNvSpPr>
          <p:nvPr/>
        </p:nvSpPr>
        <p:spPr bwMode="auto">
          <a:xfrm>
            <a:off x="7467600" y="0"/>
            <a:ext cx="24384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0B8CB0DF-9C1E-4C03-B897-521F38595114}" type="datetime3">
              <a:rPr lang="fr-FR"/>
              <a:pPr/>
              <a:t>07.03.14</a:t>
            </a:fld>
            <a:r>
              <a:rPr lang="fr-FR"/>
              <a:t>	</a:t>
            </a:r>
            <a:endParaRPr lang="fr-FR" sz="2400" b="0">
              <a:latin typeface="Times New Roman" pitchFamily="18" charset="0"/>
            </a:endParaRPr>
          </a:p>
        </p:txBody>
      </p:sp>
      <p:sp>
        <p:nvSpPr>
          <p:cNvPr id="6148"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graphicFrame>
        <p:nvGraphicFramePr>
          <p:cNvPr id="6146" name="Object 5"/>
          <p:cNvGraphicFramePr>
            <a:graphicFrameLocks noChangeAspect="1"/>
          </p:cNvGraphicFramePr>
          <p:nvPr/>
        </p:nvGraphicFramePr>
        <p:xfrm>
          <a:off x="1143000" y="838200"/>
          <a:ext cx="7620000" cy="5700713"/>
        </p:xfrm>
        <a:graphic>
          <a:graphicData uri="http://schemas.openxmlformats.org/presentationml/2006/ole">
            <p:oleObj spid="_x0000_s84994" name="Slide" r:id="rId3" imgW="5373360" imgH="4018680" progId="PowerPoint.Slide.8">
              <p:embed/>
            </p:oleObj>
          </a:graphicData>
        </a:graphic>
      </p:graphicFrame>
      <p:sp>
        <p:nvSpPr>
          <p:cNvPr id="6149" name="Text Box 8"/>
          <p:cNvSpPr txBox="1">
            <a:spLocks noChangeArrowheads="1"/>
          </p:cNvSpPr>
          <p:nvPr/>
        </p:nvSpPr>
        <p:spPr bwMode="auto">
          <a:xfrm>
            <a:off x="0" y="2438400"/>
            <a:ext cx="1828800" cy="1616075"/>
          </a:xfrm>
          <a:prstGeom prst="rect">
            <a:avLst/>
          </a:prstGeom>
          <a:solidFill>
            <a:srgbClr val="FFFFFF"/>
          </a:solidFill>
          <a:ln w="9525">
            <a:noFill/>
            <a:miter lim="800000"/>
            <a:headEnd/>
            <a:tailEnd/>
          </a:ln>
        </p:spPr>
        <p:txBody>
          <a:bodyPr lIns="91429" tIns="45715" rIns="91429" bIns="45715">
            <a:spAutoFit/>
          </a:bodyPr>
          <a:lstStyle/>
          <a:p>
            <a:r>
              <a:rPr lang="en-US" sz="2000"/>
              <a:t>The titanium absorber with highly developed surface</a:t>
            </a:r>
          </a:p>
        </p:txBody>
      </p:sp>
      <p:sp>
        <p:nvSpPr>
          <p:cNvPr id="6150" name="Line 9"/>
          <p:cNvSpPr>
            <a:spLocks noChangeShapeType="1"/>
          </p:cNvSpPr>
          <p:nvPr/>
        </p:nvSpPr>
        <p:spPr bwMode="auto">
          <a:xfrm>
            <a:off x="1828800" y="3124200"/>
            <a:ext cx="26670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8" name="Text Box 11"/>
          <p:cNvSpPr txBox="1">
            <a:spLocks noChangeArrowheads="1"/>
          </p:cNvSpPr>
          <p:nvPr/>
        </p:nvSpPr>
        <p:spPr bwMode="auto">
          <a:xfrm>
            <a:off x="3429000" y="0"/>
            <a:ext cx="26670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A6C0EFFA-9B53-4565-B4AF-BC9ECB222CE4}" type="datetime3">
              <a:rPr lang="fr-FR"/>
              <a:pPr/>
              <a:t>07.03.14</a:t>
            </a:fld>
            <a:r>
              <a:rPr lang="fr-FR"/>
              <a:t>	</a:t>
            </a:r>
            <a:endParaRPr lang="fr-FR" sz="2400" b="0">
              <a:latin typeface="Times New Roman" pitchFamily="18" charset="0"/>
            </a:endParaRPr>
          </a:p>
        </p:txBody>
      </p:sp>
      <p:sp>
        <p:nvSpPr>
          <p:cNvPr id="14339"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4340" name="Picture 6" descr="DSC00326"/>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4341" name="Text Box 9"/>
          <p:cNvSpPr txBox="1">
            <a:spLocks noChangeArrowheads="1"/>
          </p:cNvSpPr>
          <p:nvPr/>
        </p:nvSpPr>
        <p:spPr bwMode="auto">
          <a:xfrm>
            <a:off x="5867400" y="1295400"/>
            <a:ext cx="4038600" cy="1311275"/>
          </a:xfrm>
          <a:prstGeom prst="rect">
            <a:avLst/>
          </a:prstGeom>
          <a:solidFill>
            <a:srgbClr val="FFFFFF"/>
          </a:solidFill>
          <a:ln w="9525">
            <a:noFill/>
            <a:miter lim="800000"/>
            <a:headEnd/>
            <a:tailEnd/>
          </a:ln>
        </p:spPr>
        <p:txBody>
          <a:bodyPr lIns="91429" tIns="45715" rIns="91429" bIns="45715">
            <a:spAutoFit/>
          </a:bodyPr>
          <a:lstStyle/>
          <a:p>
            <a:r>
              <a:rPr lang="en-US" sz="2000"/>
              <a:t>A multi-layer thermal screen is installed in order to allow for measurements of temperature dependencies</a:t>
            </a:r>
          </a:p>
        </p:txBody>
      </p:sp>
      <p:sp>
        <p:nvSpPr>
          <p:cNvPr id="14342" name="Line 10"/>
          <p:cNvSpPr>
            <a:spLocks noChangeShapeType="1"/>
          </p:cNvSpPr>
          <p:nvPr/>
        </p:nvSpPr>
        <p:spPr bwMode="auto">
          <a:xfrm flipH="1">
            <a:off x="4876800" y="2057400"/>
            <a:ext cx="1066800" cy="68580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8" name="Text Box 10"/>
          <p:cNvSpPr txBox="1">
            <a:spLocks noChangeArrowheads="1"/>
          </p:cNvSpPr>
          <p:nvPr/>
        </p:nvSpPr>
        <p:spPr bwMode="auto">
          <a:xfrm>
            <a:off x="7467600" y="0"/>
            <a:ext cx="24384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28D1A4DF-1CB9-429D-8A22-3189D86C0D20}" type="datetime3">
              <a:rPr lang="fr-FR"/>
              <a:pPr/>
              <a:t>07.03.14</a:t>
            </a:fld>
            <a:r>
              <a:rPr lang="fr-FR"/>
              <a:t>	</a:t>
            </a:r>
            <a:endParaRPr lang="fr-FR" sz="2400" b="0">
              <a:latin typeface="Times New Roman" pitchFamily="18" charset="0"/>
            </a:endParaRPr>
          </a:p>
        </p:txBody>
      </p:sp>
      <p:sp>
        <p:nvSpPr>
          <p:cNvPr id="15363"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5364" name="Picture 5" descr="DSC00330"/>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5365" name="Text Box 8"/>
          <p:cNvSpPr txBox="1">
            <a:spLocks noChangeArrowheads="1"/>
          </p:cNvSpPr>
          <p:nvPr/>
        </p:nvSpPr>
        <p:spPr bwMode="auto">
          <a:xfrm>
            <a:off x="304800" y="1676400"/>
            <a:ext cx="1752600" cy="701675"/>
          </a:xfrm>
          <a:prstGeom prst="rect">
            <a:avLst/>
          </a:prstGeom>
          <a:noFill/>
          <a:ln w="9525">
            <a:noFill/>
            <a:miter lim="800000"/>
            <a:headEnd/>
            <a:tailEnd/>
          </a:ln>
        </p:spPr>
        <p:txBody>
          <a:bodyPr lIns="91429" tIns="45715" rIns="91429" bIns="45715">
            <a:spAutoFit/>
          </a:bodyPr>
          <a:lstStyle/>
          <a:p>
            <a:r>
              <a:rPr lang="en-US" sz="2000"/>
              <a:t>The vacuum chamber</a:t>
            </a:r>
          </a:p>
        </p:txBody>
      </p:sp>
      <p:sp>
        <p:nvSpPr>
          <p:cNvPr id="15366" name="Line 9"/>
          <p:cNvSpPr>
            <a:spLocks noChangeShapeType="1"/>
          </p:cNvSpPr>
          <p:nvPr/>
        </p:nvSpPr>
        <p:spPr bwMode="auto">
          <a:xfrm>
            <a:off x="1981200" y="2057400"/>
            <a:ext cx="22098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8" name="Text Box 10"/>
          <p:cNvSpPr txBox="1">
            <a:spLocks noChangeArrowheads="1"/>
          </p:cNvSpPr>
          <p:nvPr/>
        </p:nvSpPr>
        <p:spPr bwMode="auto">
          <a:xfrm>
            <a:off x="7467600" y="0"/>
            <a:ext cx="24384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Physical</a:t>
            </a:r>
            <a:r>
              <a:rPr lang="fr-FR" sz="2400" b="1" dirty="0" smtClean="0">
                <a:latin typeface="Comic Sans MS" pitchFamily="66" charset="0"/>
              </a:rPr>
              <a:t> adsorption</a:t>
            </a:r>
            <a:endParaRPr lang="en-US" sz="2400" b="1" dirty="0">
              <a:latin typeface="Comic Sans MS" pitchFamily="66" charset="0"/>
            </a:endParaRPr>
          </a:p>
        </p:txBody>
      </p:sp>
      <p:sp>
        <p:nvSpPr>
          <p:cNvPr id="7" name="Text Box 15"/>
          <p:cNvSpPr txBox="1">
            <a:spLocks noChangeArrowheads="1"/>
          </p:cNvSpPr>
          <p:nvPr/>
        </p:nvSpPr>
        <p:spPr bwMode="auto">
          <a:xfrm>
            <a:off x="304800" y="990600"/>
            <a:ext cx="9296400" cy="1200329"/>
          </a:xfrm>
          <a:prstGeom prst="rect">
            <a:avLst/>
          </a:prstGeom>
          <a:noFill/>
          <a:ln w="9525">
            <a:noFill/>
            <a:miter lim="800000"/>
            <a:headEnd/>
            <a:tailEnd/>
          </a:ln>
        </p:spPr>
        <p:txBody>
          <a:bodyPr wrap="square">
            <a:spAutoFit/>
          </a:bodyPr>
          <a:lstStyle/>
          <a:p>
            <a:pPr>
              <a:spcBef>
                <a:spcPct val="50000"/>
              </a:spcBef>
            </a:pPr>
            <a:r>
              <a:rPr lang="fr-FR" b="1" i="1" dirty="0" smtClean="0"/>
              <a:t>Surface diffusion of </a:t>
            </a:r>
            <a:r>
              <a:rPr lang="fr-FR" b="1" i="1" dirty="0" err="1" smtClean="0"/>
              <a:t>atoms</a:t>
            </a:r>
            <a:r>
              <a:rPr lang="fr-FR" b="1" i="1" dirty="0" smtClean="0"/>
              <a:t>, </a:t>
            </a:r>
            <a:r>
              <a:rPr lang="fr-FR" b="1" i="1" dirty="0" err="1" smtClean="0"/>
              <a:t>molecules</a:t>
            </a:r>
            <a:r>
              <a:rPr lang="fr-FR" b="1" i="1" dirty="0" smtClean="0"/>
              <a:t> and clusters, </a:t>
            </a:r>
            <a:r>
              <a:rPr lang="fr-FR" b="1" i="1" dirty="0" err="1" smtClean="0"/>
              <a:t>physically</a:t>
            </a:r>
            <a:r>
              <a:rPr lang="fr-FR" b="1" i="1" dirty="0" smtClean="0"/>
              <a:t> </a:t>
            </a:r>
            <a:r>
              <a:rPr lang="fr-FR" b="1" i="1" dirty="0" err="1" smtClean="0"/>
              <a:t>adsorped</a:t>
            </a:r>
            <a:r>
              <a:rPr lang="fr-FR" b="1" i="1" dirty="0" smtClean="0"/>
              <a:t> in the </a:t>
            </a:r>
            <a:r>
              <a:rPr lang="fr-FR" b="1" i="1" dirty="0" err="1" smtClean="0"/>
              <a:t>potential</a:t>
            </a:r>
            <a:r>
              <a:rPr lang="fr-FR" b="1" i="1" dirty="0" smtClean="0"/>
              <a:t> </a:t>
            </a:r>
            <a:r>
              <a:rPr lang="fr-FR" b="1" i="1" dirty="0" err="1" smtClean="0"/>
              <a:t>well</a:t>
            </a:r>
            <a:r>
              <a:rPr lang="fr-FR" b="1" i="1" dirty="0" smtClean="0"/>
              <a:t> </a:t>
            </a:r>
            <a:r>
              <a:rPr lang="fr-FR" b="1" i="1" dirty="0" err="1" smtClean="0"/>
              <a:t>associated</a:t>
            </a:r>
            <a:r>
              <a:rPr lang="fr-FR" b="1" i="1" dirty="0" smtClean="0"/>
              <a:t> </a:t>
            </a:r>
            <a:r>
              <a:rPr lang="fr-FR" b="1" i="1" dirty="0" err="1" smtClean="0"/>
              <a:t>with</a:t>
            </a:r>
            <a:r>
              <a:rPr lang="fr-FR" b="1" i="1" dirty="0" smtClean="0"/>
              <a:t> van der Waals/ Casimir-Polder </a:t>
            </a:r>
            <a:r>
              <a:rPr lang="fr-FR" b="1" i="1" dirty="0" err="1" smtClean="0"/>
              <a:t>potential</a:t>
            </a:r>
            <a:r>
              <a:rPr lang="fr-FR" b="1" i="1" dirty="0" smtClean="0"/>
              <a:t> (vdW/CP), </a:t>
            </a:r>
            <a:r>
              <a:rPr lang="fr-FR" b="1" i="1" dirty="0" err="1" smtClean="0"/>
              <a:t>plays</a:t>
            </a:r>
            <a:r>
              <a:rPr lang="fr-FR" b="1" i="1" dirty="0" smtClean="0"/>
              <a:t> a </a:t>
            </a:r>
            <a:r>
              <a:rPr lang="fr-FR" b="1" i="1" dirty="0" err="1" smtClean="0"/>
              <a:t>key</a:t>
            </a:r>
            <a:r>
              <a:rPr lang="fr-FR" b="1" i="1" dirty="0" smtClean="0"/>
              <a:t> </a:t>
            </a:r>
            <a:r>
              <a:rPr lang="fr-FR" b="1" i="1" dirty="0" err="1" smtClean="0"/>
              <a:t>role</a:t>
            </a:r>
            <a:r>
              <a:rPr lang="fr-FR" b="1" i="1" dirty="0" smtClean="0"/>
              <a:t> in </a:t>
            </a:r>
            <a:r>
              <a:rPr lang="fr-FR" b="1" i="1" dirty="0" err="1" smtClean="0"/>
              <a:t>various</a:t>
            </a:r>
            <a:r>
              <a:rPr lang="fr-FR" b="1" i="1" dirty="0" smtClean="0"/>
              <a:t> </a:t>
            </a:r>
            <a:r>
              <a:rPr lang="fr-FR" b="1" i="1" dirty="0" err="1" smtClean="0"/>
              <a:t>phenomena</a:t>
            </a:r>
            <a:r>
              <a:rPr lang="fr-FR" b="1" i="1" dirty="0" smtClean="0"/>
              <a:t> in </a:t>
            </a:r>
            <a:r>
              <a:rPr lang="fr-FR" b="1" i="1" dirty="0" err="1" smtClean="0"/>
              <a:t>physics</a:t>
            </a:r>
            <a:r>
              <a:rPr lang="fr-FR" b="1" i="1" dirty="0" smtClean="0"/>
              <a:t>, </a:t>
            </a:r>
            <a:r>
              <a:rPr lang="fr-FR" b="1" i="1" dirty="0" err="1" smtClean="0"/>
              <a:t>chemistry</a:t>
            </a:r>
            <a:r>
              <a:rPr lang="fr-FR" b="1" i="1" dirty="0" smtClean="0"/>
              <a:t>, </a:t>
            </a:r>
            <a:r>
              <a:rPr lang="fr-FR" b="1" i="1" dirty="0" err="1" smtClean="0"/>
              <a:t>biology</a:t>
            </a:r>
            <a:r>
              <a:rPr lang="fr-FR" b="1" i="1" dirty="0" smtClean="0"/>
              <a:t>, in applications. </a:t>
            </a:r>
            <a:endParaRPr lang="en-US" b="1" i="1" dirty="0"/>
          </a:p>
        </p:txBody>
      </p:sp>
      <p:sp>
        <p:nvSpPr>
          <p:cNvPr id="13" name="Text Box 15"/>
          <p:cNvSpPr txBox="1">
            <a:spLocks noChangeArrowheads="1"/>
          </p:cNvSpPr>
          <p:nvPr/>
        </p:nvSpPr>
        <p:spPr bwMode="auto">
          <a:xfrm>
            <a:off x="6705600" y="2514600"/>
            <a:ext cx="3048000" cy="1754326"/>
          </a:xfrm>
          <a:prstGeom prst="rect">
            <a:avLst/>
          </a:prstGeom>
          <a:noFill/>
          <a:ln w="9525">
            <a:noFill/>
            <a:miter lim="800000"/>
            <a:headEnd/>
            <a:tailEnd/>
          </a:ln>
        </p:spPr>
        <p:txBody>
          <a:bodyPr wrap="square">
            <a:spAutoFit/>
          </a:bodyPr>
          <a:lstStyle/>
          <a:p>
            <a:pPr>
              <a:spcBef>
                <a:spcPct val="50000"/>
              </a:spcBef>
            </a:pPr>
            <a:r>
              <a:rPr lang="fr-FR" b="1" i="1" dirty="0" smtClean="0"/>
              <a:t>The interaction </a:t>
            </a:r>
            <a:r>
              <a:rPr lang="fr-FR" b="1" i="1" dirty="0" err="1" smtClean="0"/>
              <a:t>is</a:t>
            </a:r>
            <a:r>
              <a:rPr lang="fr-FR" b="1" i="1" dirty="0" smtClean="0"/>
              <a:t> </a:t>
            </a:r>
            <a:r>
              <a:rPr lang="fr-FR" b="1" i="1" dirty="0" err="1" smtClean="0"/>
              <a:t>affected</a:t>
            </a:r>
            <a:r>
              <a:rPr lang="fr-FR" b="1" i="1" dirty="0" smtClean="0"/>
              <a:t> </a:t>
            </a:r>
            <a:r>
              <a:rPr lang="fr-FR" b="1" i="1" dirty="0" err="1" smtClean="0"/>
              <a:t>at</a:t>
            </a:r>
            <a:r>
              <a:rPr lang="fr-FR" b="1" i="1" dirty="0" smtClean="0"/>
              <a:t> the </a:t>
            </a:r>
            <a:r>
              <a:rPr lang="fr-FR" b="1" i="1" dirty="0" err="1" smtClean="0"/>
              <a:t>nanometer</a:t>
            </a:r>
            <a:r>
              <a:rPr lang="fr-FR" b="1" i="1" dirty="0" smtClean="0"/>
              <a:t> </a:t>
            </a:r>
            <a:r>
              <a:rPr lang="fr-FR" b="1" i="1" dirty="0" err="1" smtClean="0"/>
              <a:t>scale</a:t>
            </a:r>
            <a:r>
              <a:rPr lang="fr-FR" b="1" i="1" dirty="0" smtClean="0"/>
              <a:t> by « close to contact » </a:t>
            </a:r>
            <a:r>
              <a:rPr lang="fr-FR" b="1" i="1" dirty="0" err="1" smtClean="0"/>
              <a:t>effects</a:t>
            </a:r>
            <a:r>
              <a:rPr lang="fr-FR" b="1" i="1" dirty="0" smtClean="0"/>
              <a:t> </a:t>
            </a:r>
            <a:r>
              <a:rPr lang="fr-FR" b="1" i="1" dirty="0" err="1" smtClean="0"/>
              <a:t>depending</a:t>
            </a:r>
            <a:r>
              <a:rPr lang="fr-FR" b="1" i="1" dirty="0" smtClean="0"/>
              <a:t> on </a:t>
            </a:r>
            <a:r>
              <a:rPr lang="fr-FR" b="1" i="1" dirty="0" err="1" smtClean="0"/>
              <a:t>roughness</a:t>
            </a:r>
            <a:r>
              <a:rPr lang="fr-FR" b="1" i="1" dirty="0" smtClean="0"/>
              <a:t> and surface state</a:t>
            </a:r>
            <a:endParaRPr lang="en-US" b="1" i="1" dirty="0"/>
          </a:p>
        </p:txBody>
      </p:sp>
      <p:sp>
        <p:nvSpPr>
          <p:cNvPr id="14" name="Text Box 15"/>
          <p:cNvSpPr txBox="1">
            <a:spLocks noChangeArrowheads="1"/>
          </p:cNvSpPr>
          <p:nvPr/>
        </p:nvSpPr>
        <p:spPr bwMode="auto">
          <a:xfrm>
            <a:off x="228600" y="5181600"/>
            <a:ext cx="8991600" cy="923330"/>
          </a:xfrm>
          <a:prstGeom prst="rect">
            <a:avLst/>
          </a:prstGeom>
          <a:noFill/>
          <a:ln w="9525">
            <a:noFill/>
            <a:miter lim="800000"/>
            <a:headEnd/>
            <a:tailEnd/>
          </a:ln>
        </p:spPr>
        <p:txBody>
          <a:bodyPr wrap="square">
            <a:spAutoFit/>
          </a:bodyPr>
          <a:lstStyle/>
          <a:p>
            <a:pPr>
              <a:spcBef>
                <a:spcPct val="50000"/>
              </a:spcBef>
            </a:pPr>
            <a:r>
              <a:rPr lang="fr-FR" b="1" i="1" dirty="0" smtClean="0"/>
              <a:t>This quantum dispersion force, </a:t>
            </a:r>
            <a:r>
              <a:rPr lang="fr-FR" b="1" i="1" dirty="0" err="1" smtClean="0"/>
              <a:t>originating</a:t>
            </a:r>
            <a:r>
              <a:rPr lang="fr-FR" b="1" i="1" dirty="0" smtClean="0"/>
              <a:t> </a:t>
            </a:r>
            <a:r>
              <a:rPr lang="fr-FR" b="1" i="1" dirty="0" err="1" smtClean="0"/>
              <a:t>from</a:t>
            </a:r>
            <a:r>
              <a:rPr lang="fr-FR" b="1" i="1" dirty="0" smtClean="0"/>
              <a:t> vacuum fluctuations, </a:t>
            </a:r>
            <a:r>
              <a:rPr lang="fr-FR" b="1" i="1" dirty="0" err="1" smtClean="0"/>
              <a:t>is</a:t>
            </a:r>
            <a:r>
              <a:rPr lang="fr-FR" b="1" i="1" dirty="0" smtClean="0"/>
              <a:t> attractive </a:t>
            </a:r>
            <a:r>
              <a:rPr lang="fr-FR" b="1" i="1" dirty="0" err="1" smtClean="0"/>
              <a:t>above</a:t>
            </a:r>
            <a:r>
              <a:rPr lang="fr-FR" b="1" i="1" dirty="0" smtClean="0"/>
              <a:t> the </a:t>
            </a:r>
            <a:r>
              <a:rPr lang="fr-FR" b="1" i="1" dirty="0" err="1" smtClean="0"/>
              <a:t>molecular</a:t>
            </a:r>
            <a:r>
              <a:rPr lang="fr-FR" b="1" i="1" dirty="0" smtClean="0"/>
              <a:t> </a:t>
            </a:r>
            <a:r>
              <a:rPr lang="fr-FR" b="1" i="1" dirty="0" err="1" smtClean="0"/>
              <a:t>scale</a:t>
            </a:r>
            <a:r>
              <a:rPr lang="fr-FR" b="1" i="1" dirty="0" smtClean="0"/>
              <a:t> and </a:t>
            </a:r>
            <a:r>
              <a:rPr lang="fr-FR" b="1" i="1" dirty="0" err="1" smtClean="0"/>
              <a:t>is</a:t>
            </a:r>
            <a:r>
              <a:rPr lang="fr-FR" b="1" i="1" dirty="0" smtClean="0"/>
              <a:t> </a:t>
            </a:r>
            <a:r>
              <a:rPr lang="fr-FR" b="1" i="1" dirty="0" err="1" smtClean="0"/>
              <a:t>usually</a:t>
            </a:r>
            <a:r>
              <a:rPr lang="fr-FR" b="1" i="1" dirty="0" smtClean="0"/>
              <a:t> </a:t>
            </a:r>
            <a:r>
              <a:rPr lang="fr-FR" b="1" i="1" dirty="0" err="1" smtClean="0"/>
              <a:t>repulsive</a:t>
            </a:r>
            <a:r>
              <a:rPr lang="fr-FR" b="1" i="1" dirty="0" smtClean="0"/>
              <a:t> </a:t>
            </a:r>
            <a:r>
              <a:rPr lang="fr-FR" b="1" i="1" dirty="0" err="1" smtClean="0"/>
              <a:t>at</a:t>
            </a:r>
            <a:r>
              <a:rPr lang="fr-FR" b="1" i="1" dirty="0" smtClean="0"/>
              <a:t> the </a:t>
            </a:r>
            <a:r>
              <a:rPr lang="fr-FR" b="1" i="1" dirty="0" err="1" smtClean="0"/>
              <a:t>molecular</a:t>
            </a:r>
            <a:r>
              <a:rPr lang="fr-FR" b="1" i="1" dirty="0" smtClean="0"/>
              <a:t> </a:t>
            </a:r>
            <a:r>
              <a:rPr lang="fr-FR" b="1" i="1" dirty="0" err="1" smtClean="0"/>
              <a:t>scale</a:t>
            </a:r>
            <a:r>
              <a:rPr lang="fr-FR" b="1" i="1" dirty="0" smtClean="0"/>
              <a:t> </a:t>
            </a:r>
            <a:r>
              <a:rPr lang="fr-FR" b="1" i="1" dirty="0" err="1" smtClean="0"/>
              <a:t>so</a:t>
            </a:r>
            <a:r>
              <a:rPr lang="fr-FR" b="1" i="1" dirty="0" smtClean="0"/>
              <a:t> </a:t>
            </a:r>
            <a:r>
              <a:rPr lang="fr-FR" b="1" i="1" dirty="0" err="1" smtClean="0"/>
              <a:t>that</a:t>
            </a:r>
            <a:r>
              <a:rPr lang="fr-FR" b="1" i="1" dirty="0" smtClean="0"/>
              <a:t> the </a:t>
            </a:r>
            <a:r>
              <a:rPr lang="fr-FR" b="1" i="1" dirty="0" err="1" smtClean="0"/>
              <a:t>potential</a:t>
            </a:r>
            <a:r>
              <a:rPr lang="fr-FR" b="1" i="1" dirty="0" smtClean="0"/>
              <a:t> </a:t>
            </a:r>
            <a:r>
              <a:rPr lang="fr-FR" b="1" i="1" dirty="0" err="1" smtClean="0"/>
              <a:t>well</a:t>
            </a:r>
            <a:r>
              <a:rPr lang="fr-FR" b="1" i="1" dirty="0" smtClean="0"/>
              <a:t> </a:t>
            </a:r>
            <a:r>
              <a:rPr lang="fr-FR" b="1" i="1" dirty="0" err="1" smtClean="0"/>
              <a:t>exhibits</a:t>
            </a:r>
            <a:r>
              <a:rPr lang="fr-FR" b="1" i="1" dirty="0" smtClean="0"/>
              <a:t> a minimum </a:t>
            </a:r>
            <a:r>
              <a:rPr lang="fr-FR" b="1" i="1" dirty="0" err="1" smtClean="0"/>
              <a:t>at</a:t>
            </a:r>
            <a:r>
              <a:rPr lang="fr-FR" b="1" i="1" dirty="0" smtClean="0"/>
              <a:t> the </a:t>
            </a:r>
            <a:r>
              <a:rPr lang="fr-FR" b="1" i="1" dirty="0" err="1" smtClean="0"/>
              <a:t>nanometer</a:t>
            </a:r>
            <a:r>
              <a:rPr lang="fr-FR" b="1" i="1" dirty="0" smtClean="0"/>
              <a:t> distance</a:t>
            </a:r>
            <a:endParaRPr lang="en-US" b="1" i="1" dirty="0"/>
          </a:p>
        </p:txBody>
      </p:sp>
      <p:pic>
        <p:nvPicPr>
          <p:cNvPr id="65537" name="Picture 1"/>
          <p:cNvPicPr>
            <a:picLocks noChangeAspect="1" noChangeArrowheads="1"/>
          </p:cNvPicPr>
          <p:nvPr/>
        </p:nvPicPr>
        <p:blipFill>
          <a:blip r:embed="rId2" cstate="print"/>
          <a:srcRect/>
          <a:stretch>
            <a:fillRect/>
          </a:stretch>
        </p:blipFill>
        <p:spPr bwMode="auto">
          <a:xfrm>
            <a:off x="1828799" y="1905000"/>
            <a:ext cx="4941757"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16F7DD09-18C2-4040-A04D-6A1CF5A02A6B}" type="datetime3">
              <a:rPr lang="fr-FR"/>
              <a:pPr/>
              <a:t>07.03.14</a:t>
            </a:fld>
            <a:r>
              <a:rPr lang="fr-FR"/>
              <a:t>	</a:t>
            </a:r>
            <a:endParaRPr lang="fr-FR" sz="2400" b="0">
              <a:latin typeface="Times New Roman" pitchFamily="18" charset="0"/>
            </a:endParaRPr>
          </a:p>
        </p:txBody>
      </p:sp>
      <p:sp>
        <p:nvSpPr>
          <p:cNvPr id="16387"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6388" name="Picture 5" descr="DSC01000"/>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6389" name="Text Box 8"/>
          <p:cNvSpPr txBox="1">
            <a:spLocks noChangeArrowheads="1"/>
          </p:cNvSpPr>
          <p:nvPr/>
        </p:nvSpPr>
        <p:spPr bwMode="auto">
          <a:xfrm>
            <a:off x="0" y="1828800"/>
            <a:ext cx="2362200" cy="701675"/>
          </a:xfrm>
          <a:prstGeom prst="rect">
            <a:avLst/>
          </a:prstGeom>
          <a:noFill/>
          <a:ln w="9525">
            <a:noFill/>
            <a:miter lim="800000"/>
            <a:headEnd/>
            <a:tailEnd/>
          </a:ln>
        </p:spPr>
        <p:txBody>
          <a:bodyPr lIns="91429" tIns="45715" rIns="91429" bIns="45715">
            <a:spAutoFit/>
          </a:bodyPr>
          <a:lstStyle/>
          <a:p>
            <a:pPr algn="ctr"/>
            <a:r>
              <a:rPr lang="en-US" sz="2000"/>
              <a:t>The spectrometer is assembled</a:t>
            </a:r>
          </a:p>
        </p:txBody>
      </p:sp>
      <p:sp>
        <p:nvSpPr>
          <p:cNvPr id="16390" name="Text Box 9"/>
          <p:cNvSpPr txBox="1">
            <a:spLocks noChangeArrowheads="1"/>
          </p:cNvSpPr>
          <p:nvPr/>
        </p:nvSpPr>
        <p:spPr bwMode="auto">
          <a:xfrm>
            <a:off x="8077200" y="838200"/>
            <a:ext cx="1828800" cy="701675"/>
          </a:xfrm>
          <a:prstGeom prst="rect">
            <a:avLst/>
          </a:prstGeom>
          <a:noFill/>
          <a:ln w="9525">
            <a:noFill/>
            <a:miter lim="800000"/>
            <a:headEnd/>
            <a:tailEnd/>
          </a:ln>
        </p:spPr>
        <p:txBody>
          <a:bodyPr lIns="91429" tIns="45715" rIns="91429" bIns="45715">
            <a:spAutoFit/>
          </a:bodyPr>
          <a:lstStyle/>
          <a:p>
            <a:pPr algn="ctr"/>
            <a:r>
              <a:rPr lang="en-US" sz="2000"/>
              <a:t>Movement of the absorber</a:t>
            </a:r>
          </a:p>
        </p:txBody>
      </p:sp>
      <p:sp>
        <p:nvSpPr>
          <p:cNvPr id="16391" name="Line 10"/>
          <p:cNvSpPr>
            <a:spLocks noChangeShapeType="1"/>
          </p:cNvSpPr>
          <p:nvPr/>
        </p:nvSpPr>
        <p:spPr bwMode="auto">
          <a:xfrm flipH="1">
            <a:off x="5638800" y="1143000"/>
            <a:ext cx="25146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6392" name="Text Box 11"/>
          <p:cNvSpPr txBox="1">
            <a:spLocks noChangeArrowheads="1"/>
          </p:cNvSpPr>
          <p:nvPr/>
        </p:nvSpPr>
        <p:spPr bwMode="auto">
          <a:xfrm>
            <a:off x="7620000" y="5638800"/>
            <a:ext cx="2286000" cy="701675"/>
          </a:xfrm>
          <a:prstGeom prst="rect">
            <a:avLst/>
          </a:prstGeom>
          <a:noFill/>
          <a:ln w="9525">
            <a:noFill/>
            <a:miter lim="800000"/>
            <a:headEnd/>
            <a:tailEnd/>
          </a:ln>
        </p:spPr>
        <p:txBody>
          <a:bodyPr lIns="91429" tIns="45715" rIns="91429" bIns="45715">
            <a:spAutoFit/>
          </a:bodyPr>
          <a:lstStyle/>
          <a:p>
            <a:pPr algn="ctr"/>
            <a:r>
              <a:rPr lang="en-US" sz="2000"/>
              <a:t>Access to the sample changer</a:t>
            </a:r>
          </a:p>
        </p:txBody>
      </p:sp>
      <p:sp>
        <p:nvSpPr>
          <p:cNvPr id="16393" name="Line 12"/>
          <p:cNvSpPr>
            <a:spLocks noChangeShapeType="1"/>
          </p:cNvSpPr>
          <p:nvPr/>
        </p:nvSpPr>
        <p:spPr bwMode="auto">
          <a:xfrm flipH="1">
            <a:off x="5562600" y="6019800"/>
            <a:ext cx="2209800" cy="0"/>
          </a:xfrm>
          <a:prstGeom prst="line">
            <a:avLst/>
          </a:prstGeom>
          <a:noFill/>
          <a:ln w="63500">
            <a:solidFill>
              <a:schemeClr val="accent1"/>
            </a:solidFill>
            <a:round/>
            <a:headEnd/>
            <a:tailEnd type="triangle" w="med" len="med"/>
          </a:ln>
        </p:spPr>
        <p:txBody>
          <a:bodyPr lIns="91429" tIns="45715" rIns="91429" bIns="45715" anchor="ctr">
            <a:spAutoFit/>
          </a:bodyPr>
          <a:lstStyle/>
          <a:p>
            <a:endParaRPr lang="fr-FR"/>
          </a:p>
        </p:txBody>
      </p:sp>
      <p:sp>
        <p:nvSpPr>
          <p:cNvPr id="11" name="Text Box 10"/>
          <p:cNvSpPr txBox="1">
            <a:spLocks noChangeArrowheads="1"/>
          </p:cNvSpPr>
          <p:nvPr/>
        </p:nvSpPr>
        <p:spPr bwMode="auto">
          <a:xfrm>
            <a:off x="7467600" y="0"/>
            <a:ext cx="24384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026"/>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95D59D5E-F066-46D4-971E-9F7A7B0C4CF1}" type="datetime3">
              <a:rPr lang="fr-FR"/>
              <a:pPr/>
              <a:t>07.03.14</a:t>
            </a:fld>
            <a:r>
              <a:rPr lang="fr-FR"/>
              <a:t>	</a:t>
            </a:r>
            <a:endParaRPr lang="fr-FR" sz="2400" b="0">
              <a:latin typeface="Times New Roman" pitchFamily="18" charset="0"/>
            </a:endParaRPr>
          </a:p>
        </p:txBody>
      </p:sp>
      <p:sp>
        <p:nvSpPr>
          <p:cNvPr id="17411" name="Text Box 1027"/>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7412" name="Picture 1029" descr="DSC01004"/>
          <p:cNvPicPr>
            <a:picLocks noChangeAspect="1" noChangeArrowheads="1"/>
          </p:cNvPicPr>
          <p:nvPr/>
        </p:nvPicPr>
        <p:blipFill>
          <a:blip r:embed="rId2" cstate="print"/>
          <a:srcRect/>
          <a:stretch>
            <a:fillRect/>
          </a:stretch>
        </p:blipFill>
        <p:spPr bwMode="auto">
          <a:xfrm>
            <a:off x="1143000" y="838200"/>
            <a:ext cx="7543800" cy="5657850"/>
          </a:xfrm>
          <a:prstGeom prst="rect">
            <a:avLst/>
          </a:prstGeom>
          <a:noFill/>
          <a:ln w="9525">
            <a:noFill/>
            <a:miter lim="800000"/>
            <a:headEnd/>
            <a:tailEnd/>
          </a:ln>
        </p:spPr>
      </p:pic>
      <p:sp>
        <p:nvSpPr>
          <p:cNvPr id="17413" name="Text Box 1031"/>
          <p:cNvSpPr txBox="1">
            <a:spLocks noChangeArrowheads="1"/>
          </p:cNvSpPr>
          <p:nvPr/>
        </p:nvSpPr>
        <p:spPr bwMode="auto">
          <a:xfrm>
            <a:off x="3962400" y="3048000"/>
            <a:ext cx="1371600" cy="396875"/>
          </a:xfrm>
          <a:prstGeom prst="rect">
            <a:avLst/>
          </a:prstGeom>
          <a:solidFill>
            <a:srgbClr val="FFFFFF"/>
          </a:solidFill>
          <a:ln w="9525">
            <a:noFill/>
            <a:miter lim="800000"/>
            <a:headEnd/>
            <a:tailEnd/>
          </a:ln>
        </p:spPr>
        <p:txBody>
          <a:bodyPr lIns="91429" tIns="45715" rIns="91429" bIns="45715">
            <a:spAutoFit/>
          </a:bodyPr>
          <a:lstStyle/>
          <a:p>
            <a:r>
              <a:rPr lang="en-US" sz="2000"/>
              <a:t>A sample</a:t>
            </a:r>
          </a:p>
        </p:txBody>
      </p:sp>
      <p:sp>
        <p:nvSpPr>
          <p:cNvPr id="17414" name="Text Box 1032"/>
          <p:cNvSpPr txBox="1">
            <a:spLocks noChangeArrowheads="1"/>
          </p:cNvSpPr>
          <p:nvPr/>
        </p:nvSpPr>
        <p:spPr bwMode="auto">
          <a:xfrm>
            <a:off x="3429000" y="0"/>
            <a:ext cx="22860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Samples</a:t>
            </a:r>
            <a:endParaRPr lang="en-US" sz="24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31942CEB-B6CE-4C33-AF74-C1E91D0EC24F}" type="datetime3">
              <a:rPr lang="fr-FR"/>
              <a:pPr/>
              <a:t>07.03.14</a:t>
            </a:fld>
            <a:r>
              <a:rPr lang="fr-FR"/>
              <a:t>	</a:t>
            </a:r>
            <a:endParaRPr lang="fr-FR" sz="2400" b="0">
              <a:latin typeface="Times New Roman" pitchFamily="18" charset="0"/>
            </a:endParaRPr>
          </a:p>
        </p:txBody>
      </p:sp>
      <p:sp>
        <p:nvSpPr>
          <p:cNvPr id="18435"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8436" name="Picture 5" descr="DSC00997"/>
          <p:cNvPicPr>
            <a:picLocks noChangeAspect="1" noChangeArrowheads="1"/>
          </p:cNvPicPr>
          <p:nvPr/>
        </p:nvPicPr>
        <p:blipFill>
          <a:blip r:embed="rId2" cstate="print"/>
          <a:srcRect/>
          <a:stretch>
            <a:fillRect/>
          </a:stretch>
        </p:blipFill>
        <p:spPr bwMode="auto">
          <a:xfrm>
            <a:off x="1143000" y="838200"/>
            <a:ext cx="7620000" cy="5715000"/>
          </a:xfrm>
          <a:prstGeom prst="rect">
            <a:avLst/>
          </a:prstGeom>
          <a:noFill/>
          <a:ln w="9525">
            <a:noFill/>
            <a:miter lim="800000"/>
            <a:headEnd/>
            <a:tailEnd/>
          </a:ln>
        </p:spPr>
      </p:pic>
      <p:sp>
        <p:nvSpPr>
          <p:cNvPr id="18437" name="Text Box 7"/>
          <p:cNvSpPr txBox="1">
            <a:spLocks noChangeArrowheads="1"/>
          </p:cNvSpPr>
          <p:nvPr/>
        </p:nvSpPr>
        <p:spPr bwMode="auto">
          <a:xfrm>
            <a:off x="7620000" y="838200"/>
            <a:ext cx="2286000" cy="1311275"/>
          </a:xfrm>
          <a:prstGeom prst="rect">
            <a:avLst/>
          </a:prstGeom>
          <a:solidFill>
            <a:srgbClr val="FFFFFF"/>
          </a:solidFill>
          <a:ln w="9525">
            <a:noFill/>
            <a:miter lim="800000"/>
            <a:headEnd/>
            <a:tailEnd/>
          </a:ln>
        </p:spPr>
        <p:txBody>
          <a:bodyPr lIns="91429" tIns="45715" rIns="91429" bIns="45715">
            <a:spAutoFit/>
          </a:bodyPr>
          <a:lstStyle/>
          <a:p>
            <a:r>
              <a:rPr lang="en-US" sz="2000"/>
              <a:t>Access to the sample changer, when the setup is assembled</a:t>
            </a:r>
          </a:p>
        </p:txBody>
      </p:sp>
      <p:sp>
        <p:nvSpPr>
          <p:cNvPr id="7" name="Text Box 11"/>
          <p:cNvSpPr txBox="1">
            <a:spLocks noChangeArrowheads="1"/>
          </p:cNvSpPr>
          <p:nvPr/>
        </p:nvSpPr>
        <p:spPr bwMode="auto">
          <a:xfrm>
            <a:off x="3429000" y="0"/>
            <a:ext cx="26670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59AA7158-6E7F-417A-9D7C-A131B8400E5B}" type="datetime3">
              <a:rPr lang="fr-FR"/>
              <a:pPr/>
              <a:t>07.03.14</a:t>
            </a:fld>
            <a:r>
              <a:rPr lang="fr-FR"/>
              <a:t>	</a:t>
            </a:r>
            <a:endParaRPr lang="fr-FR" sz="2400" b="0">
              <a:latin typeface="Times New Roman" pitchFamily="18" charset="0"/>
            </a:endParaRPr>
          </a:p>
        </p:txBody>
      </p:sp>
      <p:sp>
        <p:nvSpPr>
          <p:cNvPr id="19459"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pic>
        <p:nvPicPr>
          <p:cNvPr id="19460" name="Picture 5" descr="DSC00996"/>
          <p:cNvPicPr>
            <a:picLocks noChangeAspect="1" noChangeArrowheads="1"/>
          </p:cNvPicPr>
          <p:nvPr/>
        </p:nvPicPr>
        <p:blipFill>
          <a:blip r:embed="rId2" cstate="print"/>
          <a:srcRect/>
          <a:stretch>
            <a:fillRect/>
          </a:stretch>
        </p:blipFill>
        <p:spPr bwMode="auto">
          <a:xfrm>
            <a:off x="2362200" y="0"/>
            <a:ext cx="5145088" cy="6858000"/>
          </a:xfrm>
          <a:prstGeom prst="rect">
            <a:avLst/>
          </a:prstGeom>
          <a:noFill/>
          <a:ln w="9525">
            <a:noFill/>
            <a:miter lim="800000"/>
            <a:headEnd/>
            <a:tailEnd/>
          </a:ln>
        </p:spPr>
      </p:pic>
      <p:sp>
        <p:nvSpPr>
          <p:cNvPr id="19461" name="Text Box 7"/>
          <p:cNvSpPr txBox="1">
            <a:spLocks noChangeArrowheads="1"/>
          </p:cNvSpPr>
          <p:nvPr/>
        </p:nvSpPr>
        <p:spPr bwMode="auto">
          <a:xfrm>
            <a:off x="7543800" y="2438400"/>
            <a:ext cx="2362200" cy="701675"/>
          </a:xfrm>
          <a:prstGeom prst="rect">
            <a:avLst/>
          </a:prstGeom>
          <a:noFill/>
          <a:ln w="9525">
            <a:noFill/>
            <a:miter lim="800000"/>
            <a:headEnd/>
            <a:tailEnd/>
          </a:ln>
        </p:spPr>
        <p:txBody>
          <a:bodyPr lIns="91429" tIns="45715" rIns="91429" bIns="45715">
            <a:spAutoFit/>
          </a:bodyPr>
          <a:lstStyle/>
          <a:p>
            <a:pPr algn="ctr"/>
            <a:r>
              <a:rPr lang="en-US" sz="2000"/>
              <a:t>Installation of a sample</a:t>
            </a:r>
          </a:p>
        </p:txBody>
      </p:sp>
      <p:sp>
        <p:nvSpPr>
          <p:cNvPr id="7" name="Text Box 10"/>
          <p:cNvSpPr txBox="1">
            <a:spLocks noChangeArrowheads="1"/>
          </p:cNvSpPr>
          <p:nvPr/>
        </p:nvSpPr>
        <p:spPr bwMode="auto">
          <a:xfrm>
            <a:off x="7467600" y="0"/>
            <a:ext cx="2438400" cy="523210"/>
          </a:xfrm>
          <a:prstGeom prst="rect">
            <a:avLst/>
          </a:prstGeom>
          <a:noFill/>
          <a:ln w="9525">
            <a:noFill/>
            <a:miter lim="800000"/>
            <a:headEnd/>
            <a:tailEnd/>
          </a:ln>
        </p:spPr>
        <p:txBody>
          <a:bodyPr wrap="square" lIns="91429" tIns="45715" rIns="91429" bIns="45715">
            <a:spAutoFit/>
          </a:bodyPr>
          <a:lstStyle/>
          <a:p>
            <a:r>
              <a:rPr lang="en-US" sz="2800" dirty="0" smtClean="0">
                <a:solidFill>
                  <a:schemeClr val="accent2"/>
                </a:solidFill>
              </a:rPr>
              <a:t>Spectrometer</a:t>
            </a:r>
            <a:endParaRPr lang="en-US" sz="24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smtClean="0">
                <a:latin typeface="Comic Sans MS" pitchFamily="66" charset="0"/>
              </a:rPr>
              <a:t>« </a:t>
            </a:r>
            <a:r>
              <a:rPr lang="fr-FR" sz="2400" b="1" dirty="0" err="1" smtClean="0">
                <a:latin typeface="Comic Sans MS" pitchFamily="66" charset="0"/>
              </a:rPr>
              <a:t>Temperature</a:t>
            </a:r>
            <a:r>
              <a:rPr lang="fr-FR" sz="2400" b="1" dirty="0" smtClean="0">
                <a:latin typeface="Comic Sans MS" pitchFamily="66" charset="0"/>
              </a:rPr>
              <a:t> </a:t>
            </a:r>
            <a:r>
              <a:rPr lang="fr-FR" sz="2400" b="1" dirty="0" err="1" smtClean="0">
                <a:latin typeface="Comic Sans MS" pitchFamily="66" charset="0"/>
              </a:rPr>
              <a:t>resonance</a:t>
            </a:r>
            <a:r>
              <a:rPr lang="fr-FR" sz="2400" b="1" dirty="0" smtClean="0">
                <a:latin typeface="Comic Sans MS" pitchFamily="66" charset="0"/>
              </a:rPr>
              <a:t> » </a:t>
            </a:r>
            <a:endParaRPr lang="en-US" sz="2400" b="1" dirty="0">
              <a:latin typeface="Comic Sans MS" pitchFamily="66" charset="0"/>
            </a:endParaRPr>
          </a:p>
        </p:txBody>
      </p:sp>
      <p:sp>
        <p:nvSpPr>
          <p:cNvPr id="9" name="Text Box 15"/>
          <p:cNvSpPr txBox="1">
            <a:spLocks noChangeArrowheads="1"/>
          </p:cNvSpPr>
          <p:nvPr/>
        </p:nvSpPr>
        <p:spPr bwMode="auto">
          <a:xfrm>
            <a:off x="304800" y="838200"/>
            <a:ext cx="9296400" cy="646331"/>
          </a:xfrm>
          <a:prstGeom prst="rect">
            <a:avLst/>
          </a:prstGeom>
          <a:noFill/>
          <a:ln w="9525">
            <a:noFill/>
            <a:miter lim="800000"/>
            <a:headEnd/>
            <a:tailEnd/>
          </a:ln>
        </p:spPr>
        <p:txBody>
          <a:bodyPr wrap="square">
            <a:spAutoFit/>
          </a:bodyPr>
          <a:lstStyle/>
          <a:p>
            <a:pPr>
              <a:spcBef>
                <a:spcPct val="50000"/>
              </a:spcBef>
            </a:pPr>
            <a:r>
              <a:rPr lang="fr-FR" b="1" i="1" dirty="0" smtClean="0"/>
              <a:t>The </a:t>
            </a:r>
            <a:r>
              <a:rPr lang="fr-FR" b="1" i="1" dirty="0" err="1" smtClean="0"/>
              <a:t>probability</a:t>
            </a:r>
            <a:r>
              <a:rPr lang="fr-FR" b="1" i="1" dirty="0" smtClean="0"/>
              <a:t> of « </a:t>
            </a:r>
            <a:r>
              <a:rPr lang="fr-FR" b="1" i="1" dirty="0" err="1" smtClean="0"/>
              <a:t>small</a:t>
            </a:r>
            <a:r>
              <a:rPr lang="fr-FR" b="1" i="1" dirty="0" smtClean="0"/>
              <a:t> </a:t>
            </a:r>
            <a:r>
              <a:rPr lang="fr-FR" b="1" i="1" dirty="0" err="1" smtClean="0"/>
              <a:t>heating</a:t>
            </a:r>
            <a:r>
              <a:rPr lang="fr-FR" b="1" i="1" dirty="0" smtClean="0"/>
              <a:t> » of UCN (on the </a:t>
            </a:r>
            <a:r>
              <a:rPr lang="fr-FR" b="1" i="1" dirty="0" err="1" smtClean="0"/>
              <a:t>left</a:t>
            </a:r>
            <a:r>
              <a:rPr lang="fr-FR" b="1" i="1" dirty="0" smtClean="0"/>
              <a:t> </a:t>
            </a:r>
            <a:r>
              <a:rPr lang="fr-FR" b="1" i="1" dirty="0" err="1" smtClean="0"/>
              <a:t>side</a:t>
            </a:r>
            <a:r>
              <a:rPr lang="fr-FR" b="1" i="1" dirty="0" smtClean="0"/>
              <a:t>) and the population of nanoparticles of « right » size as a </a:t>
            </a:r>
            <a:r>
              <a:rPr lang="fr-FR" b="1" i="1" dirty="0" err="1" smtClean="0"/>
              <a:t>function</a:t>
            </a:r>
            <a:r>
              <a:rPr lang="fr-FR" b="1" i="1" dirty="0" smtClean="0"/>
              <a:t> of </a:t>
            </a:r>
            <a:r>
              <a:rPr lang="fr-FR" b="1" i="1" dirty="0" err="1" smtClean="0"/>
              <a:t>temperature</a:t>
            </a:r>
            <a:r>
              <a:rPr lang="fr-FR" b="1" i="1" dirty="0" smtClean="0"/>
              <a:t> of the surface outgasing</a:t>
            </a: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3" name="Rectangle 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4" name="Rectangle 6"/>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483336" name="Rectangle 8"/>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7" name="Rectangle 9"/>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sp>
        <p:nvSpPr>
          <p:cNvPr id="483339" name="Rectangle 11"/>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41" name="Rectangle 1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42" name="Rectangle 14"/>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pic>
        <p:nvPicPr>
          <p:cNvPr id="26" name="Image 25"/>
          <p:cNvPicPr/>
          <p:nvPr/>
        </p:nvPicPr>
        <p:blipFill>
          <a:blip r:embed="rId2" cstate="print"/>
          <a:srcRect/>
          <a:stretch>
            <a:fillRect/>
          </a:stretch>
        </p:blipFill>
        <p:spPr bwMode="auto">
          <a:xfrm>
            <a:off x="152400" y="1524000"/>
            <a:ext cx="5029200" cy="3581400"/>
          </a:xfrm>
          <a:prstGeom prst="rect">
            <a:avLst/>
          </a:prstGeom>
          <a:noFill/>
          <a:ln w="9525">
            <a:noFill/>
            <a:miter lim="800000"/>
            <a:headEnd/>
            <a:tailEnd/>
          </a:ln>
        </p:spPr>
      </p:pic>
      <p:pic>
        <p:nvPicPr>
          <p:cNvPr id="27" name="Image 26" descr="C:\Documents and Settings\nesvizhevsky\Mes documents\Texts\Nanoparticles\Quantum Levitation of Nanoparticles\Nature\Temperature Resonance.bmp"/>
          <p:cNvPicPr/>
          <p:nvPr/>
        </p:nvPicPr>
        <p:blipFill>
          <a:blip r:embed="rId3" cstate="print"/>
          <a:srcRect/>
          <a:stretch>
            <a:fillRect/>
          </a:stretch>
        </p:blipFill>
        <p:spPr bwMode="auto">
          <a:xfrm>
            <a:off x="5334000" y="1524000"/>
            <a:ext cx="4378933"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822D9AB6-9E64-48EA-BA24-BDBA19D554B3}" type="datetime3">
              <a:rPr lang="fr-FR"/>
              <a:pPr/>
              <a:t>07.03.14</a:t>
            </a:fld>
            <a:r>
              <a:rPr lang="fr-FR"/>
              <a:t>	</a:t>
            </a:r>
            <a:endParaRPr lang="fr-FR" sz="2400" b="0">
              <a:latin typeface="Times New Roman" pitchFamily="18" charset="0"/>
            </a:endParaRPr>
          </a:p>
        </p:txBody>
      </p:sp>
      <p:sp>
        <p:nvSpPr>
          <p:cNvPr id="27651"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27652"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27653" name="Picture 11"/>
          <p:cNvPicPr>
            <a:picLocks noChangeAspect="1" noChangeArrowheads="1"/>
          </p:cNvPicPr>
          <p:nvPr/>
        </p:nvPicPr>
        <p:blipFill>
          <a:blip r:embed="rId2" cstate="print"/>
          <a:srcRect/>
          <a:stretch>
            <a:fillRect/>
          </a:stretch>
        </p:blipFill>
        <p:spPr bwMode="auto">
          <a:xfrm>
            <a:off x="0" y="0"/>
            <a:ext cx="3835400" cy="3835400"/>
          </a:xfrm>
          <a:prstGeom prst="rect">
            <a:avLst/>
          </a:prstGeom>
          <a:noFill/>
          <a:ln w="9525">
            <a:noFill/>
            <a:miter lim="800000"/>
            <a:headEnd/>
            <a:tailEnd/>
          </a:ln>
        </p:spPr>
      </p:pic>
      <p:pic>
        <p:nvPicPr>
          <p:cNvPr id="27654" name="Picture 12"/>
          <p:cNvPicPr>
            <a:picLocks noChangeAspect="1" noChangeArrowheads="1"/>
          </p:cNvPicPr>
          <p:nvPr/>
        </p:nvPicPr>
        <p:blipFill>
          <a:blip r:embed="rId3" cstate="print"/>
          <a:srcRect/>
          <a:stretch>
            <a:fillRect/>
          </a:stretch>
        </p:blipFill>
        <p:spPr bwMode="auto">
          <a:xfrm>
            <a:off x="6070600" y="0"/>
            <a:ext cx="3835400" cy="3835400"/>
          </a:xfrm>
          <a:prstGeom prst="rect">
            <a:avLst/>
          </a:prstGeom>
          <a:noFill/>
          <a:ln w="9525">
            <a:noFill/>
            <a:miter lim="800000"/>
            <a:headEnd/>
            <a:tailEnd/>
          </a:ln>
        </p:spPr>
      </p:pic>
      <p:pic>
        <p:nvPicPr>
          <p:cNvPr id="27655" name="Picture 13"/>
          <p:cNvPicPr>
            <a:picLocks noChangeAspect="1" noChangeArrowheads="1"/>
          </p:cNvPicPr>
          <p:nvPr/>
        </p:nvPicPr>
        <p:blipFill>
          <a:blip r:embed="rId4" cstate="print"/>
          <a:srcRect/>
          <a:stretch>
            <a:fillRect/>
          </a:stretch>
        </p:blipFill>
        <p:spPr bwMode="auto">
          <a:xfrm>
            <a:off x="3152775" y="0"/>
            <a:ext cx="3835400" cy="3835400"/>
          </a:xfrm>
          <a:prstGeom prst="rect">
            <a:avLst/>
          </a:prstGeom>
          <a:noFill/>
          <a:ln w="9525">
            <a:noFill/>
            <a:miter lim="800000"/>
            <a:headEnd/>
            <a:tailEnd/>
          </a:ln>
        </p:spPr>
      </p:pic>
      <p:pic>
        <p:nvPicPr>
          <p:cNvPr id="27656" name="Picture 14"/>
          <p:cNvPicPr>
            <a:picLocks noChangeAspect="1" noChangeArrowheads="1"/>
          </p:cNvPicPr>
          <p:nvPr/>
        </p:nvPicPr>
        <p:blipFill>
          <a:blip r:embed="rId5" cstate="print"/>
          <a:srcRect/>
          <a:stretch>
            <a:fillRect/>
          </a:stretch>
        </p:blipFill>
        <p:spPr bwMode="auto">
          <a:xfrm>
            <a:off x="3440113" y="2708275"/>
            <a:ext cx="3835400" cy="3835400"/>
          </a:xfrm>
          <a:prstGeom prst="rect">
            <a:avLst/>
          </a:prstGeom>
          <a:noFill/>
          <a:ln w="9525">
            <a:noFill/>
            <a:miter lim="800000"/>
            <a:headEnd/>
            <a:tailEnd/>
          </a:ln>
        </p:spPr>
      </p:pic>
      <p:pic>
        <p:nvPicPr>
          <p:cNvPr id="27657" name="Picture 15"/>
          <p:cNvPicPr>
            <a:picLocks noChangeAspect="1" noChangeArrowheads="1"/>
          </p:cNvPicPr>
          <p:nvPr/>
        </p:nvPicPr>
        <p:blipFill>
          <a:blip r:embed="rId6" cstate="print"/>
          <a:srcRect/>
          <a:stretch>
            <a:fillRect/>
          </a:stretch>
        </p:blipFill>
        <p:spPr bwMode="auto">
          <a:xfrm>
            <a:off x="0" y="2708275"/>
            <a:ext cx="3835400" cy="3835400"/>
          </a:xfrm>
          <a:prstGeom prst="rect">
            <a:avLst/>
          </a:prstGeom>
          <a:noFill/>
          <a:ln w="9525">
            <a:noFill/>
            <a:miter lim="800000"/>
            <a:headEnd/>
            <a:tailEnd/>
          </a:ln>
        </p:spPr>
      </p:pic>
      <p:pic>
        <p:nvPicPr>
          <p:cNvPr id="27658" name="Picture 16"/>
          <p:cNvPicPr>
            <a:picLocks noChangeAspect="1" noChangeArrowheads="1"/>
          </p:cNvPicPr>
          <p:nvPr/>
        </p:nvPicPr>
        <p:blipFill>
          <a:blip r:embed="rId7" cstate="print"/>
          <a:srcRect/>
          <a:stretch>
            <a:fillRect/>
          </a:stretch>
        </p:blipFill>
        <p:spPr bwMode="auto">
          <a:xfrm>
            <a:off x="6070600" y="2636838"/>
            <a:ext cx="3835400" cy="3835400"/>
          </a:xfrm>
          <a:prstGeom prst="rect">
            <a:avLst/>
          </a:prstGeom>
          <a:noFill/>
          <a:ln w="9525">
            <a:noFill/>
            <a:miter lim="800000"/>
            <a:headEnd/>
            <a:tailEnd/>
          </a:ln>
        </p:spPr>
      </p:pic>
      <p:sp>
        <p:nvSpPr>
          <p:cNvPr id="27659" name="Text Box 17"/>
          <p:cNvSpPr txBox="1">
            <a:spLocks noChangeArrowheads="1"/>
          </p:cNvSpPr>
          <p:nvPr/>
        </p:nvSpPr>
        <p:spPr bwMode="auto">
          <a:xfrm>
            <a:off x="1524000" y="0"/>
            <a:ext cx="74676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Stainless steel A-304, no heating</a:t>
            </a:r>
            <a:endParaRPr lang="en-US" sz="240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3BB11FDE-AAF7-4912-B2DB-978EF552F8CC}" type="datetime3">
              <a:rPr lang="fr-FR"/>
              <a:pPr/>
              <a:t>07.03.14</a:t>
            </a:fld>
            <a:r>
              <a:rPr lang="fr-FR"/>
              <a:t>	</a:t>
            </a:r>
            <a:endParaRPr lang="fr-FR" sz="2400" b="0">
              <a:latin typeface="Times New Roman" pitchFamily="18" charset="0"/>
            </a:endParaRPr>
          </a:p>
        </p:txBody>
      </p:sp>
      <p:sp>
        <p:nvSpPr>
          <p:cNvPr id="28675"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28676"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28677" name="Picture 7"/>
          <p:cNvPicPr>
            <a:picLocks noChangeAspect="1" noChangeArrowheads="1"/>
          </p:cNvPicPr>
          <p:nvPr/>
        </p:nvPicPr>
        <p:blipFill>
          <a:blip r:embed="rId2" cstate="print"/>
          <a:srcRect/>
          <a:stretch>
            <a:fillRect/>
          </a:stretch>
        </p:blipFill>
        <p:spPr bwMode="auto">
          <a:xfrm>
            <a:off x="0" y="0"/>
            <a:ext cx="3835400" cy="3835400"/>
          </a:xfrm>
          <a:prstGeom prst="rect">
            <a:avLst/>
          </a:prstGeom>
          <a:noFill/>
          <a:ln w="9525">
            <a:noFill/>
            <a:miter lim="800000"/>
            <a:headEnd/>
            <a:tailEnd/>
          </a:ln>
        </p:spPr>
      </p:pic>
      <p:pic>
        <p:nvPicPr>
          <p:cNvPr id="28678" name="Picture 8"/>
          <p:cNvPicPr>
            <a:picLocks noChangeAspect="1" noChangeArrowheads="1"/>
          </p:cNvPicPr>
          <p:nvPr/>
        </p:nvPicPr>
        <p:blipFill>
          <a:blip r:embed="rId3" cstate="print"/>
          <a:srcRect/>
          <a:stretch>
            <a:fillRect/>
          </a:stretch>
        </p:blipFill>
        <p:spPr bwMode="auto">
          <a:xfrm>
            <a:off x="0" y="2708275"/>
            <a:ext cx="3835400" cy="3835400"/>
          </a:xfrm>
          <a:prstGeom prst="rect">
            <a:avLst/>
          </a:prstGeom>
          <a:noFill/>
          <a:ln w="9525">
            <a:noFill/>
            <a:miter lim="800000"/>
            <a:headEnd/>
            <a:tailEnd/>
          </a:ln>
        </p:spPr>
      </p:pic>
      <p:pic>
        <p:nvPicPr>
          <p:cNvPr id="28679" name="Picture 9"/>
          <p:cNvPicPr>
            <a:picLocks noChangeAspect="1" noChangeArrowheads="1"/>
          </p:cNvPicPr>
          <p:nvPr/>
        </p:nvPicPr>
        <p:blipFill>
          <a:blip r:embed="rId4" cstate="print"/>
          <a:srcRect/>
          <a:stretch>
            <a:fillRect/>
          </a:stretch>
        </p:blipFill>
        <p:spPr bwMode="auto">
          <a:xfrm>
            <a:off x="6070600" y="2636838"/>
            <a:ext cx="3835400" cy="3835400"/>
          </a:xfrm>
          <a:prstGeom prst="rect">
            <a:avLst/>
          </a:prstGeom>
          <a:noFill/>
          <a:ln w="9525">
            <a:noFill/>
            <a:miter lim="800000"/>
            <a:headEnd/>
            <a:tailEnd/>
          </a:ln>
        </p:spPr>
      </p:pic>
      <p:pic>
        <p:nvPicPr>
          <p:cNvPr id="28680" name="Picture 10"/>
          <p:cNvPicPr>
            <a:picLocks noChangeAspect="1" noChangeArrowheads="1"/>
          </p:cNvPicPr>
          <p:nvPr/>
        </p:nvPicPr>
        <p:blipFill>
          <a:blip r:embed="rId5" cstate="print"/>
          <a:srcRect/>
          <a:stretch>
            <a:fillRect/>
          </a:stretch>
        </p:blipFill>
        <p:spPr bwMode="auto">
          <a:xfrm>
            <a:off x="6070600" y="0"/>
            <a:ext cx="3835400" cy="3835400"/>
          </a:xfrm>
          <a:prstGeom prst="rect">
            <a:avLst/>
          </a:prstGeom>
          <a:noFill/>
          <a:ln w="9525">
            <a:noFill/>
            <a:miter lim="800000"/>
            <a:headEnd/>
            <a:tailEnd/>
          </a:ln>
        </p:spPr>
      </p:pic>
      <p:pic>
        <p:nvPicPr>
          <p:cNvPr id="28681" name="Picture 11"/>
          <p:cNvPicPr>
            <a:picLocks noChangeAspect="1" noChangeArrowheads="1"/>
          </p:cNvPicPr>
          <p:nvPr/>
        </p:nvPicPr>
        <p:blipFill>
          <a:blip r:embed="rId6" cstate="print"/>
          <a:srcRect/>
          <a:stretch>
            <a:fillRect/>
          </a:stretch>
        </p:blipFill>
        <p:spPr bwMode="auto">
          <a:xfrm>
            <a:off x="2936875" y="0"/>
            <a:ext cx="3835400" cy="3835400"/>
          </a:xfrm>
          <a:prstGeom prst="rect">
            <a:avLst/>
          </a:prstGeom>
          <a:noFill/>
          <a:ln w="9525">
            <a:noFill/>
            <a:miter lim="800000"/>
            <a:headEnd/>
            <a:tailEnd/>
          </a:ln>
        </p:spPr>
      </p:pic>
      <p:pic>
        <p:nvPicPr>
          <p:cNvPr id="28682" name="Picture 12"/>
          <p:cNvPicPr>
            <a:picLocks noChangeAspect="1" noChangeArrowheads="1"/>
          </p:cNvPicPr>
          <p:nvPr/>
        </p:nvPicPr>
        <p:blipFill>
          <a:blip r:embed="rId7" cstate="print"/>
          <a:srcRect/>
          <a:stretch>
            <a:fillRect/>
          </a:stretch>
        </p:blipFill>
        <p:spPr bwMode="auto">
          <a:xfrm>
            <a:off x="3224213" y="2708275"/>
            <a:ext cx="3835400" cy="3835400"/>
          </a:xfrm>
          <a:prstGeom prst="rect">
            <a:avLst/>
          </a:prstGeom>
          <a:noFill/>
          <a:ln w="9525">
            <a:noFill/>
            <a:miter lim="800000"/>
            <a:headEnd/>
            <a:tailEnd/>
          </a:ln>
        </p:spPr>
      </p:pic>
      <p:sp>
        <p:nvSpPr>
          <p:cNvPr id="28683" name="Text Box 13"/>
          <p:cNvSpPr txBox="1">
            <a:spLocks noChangeArrowheads="1"/>
          </p:cNvSpPr>
          <p:nvPr/>
        </p:nvSpPr>
        <p:spPr bwMode="auto">
          <a:xfrm>
            <a:off x="1524000" y="0"/>
            <a:ext cx="74676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Stainless steel A-304, heating 280 C</a:t>
            </a:r>
            <a:endParaRPr lang="en-US" sz="240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09613A31-230F-42B5-88C9-D6694B419D32}" type="datetime3">
              <a:rPr lang="fr-FR"/>
              <a:pPr/>
              <a:t>07.03.14</a:t>
            </a:fld>
            <a:r>
              <a:rPr lang="fr-FR"/>
              <a:t>	</a:t>
            </a:r>
            <a:endParaRPr lang="fr-FR" sz="2400" b="0">
              <a:latin typeface="Times New Roman" pitchFamily="18" charset="0"/>
            </a:endParaRPr>
          </a:p>
        </p:txBody>
      </p:sp>
      <p:sp>
        <p:nvSpPr>
          <p:cNvPr id="29699"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29700"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29701" name="Picture 7"/>
          <p:cNvPicPr>
            <a:picLocks noChangeAspect="1" noChangeArrowheads="1"/>
          </p:cNvPicPr>
          <p:nvPr/>
        </p:nvPicPr>
        <p:blipFill>
          <a:blip r:embed="rId2" cstate="print"/>
          <a:srcRect/>
          <a:stretch>
            <a:fillRect/>
          </a:stretch>
        </p:blipFill>
        <p:spPr bwMode="auto">
          <a:xfrm>
            <a:off x="0" y="0"/>
            <a:ext cx="3835400" cy="3835400"/>
          </a:xfrm>
          <a:prstGeom prst="rect">
            <a:avLst/>
          </a:prstGeom>
          <a:noFill/>
          <a:ln w="9525">
            <a:noFill/>
            <a:miter lim="800000"/>
            <a:headEnd/>
            <a:tailEnd/>
          </a:ln>
        </p:spPr>
      </p:pic>
      <p:pic>
        <p:nvPicPr>
          <p:cNvPr id="29702" name="Picture 8"/>
          <p:cNvPicPr>
            <a:picLocks noChangeAspect="1" noChangeArrowheads="1"/>
          </p:cNvPicPr>
          <p:nvPr/>
        </p:nvPicPr>
        <p:blipFill>
          <a:blip r:embed="rId3" cstate="print"/>
          <a:srcRect/>
          <a:stretch>
            <a:fillRect/>
          </a:stretch>
        </p:blipFill>
        <p:spPr bwMode="auto">
          <a:xfrm>
            <a:off x="6070600" y="0"/>
            <a:ext cx="3835400" cy="3835400"/>
          </a:xfrm>
          <a:prstGeom prst="rect">
            <a:avLst/>
          </a:prstGeom>
          <a:noFill/>
          <a:ln w="9525">
            <a:noFill/>
            <a:miter lim="800000"/>
            <a:headEnd/>
            <a:tailEnd/>
          </a:ln>
        </p:spPr>
      </p:pic>
      <p:pic>
        <p:nvPicPr>
          <p:cNvPr id="29703" name="Picture 9"/>
          <p:cNvPicPr>
            <a:picLocks noChangeAspect="1" noChangeArrowheads="1"/>
          </p:cNvPicPr>
          <p:nvPr/>
        </p:nvPicPr>
        <p:blipFill>
          <a:blip r:embed="rId4" cstate="print"/>
          <a:srcRect/>
          <a:stretch>
            <a:fillRect/>
          </a:stretch>
        </p:blipFill>
        <p:spPr bwMode="auto">
          <a:xfrm>
            <a:off x="2865438" y="0"/>
            <a:ext cx="3835400" cy="3835400"/>
          </a:xfrm>
          <a:prstGeom prst="rect">
            <a:avLst/>
          </a:prstGeom>
          <a:noFill/>
          <a:ln w="9525">
            <a:noFill/>
            <a:miter lim="800000"/>
            <a:headEnd/>
            <a:tailEnd/>
          </a:ln>
        </p:spPr>
      </p:pic>
      <p:pic>
        <p:nvPicPr>
          <p:cNvPr id="29704" name="Picture 10"/>
          <p:cNvPicPr>
            <a:picLocks noChangeAspect="1" noChangeArrowheads="1"/>
          </p:cNvPicPr>
          <p:nvPr/>
        </p:nvPicPr>
        <p:blipFill>
          <a:blip r:embed="rId5" cstate="print"/>
          <a:srcRect/>
          <a:stretch>
            <a:fillRect/>
          </a:stretch>
        </p:blipFill>
        <p:spPr bwMode="auto">
          <a:xfrm>
            <a:off x="0" y="2781300"/>
            <a:ext cx="3835400" cy="3835400"/>
          </a:xfrm>
          <a:prstGeom prst="rect">
            <a:avLst/>
          </a:prstGeom>
          <a:noFill/>
          <a:ln w="9525">
            <a:noFill/>
            <a:miter lim="800000"/>
            <a:headEnd/>
            <a:tailEnd/>
          </a:ln>
        </p:spPr>
      </p:pic>
      <p:pic>
        <p:nvPicPr>
          <p:cNvPr id="29705" name="Picture 11"/>
          <p:cNvPicPr>
            <a:picLocks noChangeAspect="1" noChangeArrowheads="1"/>
          </p:cNvPicPr>
          <p:nvPr/>
        </p:nvPicPr>
        <p:blipFill>
          <a:blip r:embed="rId6" cstate="print"/>
          <a:srcRect/>
          <a:stretch>
            <a:fillRect/>
          </a:stretch>
        </p:blipFill>
        <p:spPr bwMode="auto">
          <a:xfrm>
            <a:off x="3224213" y="2708275"/>
            <a:ext cx="3835400" cy="3835400"/>
          </a:xfrm>
          <a:prstGeom prst="rect">
            <a:avLst/>
          </a:prstGeom>
          <a:noFill/>
          <a:ln w="9525">
            <a:noFill/>
            <a:miter lim="800000"/>
            <a:headEnd/>
            <a:tailEnd/>
          </a:ln>
        </p:spPr>
      </p:pic>
      <p:pic>
        <p:nvPicPr>
          <p:cNvPr id="29706" name="Picture 12"/>
          <p:cNvPicPr>
            <a:picLocks noChangeAspect="1" noChangeArrowheads="1"/>
          </p:cNvPicPr>
          <p:nvPr/>
        </p:nvPicPr>
        <p:blipFill>
          <a:blip r:embed="rId7" cstate="print"/>
          <a:srcRect/>
          <a:stretch>
            <a:fillRect/>
          </a:stretch>
        </p:blipFill>
        <p:spPr bwMode="auto">
          <a:xfrm>
            <a:off x="6070600" y="2708275"/>
            <a:ext cx="3835400" cy="3835400"/>
          </a:xfrm>
          <a:prstGeom prst="rect">
            <a:avLst/>
          </a:prstGeom>
          <a:noFill/>
          <a:ln w="9525">
            <a:noFill/>
            <a:miter lim="800000"/>
            <a:headEnd/>
            <a:tailEnd/>
          </a:ln>
        </p:spPr>
      </p:pic>
      <p:sp>
        <p:nvSpPr>
          <p:cNvPr id="29707" name="Text Box 13"/>
          <p:cNvSpPr txBox="1">
            <a:spLocks noChangeArrowheads="1"/>
          </p:cNvSpPr>
          <p:nvPr/>
        </p:nvSpPr>
        <p:spPr bwMode="auto">
          <a:xfrm>
            <a:off x="1524000" y="0"/>
            <a:ext cx="74676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Stainless steel A-304, heating 390 C</a:t>
            </a:r>
            <a:endParaRPr lang="en-US" sz="240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171DB9D8-3F43-40C0-ABDD-F2D5843F60AD}" type="datetime3">
              <a:rPr lang="fr-FR"/>
              <a:pPr/>
              <a:t>07.03.14</a:t>
            </a:fld>
            <a:r>
              <a:rPr lang="fr-FR"/>
              <a:t>	</a:t>
            </a:r>
            <a:endParaRPr lang="fr-FR" sz="2400" b="0">
              <a:latin typeface="Times New Roman" pitchFamily="18" charset="0"/>
            </a:endParaRPr>
          </a:p>
        </p:txBody>
      </p:sp>
      <p:sp>
        <p:nvSpPr>
          <p:cNvPr id="30723"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0724"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30725" name="Picture 7"/>
          <p:cNvPicPr>
            <a:picLocks noChangeAspect="1" noChangeArrowheads="1"/>
          </p:cNvPicPr>
          <p:nvPr/>
        </p:nvPicPr>
        <p:blipFill>
          <a:blip r:embed="rId2" cstate="print"/>
          <a:srcRect/>
          <a:stretch>
            <a:fillRect/>
          </a:stretch>
        </p:blipFill>
        <p:spPr bwMode="auto">
          <a:xfrm>
            <a:off x="0" y="0"/>
            <a:ext cx="3835400" cy="3835400"/>
          </a:xfrm>
          <a:prstGeom prst="rect">
            <a:avLst/>
          </a:prstGeom>
          <a:noFill/>
          <a:ln w="9525">
            <a:noFill/>
            <a:miter lim="800000"/>
            <a:headEnd/>
            <a:tailEnd/>
          </a:ln>
        </p:spPr>
      </p:pic>
      <p:pic>
        <p:nvPicPr>
          <p:cNvPr id="30726" name="Picture 8"/>
          <p:cNvPicPr>
            <a:picLocks noChangeAspect="1" noChangeArrowheads="1"/>
          </p:cNvPicPr>
          <p:nvPr/>
        </p:nvPicPr>
        <p:blipFill>
          <a:blip r:embed="rId3" cstate="print"/>
          <a:srcRect/>
          <a:stretch>
            <a:fillRect/>
          </a:stretch>
        </p:blipFill>
        <p:spPr bwMode="auto">
          <a:xfrm>
            <a:off x="3008313" y="0"/>
            <a:ext cx="3835400" cy="3835400"/>
          </a:xfrm>
          <a:prstGeom prst="rect">
            <a:avLst/>
          </a:prstGeom>
          <a:noFill/>
          <a:ln w="9525">
            <a:noFill/>
            <a:miter lim="800000"/>
            <a:headEnd/>
            <a:tailEnd/>
          </a:ln>
        </p:spPr>
      </p:pic>
      <p:pic>
        <p:nvPicPr>
          <p:cNvPr id="30727" name="Picture 9"/>
          <p:cNvPicPr>
            <a:picLocks noChangeAspect="1" noChangeArrowheads="1"/>
          </p:cNvPicPr>
          <p:nvPr/>
        </p:nvPicPr>
        <p:blipFill>
          <a:blip r:embed="rId4" cstate="print"/>
          <a:srcRect/>
          <a:stretch>
            <a:fillRect/>
          </a:stretch>
        </p:blipFill>
        <p:spPr bwMode="auto">
          <a:xfrm>
            <a:off x="6070600" y="0"/>
            <a:ext cx="3835400" cy="3835400"/>
          </a:xfrm>
          <a:prstGeom prst="rect">
            <a:avLst/>
          </a:prstGeom>
          <a:noFill/>
          <a:ln w="9525">
            <a:noFill/>
            <a:miter lim="800000"/>
            <a:headEnd/>
            <a:tailEnd/>
          </a:ln>
        </p:spPr>
      </p:pic>
      <p:pic>
        <p:nvPicPr>
          <p:cNvPr id="30728" name="Picture 10"/>
          <p:cNvPicPr>
            <a:picLocks noChangeAspect="1" noChangeArrowheads="1"/>
          </p:cNvPicPr>
          <p:nvPr/>
        </p:nvPicPr>
        <p:blipFill>
          <a:blip r:embed="rId5" cstate="print"/>
          <a:srcRect/>
          <a:stretch>
            <a:fillRect/>
          </a:stretch>
        </p:blipFill>
        <p:spPr bwMode="auto">
          <a:xfrm>
            <a:off x="0" y="2708275"/>
            <a:ext cx="3835400" cy="3835400"/>
          </a:xfrm>
          <a:prstGeom prst="rect">
            <a:avLst/>
          </a:prstGeom>
          <a:noFill/>
          <a:ln w="9525">
            <a:noFill/>
            <a:miter lim="800000"/>
            <a:headEnd/>
            <a:tailEnd/>
          </a:ln>
        </p:spPr>
      </p:pic>
      <p:pic>
        <p:nvPicPr>
          <p:cNvPr id="30729" name="Picture 11"/>
          <p:cNvPicPr>
            <a:picLocks noChangeAspect="1" noChangeArrowheads="1"/>
          </p:cNvPicPr>
          <p:nvPr/>
        </p:nvPicPr>
        <p:blipFill>
          <a:blip r:embed="rId6" cstate="print"/>
          <a:srcRect/>
          <a:stretch>
            <a:fillRect/>
          </a:stretch>
        </p:blipFill>
        <p:spPr bwMode="auto">
          <a:xfrm>
            <a:off x="3008313" y="2708275"/>
            <a:ext cx="3835400" cy="3835400"/>
          </a:xfrm>
          <a:prstGeom prst="rect">
            <a:avLst/>
          </a:prstGeom>
          <a:noFill/>
          <a:ln w="9525">
            <a:noFill/>
            <a:miter lim="800000"/>
            <a:headEnd/>
            <a:tailEnd/>
          </a:ln>
        </p:spPr>
      </p:pic>
      <p:pic>
        <p:nvPicPr>
          <p:cNvPr id="30730" name="Picture 12"/>
          <p:cNvPicPr>
            <a:picLocks noChangeAspect="1" noChangeArrowheads="1"/>
          </p:cNvPicPr>
          <p:nvPr/>
        </p:nvPicPr>
        <p:blipFill>
          <a:blip r:embed="rId7" cstate="print"/>
          <a:srcRect/>
          <a:stretch>
            <a:fillRect/>
          </a:stretch>
        </p:blipFill>
        <p:spPr bwMode="auto">
          <a:xfrm>
            <a:off x="6070600" y="2708275"/>
            <a:ext cx="3835400" cy="3835400"/>
          </a:xfrm>
          <a:prstGeom prst="rect">
            <a:avLst/>
          </a:prstGeom>
          <a:noFill/>
          <a:ln w="9525">
            <a:noFill/>
            <a:miter lim="800000"/>
            <a:headEnd/>
            <a:tailEnd/>
          </a:ln>
        </p:spPr>
      </p:pic>
      <p:sp>
        <p:nvSpPr>
          <p:cNvPr id="30731" name="Text Box 13"/>
          <p:cNvSpPr txBox="1">
            <a:spLocks noChangeArrowheads="1"/>
          </p:cNvSpPr>
          <p:nvPr/>
        </p:nvSpPr>
        <p:spPr bwMode="auto">
          <a:xfrm>
            <a:off x="1524000" y="0"/>
            <a:ext cx="74676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Stainless steel A-304, heating 590 C</a:t>
            </a:r>
            <a:endParaRPr lang="en-US" sz="240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3B722EF8-2B26-4A17-98A1-E766EE653595}" type="datetime3">
              <a:rPr lang="fr-FR"/>
              <a:pPr/>
              <a:t>07.03.14</a:t>
            </a:fld>
            <a:r>
              <a:rPr lang="fr-FR"/>
              <a:t>	</a:t>
            </a:r>
            <a:endParaRPr lang="fr-FR" sz="2400" b="0">
              <a:latin typeface="Times New Roman" pitchFamily="18" charset="0"/>
            </a:endParaRPr>
          </a:p>
        </p:txBody>
      </p:sp>
      <p:sp>
        <p:nvSpPr>
          <p:cNvPr id="31747"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1748"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31749" name="Picture 12"/>
          <p:cNvPicPr>
            <a:picLocks noChangeAspect="1" noChangeArrowheads="1"/>
          </p:cNvPicPr>
          <p:nvPr/>
        </p:nvPicPr>
        <p:blipFill>
          <a:blip r:embed="rId2" cstate="print"/>
          <a:srcRect/>
          <a:stretch>
            <a:fillRect/>
          </a:stretch>
        </p:blipFill>
        <p:spPr bwMode="auto">
          <a:xfrm>
            <a:off x="2505075" y="0"/>
            <a:ext cx="3835400" cy="3835400"/>
          </a:xfrm>
          <a:prstGeom prst="rect">
            <a:avLst/>
          </a:prstGeom>
          <a:noFill/>
          <a:ln w="9525">
            <a:noFill/>
            <a:miter lim="800000"/>
            <a:headEnd/>
            <a:tailEnd/>
          </a:ln>
        </p:spPr>
      </p:pic>
      <p:pic>
        <p:nvPicPr>
          <p:cNvPr id="31750" name="Picture 13"/>
          <p:cNvPicPr>
            <a:picLocks noChangeAspect="1" noChangeArrowheads="1"/>
          </p:cNvPicPr>
          <p:nvPr/>
        </p:nvPicPr>
        <p:blipFill>
          <a:blip r:embed="rId3" cstate="print"/>
          <a:srcRect/>
          <a:stretch>
            <a:fillRect/>
          </a:stretch>
        </p:blipFill>
        <p:spPr bwMode="auto">
          <a:xfrm>
            <a:off x="6070600" y="0"/>
            <a:ext cx="3835400" cy="3835400"/>
          </a:xfrm>
          <a:prstGeom prst="rect">
            <a:avLst/>
          </a:prstGeom>
          <a:noFill/>
          <a:ln w="9525">
            <a:noFill/>
            <a:miter lim="800000"/>
            <a:headEnd/>
            <a:tailEnd/>
          </a:ln>
        </p:spPr>
      </p:pic>
      <p:sp>
        <p:nvSpPr>
          <p:cNvPr id="31751" name="Text Box 14"/>
          <p:cNvSpPr txBox="1">
            <a:spLocks noChangeArrowheads="1"/>
          </p:cNvSpPr>
          <p:nvPr/>
        </p:nvSpPr>
        <p:spPr bwMode="auto">
          <a:xfrm>
            <a:off x="0" y="1052513"/>
            <a:ext cx="2505075" cy="1160462"/>
          </a:xfrm>
          <a:prstGeom prst="rect">
            <a:avLst/>
          </a:prstGeom>
          <a:noFill/>
          <a:ln w="9525">
            <a:noFill/>
            <a:miter lim="800000"/>
            <a:headEnd/>
            <a:tailEnd/>
          </a:ln>
        </p:spPr>
        <p:txBody>
          <a:bodyPr lIns="91429" tIns="45715" rIns="91429" bIns="45715">
            <a:spAutoFit/>
          </a:bodyPr>
          <a:lstStyle/>
          <a:p>
            <a:r>
              <a:rPr lang="en-US" sz="2800">
                <a:solidFill>
                  <a:schemeClr val="accent2"/>
                </a:solidFill>
              </a:rPr>
              <a:t>Copper, </a:t>
            </a:r>
          </a:p>
          <a:p>
            <a:r>
              <a:rPr lang="en-US" sz="2800">
                <a:solidFill>
                  <a:schemeClr val="accent2"/>
                </a:solidFill>
              </a:rPr>
              <a:t>heating 250 C</a:t>
            </a:r>
            <a:endParaRPr lang="en-US" sz="2400"/>
          </a:p>
        </p:txBody>
      </p:sp>
      <p:pic>
        <p:nvPicPr>
          <p:cNvPr id="31752" name="Picture 15"/>
          <p:cNvPicPr>
            <a:picLocks noChangeAspect="1" noChangeArrowheads="1"/>
          </p:cNvPicPr>
          <p:nvPr/>
        </p:nvPicPr>
        <p:blipFill>
          <a:blip r:embed="rId4" cstate="print"/>
          <a:srcRect/>
          <a:stretch>
            <a:fillRect/>
          </a:stretch>
        </p:blipFill>
        <p:spPr bwMode="auto">
          <a:xfrm>
            <a:off x="6070600" y="2781300"/>
            <a:ext cx="3835400" cy="3835400"/>
          </a:xfrm>
          <a:prstGeom prst="rect">
            <a:avLst/>
          </a:prstGeom>
          <a:noFill/>
          <a:ln w="9525">
            <a:noFill/>
            <a:miter lim="800000"/>
            <a:headEnd/>
            <a:tailEnd/>
          </a:ln>
        </p:spPr>
      </p:pic>
      <p:pic>
        <p:nvPicPr>
          <p:cNvPr id="31753" name="Picture 16"/>
          <p:cNvPicPr>
            <a:picLocks noChangeAspect="1" noChangeArrowheads="1"/>
          </p:cNvPicPr>
          <p:nvPr/>
        </p:nvPicPr>
        <p:blipFill>
          <a:blip r:embed="rId5" cstate="print"/>
          <a:srcRect/>
          <a:stretch>
            <a:fillRect/>
          </a:stretch>
        </p:blipFill>
        <p:spPr bwMode="auto">
          <a:xfrm>
            <a:off x="2505075" y="2781300"/>
            <a:ext cx="3835400" cy="3835400"/>
          </a:xfrm>
          <a:prstGeom prst="rect">
            <a:avLst/>
          </a:prstGeom>
          <a:noFill/>
          <a:ln w="9525">
            <a:noFill/>
            <a:miter lim="800000"/>
            <a:headEnd/>
            <a:tailEnd/>
          </a:ln>
        </p:spPr>
      </p:pic>
      <p:sp>
        <p:nvSpPr>
          <p:cNvPr id="31754" name="Text Box 17"/>
          <p:cNvSpPr txBox="1">
            <a:spLocks noChangeArrowheads="1"/>
          </p:cNvSpPr>
          <p:nvPr/>
        </p:nvSpPr>
        <p:spPr bwMode="auto">
          <a:xfrm>
            <a:off x="0" y="4005263"/>
            <a:ext cx="2649538" cy="1160462"/>
          </a:xfrm>
          <a:prstGeom prst="rect">
            <a:avLst/>
          </a:prstGeom>
          <a:noFill/>
          <a:ln w="9525">
            <a:noFill/>
            <a:miter lim="800000"/>
            <a:headEnd/>
            <a:tailEnd/>
          </a:ln>
        </p:spPr>
        <p:txBody>
          <a:bodyPr lIns="91429" tIns="45715" rIns="91429" bIns="45715">
            <a:spAutoFit/>
          </a:bodyPr>
          <a:lstStyle/>
          <a:p>
            <a:r>
              <a:rPr lang="en-US" sz="2800">
                <a:solidFill>
                  <a:schemeClr val="accent2"/>
                </a:solidFill>
              </a:rPr>
              <a:t>Copper, </a:t>
            </a:r>
          </a:p>
          <a:p>
            <a:r>
              <a:rPr lang="en-US" sz="2800">
                <a:solidFill>
                  <a:schemeClr val="accent2"/>
                </a:solidFill>
              </a:rPr>
              <a:t>heating 350 C</a:t>
            </a:r>
            <a:endParaRPr lang="en-US" sz="24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Physical</a:t>
            </a:r>
            <a:r>
              <a:rPr lang="fr-FR" sz="2400" b="1" dirty="0" smtClean="0">
                <a:latin typeface="Comic Sans MS" pitchFamily="66" charset="0"/>
              </a:rPr>
              <a:t> adsorption of nanoparticles</a:t>
            </a:r>
            <a:endParaRPr lang="en-US" sz="2400" b="1" dirty="0">
              <a:latin typeface="Comic Sans MS" pitchFamily="66" charset="0"/>
            </a:endParaRPr>
          </a:p>
        </p:txBody>
      </p:sp>
      <p:sp>
        <p:nvSpPr>
          <p:cNvPr id="7" name="Text Box 15"/>
          <p:cNvSpPr txBox="1">
            <a:spLocks noChangeArrowheads="1"/>
          </p:cNvSpPr>
          <p:nvPr/>
        </p:nvSpPr>
        <p:spPr bwMode="auto">
          <a:xfrm>
            <a:off x="152400" y="838200"/>
            <a:ext cx="9525000" cy="3970318"/>
          </a:xfrm>
          <a:prstGeom prst="rect">
            <a:avLst/>
          </a:prstGeom>
          <a:noFill/>
          <a:ln w="9525">
            <a:noFill/>
            <a:miter lim="800000"/>
            <a:headEnd/>
            <a:tailEnd/>
          </a:ln>
        </p:spPr>
        <p:txBody>
          <a:bodyPr wrap="square">
            <a:spAutoFit/>
          </a:bodyPr>
          <a:lstStyle/>
          <a:p>
            <a:pPr>
              <a:spcBef>
                <a:spcPct val="50000"/>
              </a:spcBef>
            </a:pPr>
            <a:endParaRPr lang="fr-FR" b="1" i="1" dirty="0" smtClean="0"/>
          </a:p>
          <a:p>
            <a:pPr>
              <a:spcBef>
                <a:spcPct val="50000"/>
              </a:spcBef>
            </a:pPr>
            <a:r>
              <a:rPr lang="fr-FR" b="1" i="1" dirty="0" smtClean="0"/>
              <a:t>The </a:t>
            </a:r>
            <a:r>
              <a:rPr lang="fr-FR" b="1" i="1" dirty="0" err="1" smtClean="0"/>
              <a:t>shape</a:t>
            </a:r>
            <a:r>
              <a:rPr lang="fr-FR" b="1" i="1" dirty="0" smtClean="0"/>
              <a:t> of</a:t>
            </a:r>
            <a:r>
              <a:rPr lang="ru-RU" b="1" i="1" dirty="0" smtClean="0"/>
              <a:t> </a:t>
            </a:r>
            <a:r>
              <a:rPr lang="fr-FR" b="1" i="1" dirty="0" smtClean="0"/>
              <a:t>the vdW/CP </a:t>
            </a:r>
            <a:r>
              <a:rPr lang="fr-FR" b="1" i="1" dirty="0" err="1" smtClean="0"/>
              <a:t>potential</a:t>
            </a:r>
            <a:r>
              <a:rPr lang="fr-FR" b="1" i="1" dirty="0" smtClean="0"/>
              <a:t> </a:t>
            </a:r>
            <a:r>
              <a:rPr lang="fr-FR" b="1" i="1" dirty="0" err="1" smtClean="0"/>
              <a:t>well</a:t>
            </a:r>
            <a:r>
              <a:rPr lang="fr-FR" b="1" i="1" dirty="0" smtClean="0"/>
              <a:t> </a:t>
            </a:r>
            <a:r>
              <a:rPr lang="fr-FR" b="1" i="1" dirty="0" err="1" smtClean="0"/>
              <a:t>could</a:t>
            </a:r>
            <a:r>
              <a:rPr lang="fr-FR" b="1" i="1" dirty="0" smtClean="0"/>
              <a:t> </a:t>
            </a:r>
            <a:r>
              <a:rPr lang="fr-FR" b="1" i="1" dirty="0" err="1" smtClean="0"/>
              <a:t>be</a:t>
            </a:r>
            <a:r>
              <a:rPr lang="fr-FR" b="1" i="1" dirty="0" smtClean="0"/>
              <a:t> </a:t>
            </a:r>
            <a:r>
              <a:rPr lang="fr-FR" b="1" i="1" dirty="0" err="1" smtClean="0"/>
              <a:t>calculated</a:t>
            </a:r>
            <a:r>
              <a:rPr lang="fr-FR" b="1" i="1" dirty="0" smtClean="0"/>
              <a:t> </a:t>
            </a:r>
            <a:r>
              <a:rPr lang="fr-FR" b="1" i="1" dirty="0" err="1" smtClean="0"/>
              <a:t>from</a:t>
            </a:r>
            <a:r>
              <a:rPr lang="fr-FR" b="1" i="1" dirty="0" smtClean="0"/>
              <a:t> a </a:t>
            </a:r>
            <a:r>
              <a:rPr lang="fr-FR" b="1" i="1" dirty="0" err="1" smtClean="0"/>
              <a:t>general</a:t>
            </a:r>
            <a:r>
              <a:rPr lang="fr-FR" b="1" i="1" dirty="0" smtClean="0"/>
              <a:t> expression </a:t>
            </a:r>
            <a:r>
              <a:rPr lang="fr-FR" b="1" i="1" dirty="0" err="1" smtClean="0"/>
              <a:t>involving</a:t>
            </a:r>
            <a:r>
              <a:rPr lang="fr-FR" b="1" i="1" dirty="0" smtClean="0"/>
              <a:t> </a:t>
            </a:r>
            <a:r>
              <a:rPr lang="fr-FR" b="1" i="1" dirty="0" err="1" smtClean="0"/>
              <a:t>only</a:t>
            </a:r>
            <a:r>
              <a:rPr lang="fr-FR" b="1" i="1" dirty="0" smtClean="0"/>
              <a:t> </a:t>
            </a:r>
            <a:r>
              <a:rPr lang="fr-FR" b="1" i="1" dirty="0" err="1" smtClean="0"/>
              <a:t>scattering</a:t>
            </a:r>
            <a:r>
              <a:rPr lang="fr-FR" b="1" i="1" dirty="0" smtClean="0"/>
              <a:t> </a:t>
            </a:r>
            <a:r>
              <a:rPr lang="fr-FR" b="1" i="1" dirty="0" err="1" smtClean="0"/>
              <a:t>properties</a:t>
            </a:r>
            <a:r>
              <a:rPr lang="fr-FR" b="1" i="1" dirty="0" smtClean="0"/>
              <a:t> of the surface and the nanoparticle </a:t>
            </a:r>
            <a:endParaRPr lang="fr-FR" b="1" i="1" dirty="0" smtClean="0"/>
          </a:p>
          <a:p>
            <a:pPr>
              <a:spcBef>
                <a:spcPct val="50000"/>
              </a:spcBef>
            </a:pPr>
            <a:endParaRPr lang="fr-FR" b="1" dirty="0" smtClean="0"/>
          </a:p>
          <a:p>
            <a:pPr>
              <a:spcBef>
                <a:spcPct val="50000"/>
              </a:spcBef>
            </a:pPr>
            <a:r>
              <a:rPr lang="fr-FR" b="1" i="1" dirty="0" smtClean="0">
                <a:solidFill>
                  <a:srgbClr val="FF0000"/>
                </a:solidFill>
              </a:rPr>
              <a:t>[the talk of Serge Reynaud</a:t>
            </a:r>
            <a:r>
              <a:rPr lang="en-US" b="1" i="1" dirty="0" smtClean="0">
                <a:solidFill>
                  <a:srgbClr val="FF0000"/>
                </a:solidFill>
              </a:rPr>
              <a:t>]</a:t>
            </a:r>
            <a:endParaRPr lang="fr-FR" b="1" i="1" dirty="0" smtClean="0">
              <a:solidFill>
                <a:srgbClr val="FF0000"/>
              </a:solidFill>
            </a:endParaRPr>
          </a:p>
          <a:p>
            <a:pPr>
              <a:spcBef>
                <a:spcPct val="50000"/>
              </a:spcBef>
            </a:pPr>
            <a:endParaRPr lang="fr-FR" b="1" i="1" dirty="0" smtClean="0"/>
          </a:p>
          <a:p>
            <a:pPr>
              <a:spcBef>
                <a:spcPct val="50000"/>
              </a:spcBef>
            </a:pPr>
            <a:r>
              <a:rPr lang="fr-FR" b="1" i="1" dirty="0" err="1" smtClean="0"/>
              <a:t>Thus</a:t>
            </a:r>
            <a:r>
              <a:rPr lang="fr-FR" b="1" i="1" dirty="0" smtClean="0"/>
              <a:t> </a:t>
            </a:r>
            <a:r>
              <a:rPr lang="fr-FR" b="1" i="1" dirty="0" err="1" smtClean="0"/>
              <a:t>we</a:t>
            </a:r>
            <a:r>
              <a:rPr lang="fr-FR" b="1" i="1" dirty="0" smtClean="0"/>
              <a:t> </a:t>
            </a:r>
            <a:r>
              <a:rPr lang="fr-FR" b="1" i="1" dirty="0" err="1" smtClean="0"/>
              <a:t>get</a:t>
            </a:r>
            <a:r>
              <a:rPr lang="fr-FR" b="1" i="1" dirty="0" smtClean="0"/>
              <a:t> </a:t>
            </a:r>
            <a:r>
              <a:rPr lang="fr-FR" b="1" i="1" dirty="0" err="1" smtClean="0"/>
              <a:t>two</a:t>
            </a:r>
            <a:r>
              <a:rPr lang="fr-FR" b="1" i="1" dirty="0" smtClean="0"/>
              <a:t> </a:t>
            </a:r>
            <a:r>
              <a:rPr lang="fr-FR" b="1" i="1" dirty="0" err="1" smtClean="0"/>
              <a:t>limiting</a:t>
            </a:r>
            <a:r>
              <a:rPr lang="fr-FR" b="1" i="1" dirty="0" smtClean="0"/>
              <a:t> cases: van der Waals (</a:t>
            </a:r>
            <a:r>
              <a:rPr lang="fr-FR" b="1" i="1" dirty="0" err="1" smtClean="0"/>
              <a:t>near</a:t>
            </a:r>
            <a:r>
              <a:rPr lang="fr-FR" b="1" i="1" dirty="0" smtClean="0"/>
              <a:t>-</a:t>
            </a:r>
            <a:r>
              <a:rPr lang="fr-FR" b="1" i="1" dirty="0" err="1" smtClean="0"/>
              <a:t>field</a:t>
            </a:r>
            <a:r>
              <a:rPr lang="fr-FR" b="1" i="1" dirty="0" smtClean="0"/>
              <a:t>) and Casimir (far-</a:t>
            </a:r>
            <a:r>
              <a:rPr lang="fr-FR" b="1" i="1" dirty="0" err="1" smtClean="0"/>
              <a:t>field</a:t>
            </a:r>
            <a:r>
              <a:rPr lang="fr-FR" b="1" i="1" dirty="0" smtClean="0"/>
              <a:t>) interactions:</a:t>
            </a:r>
          </a:p>
          <a:p>
            <a:pPr>
              <a:spcBef>
                <a:spcPct val="50000"/>
              </a:spcBef>
            </a:pPr>
            <a:r>
              <a:rPr lang="fr-FR" b="1" i="1" dirty="0" smtClean="0"/>
              <a:t>As long as the nanoparticle size </a:t>
            </a:r>
            <a:r>
              <a:rPr lang="fr-FR" b="1" i="1" dirty="0" err="1" smtClean="0"/>
              <a:t>is</a:t>
            </a:r>
            <a:r>
              <a:rPr lang="fr-FR" b="1" i="1" dirty="0" smtClean="0"/>
              <a:t> </a:t>
            </a:r>
            <a:r>
              <a:rPr lang="fr-FR" b="1" i="1" dirty="0" err="1" smtClean="0"/>
              <a:t>significantly</a:t>
            </a:r>
            <a:r>
              <a:rPr lang="fr-FR" b="1" i="1" dirty="0" smtClean="0"/>
              <a:t> </a:t>
            </a:r>
            <a:r>
              <a:rPr lang="fr-FR" b="1" i="1" dirty="0" err="1" smtClean="0"/>
              <a:t>smaller</a:t>
            </a:r>
            <a:r>
              <a:rPr lang="fr-FR" b="1" i="1" dirty="0" smtClean="0"/>
              <a:t> </a:t>
            </a:r>
            <a:r>
              <a:rPr lang="fr-FR" b="1" i="1" dirty="0" err="1" smtClean="0"/>
              <a:t>than</a:t>
            </a:r>
            <a:r>
              <a:rPr lang="fr-FR" b="1" i="1" dirty="0" smtClean="0"/>
              <a:t> </a:t>
            </a:r>
            <a:r>
              <a:rPr lang="fr-FR" b="1" i="1" dirty="0" err="1" smtClean="0"/>
              <a:t>so</a:t>
            </a:r>
            <a:r>
              <a:rPr lang="fr-FR" b="1" i="1" dirty="0" smtClean="0"/>
              <a:t>-</a:t>
            </a:r>
            <a:r>
              <a:rPr lang="fr-FR" b="1" i="1" dirty="0" err="1" smtClean="0"/>
              <a:t>called</a:t>
            </a:r>
            <a:r>
              <a:rPr lang="fr-FR" b="1" i="1" dirty="0" smtClean="0"/>
              <a:t> plasma </a:t>
            </a:r>
            <a:r>
              <a:rPr lang="fr-FR" b="1" i="1" dirty="0" err="1" smtClean="0"/>
              <a:t>wavelength</a:t>
            </a:r>
            <a:r>
              <a:rPr lang="fr-FR" b="1" i="1" dirty="0" smtClean="0"/>
              <a:t> (all </a:t>
            </a:r>
            <a:r>
              <a:rPr lang="fr-FR" b="1" i="1" dirty="0" err="1" smtClean="0"/>
              <a:t>practically</a:t>
            </a:r>
            <a:r>
              <a:rPr lang="fr-FR" b="1" i="1" dirty="0" smtClean="0"/>
              <a:t> </a:t>
            </a:r>
            <a:r>
              <a:rPr lang="fr-FR" b="1" i="1" dirty="0" err="1" smtClean="0"/>
              <a:t>interesting</a:t>
            </a:r>
            <a:r>
              <a:rPr lang="fr-FR" b="1" i="1" dirty="0" smtClean="0"/>
              <a:t> cases), the interaction of </a:t>
            </a:r>
            <a:r>
              <a:rPr lang="fr-FR" b="1" i="1" dirty="0" err="1" smtClean="0"/>
              <a:t>each</a:t>
            </a:r>
            <a:r>
              <a:rPr lang="fr-FR" b="1" i="1" dirty="0" smtClean="0"/>
              <a:t> </a:t>
            </a:r>
            <a:r>
              <a:rPr lang="fr-FR" b="1" i="1" dirty="0" err="1" smtClean="0"/>
              <a:t>atom</a:t>
            </a:r>
            <a:r>
              <a:rPr lang="fr-FR" b="1" i="1" dirty="0" smtClean="0"/>
              <a:t> in the nanoparticle </a:t>
            </a:r>
            <a:r>
              <a:rPr lang="fr-FR" b="1" i="1" dirty="0" err="1" smtClean="0"/>
              <a:t>is</a:t>
            </a:r>
            <a:r>
              <a:rPr lang="fr-FR" b="1" i="1" dirty="0" smtClean="0"/>
              <a:t> not </a:t>
            </a:r>
            <a:r>
              <a:rPr lang="fr-FR" b="1" i="1" dirty="0" err="1" smtClean="0"/>
              <a:t>significantly</a:t>
            </a:r>
            <a:r>
              <a:rPr lang="fr-FR" b="1" i="1" dirty="0" smtClean="0"/>
              <a:t> </a:t>
            </a:r>
            <a:r>
              <a:rPr lang="fr-FR" b="1" i="1" dirty="0" err="1" smtClean="0"/>
              <a:t>affected</a:t>
            </a:r>
            <a:r>
              <a:rPr lang="fr-FR" b="1" i="1" dirty="0" smtClean="0"/>
              <a:t> by </a:t>
            </a:r>
            <a:r>
              <a:rPr lang="fr-FR" b="1" i="1" dirty="0" smtClean="0"/>
              <a:t>the </a:t>
            </a:r>
            <a:r>
              <a:rPr lang="fr-FR" b="1" i="1" dirty="0" err="1" smtClean="0"/>
              <a:t>presence</a:t>
            </a:r>
            <a:r>
              <a:rPr lang="fr-FR" b="1" i="1" dirty="0" smtClean="0"/>
              <a:t> </a:t>
            </a:r>
            <a:r>
              <a:rPr lang="fr-FR" b="1" i="1" dirty="0" smtClean="0"/>
              <a:t>of </a:t>
            </a:r>
            <a:r>
              <a:rPr lang="fr-FR" b="1" i="1" dirty="0" err="1" smtClean="0"/>
              <a:t>other</a:t>
            </a:r>
            <a:r>
              <a:rPr lang="fr-FR" b="1" i="1" dirty="0" smtClean="0"/>
              <a:t> </a:t>
            </a:r>
            <a:r>
              <a:rPr lang="fr-FR" b="1" i="1" dirty="0" err="1" smtClean="0"/>
              <a:t>atoms</a:t>
            </a:r>
            <a:endParaRPr lang="en-US" b="1" i="1" dirty="0"/>
          </a:p>
        </p:txBody>
      </p:sp>
      <p:sp>
        <p:nvSpPr>
          <p:cNvPr id="26628"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6631" name="Rectangle 7"/>
          <p:cNvSpPr>
            <a:spLocks noChangeArrowheads="1"/>
          </p:cNvSpPr>
          <p:nvPr/>
        </p:nvSpPr>
        <p:spPr bwMode="auto">
          <a:xfrm>
            <a:off x="0" y="73342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6634" name="Rectangle 10"/>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6635" name="Rectangle 11"/>
          <p:cNvSpPr>
            <a:spLocks noChangeArrowheads="1"/>
          </p:cNvSpPr>
          <p:nvPr/>
        </p:nvSpPr>
        <p:spPr bwMode="auto">
          <a:xfrm>
            <a:off x="0" y="3429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26636" name="Rectangle 12"/>
          <p:cNvSpPr>
            <a:spLocks noChangeArrowheads="1"/>
          </p:cNvSpPr>
          <p:nvPr/>
        </p:nvSpPr>
        <p:spPr bwMode="auto">
          <a:xfrm>
            <a:off x="0" y="59055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Times New Roman" pitchFamily="18" charset="0"/>
              </a:rPr>
              <a:t>                                                    </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59D90C8D-9219-434A-A5B8-33A9FECBF374}" type="datetime3">
              <a:rPr lang="fr-FR"/>
              <a:pPr/>
              <a:t>07.03.14</a:t>
            </a:fld>
            <a:r>
              <a:rPr lang="fr-FR"/>
              <a:t>	</a:t>
            </a:r>
            <a:endParaRPr lang="fr-FR" sz="2400" b="0">
              <a:latin typeface="Times New Roman" pitchFamily="18" charset="0"/>
            </a:endParaRPr>
          </a:p>
        </p:txBody>
      </p:sp>
      <p:sp>
        <p:nvSpPr>
          <p:cNvPr id="32771"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2772"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sp>
        <p:nvSpPr>
          <p:cNvPr id="32773" name="Text Box 7"/>
          <p:cNvSpPr txBox="1">
            <a:spLocks noChangeArrowheads="1"/>
          </p:cNvSpPr>
          <p:nvPr/>
        </p:nvSpPr>
        <p:spPr bwMode="auto">
          <a:xfrm>
            <a:off x="3368675" y="0"/>
            <a:ext cx="40894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Copper, heating 250 C</a:t>
            </a:r>
            <a:endParaRPr lang="en-US" sz="2400"/>
          </a:p>
        </p:txBody>
      </p:sp>
      <p:pic>
        <p:nvPicPr>
          <p:cNvPr id="32774" name="Picture 11"/>
          <p:cNvPicPr>
            <a:picLocks noChangeAspect="1" noChangeArrowheads="1"/>
          </p:cNvPicPr>
          <p:nvPr/>
        </p:nvPicPr>
        <p:blipFill>
          <a:blip r:embed="rId2" cstate="print"/>
          <a:srcRect/>
          <a:stretch>
            <a:fillRect/>
          </a:stretch>
        </p:blipFill>
        <p:spPr bwMode="auto">
          <a:xfrm>
            <a:off x="5168900" y="836613"/>
            <a:ext cx="4737100" cy="4737100"/>
          </a:xfrm>
          <a:prstGeom prst="rect">
            <a:avLst/>
          </a:prstGeom>
          <a:noFill/>
          <a:ln w="9525">
            <a:noFill/>
            <a:miter lim="800000"/>
            <a:headEnd/>
            <a:tailEnd/>
          </a:ln>
        </p:spPr>
      </p:pic>
      <p:pic>
        <p:nvPicPr>
          <p:cNvPr id="32775" name="Picture 15"/>
          <p:cNvPicPr>
            <a:picLocks noChangeAspect="1" noChangeArrowheads="1"/>
          </p:cNvPicPr>
          <p:nvPr/>
        </p:nvPicPr>
        <p:blipFill>
          <a:blip r:embed="rId3" cstate="print"/>
          <a:srcRect/>
          <a:stretch>
            <a:fillRect/>
          </a:stretch>
        </p:blipFill>
        <p:spPr bwMode="auto">
          <a:xfrm>
            <a:off x="0" y="1227138"/>
            <a:ext cx="5240338" cy="5240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E3C39979-935A-4BA2-96D2-B11A6CBB25E4}" type="datetime3">
              <a:rPr lang="fr-FR"/>
              <a:pPr/>
              <a:t>07.03.14</a:t>
            </a:fld>
            <a:r>
              <a:rPr lang="fr-FR"/>
              <a:t>	</a:t>
            </a:r>
            <a:endParaRPr lang="fr-FR" sz="2400" b="0">
              <a:latin typeface="Times New Roman" pitchFamily="18" charset="0"/>
            </a:endParaRPr>
          </a:p>
        </p:txBody>
      </p:sp>
      <p:sp>
        <p:nvSpPr>
          <p:cNvPr id="33795"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3796"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pic>
        <p:nvPicPr>
          <p:cNvPr id="33797" name="Picture 10"/>
          <p:cNvPicPr>
            <a:picLocks noChangeAspect="1" noChangeArrowheads="1"/>
          </p:cNvPicPr>
          <p:nvPr/>
        </p:nvPicPr>
        <p:blipFill>
          <a:blip r:embed="rId2" cstate="print"/>
          <a:srcRect/>
          <a:stretch>
            <a:fillRect/>
          </a:stretch>
        </p:blipFill>
        <p:spPr bwMode="auto">
          <a:xfrm>
            <a:off x="5240338" y="1700213"/>
            <a:ext cx="3835400" cy="3835400"/>
          </a:xfrm>
          <a:prstGeom prst="rect">
            <a:avLst/>
          </a:prstGeom>
          <a:noFill/>
          <a:ln w="9525">
            <a:noFill/>
            <a:miter lim="800000"/>
            <a:headEnd/>
            <a:tailEnd/>
          </a:ln>
        </p:spPr>
      </p:pic>
      <p:pic>
        <p:nvPicPr>
          <p:cNvPr id="33798" name="Picture 11"/>
          <p:cNvPicPr>
            <a:picLocks noChangeAspect="1" noChangeArrowheads="1"/>
          </p:cNvPicPr>
          <p:nvPr/>
        </p:nvPicPr>
        <p:blipFill>
          <a:blip r:embed="rId3" cstate="print"/>
          <a:srcRect/>
          <a:stretch>
            <a:fillRect/>
          </a:stretch>
        </p:blipFill>
        <p:spPr bwMode="auto">
          <a:xfrm>
            <a:off x="776288" y="1700213"/>
            <a:ext cx="3835400" cy="3835400"/>
          </a:xfrm>
          <a:prstGeom prst="rect">
            <a:avLst/>
          </a:prstGeom>
          <a:noFill/>
          <a:ln w="9525">
            <a:noFill/>
            <a:miter lim="800000"/>
            <a:headEnd/>
            <a:tailEnd/>
          </a:ln>
        </p:spPr>
      </p:pic>
      <p:sp>
        <p:nvSpPr>
          <p:cNvPr id="33799" name="Text Box 12"/>
          <p:cNvSpPr txBox="1">
            <a:spLocks noChangeArrowheads="1"/>
          </p:cNvSpPr>
          <p:nvPr/>
        </p:nvSpPr>
        <p:spPr bwMode="auto">
          <a:xfrm>
            <a:off x="2936875" y="0"/>
            <a:ext cx="4089400"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Lead, no heating </a:t>
            </a:r>
            <a:endParaRPr lang="en-US" sz="240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28C3A70A-B382-4BD5-8CEF-E675613D19C5}" type="datetime3">
              <a:rPr lang="fr-FR"/>
              <a:pPr/>
              <a:t>07.03.14</a:t>
            </a:fld>
            <a:r>
              <a:rPr lang="fr-FR"/>
              <a:t>	</a:t>
            </a:r>
            <a:endParaRPr lang="fr-FR" sz="2400" b="0">
              <a:latin typeface="Times New Roman" pitchFamily="18" charset="0"/>
            </a:endParaRPr>
          </a:p>
        </p:txBody>
      </p:sp>
      <p:sp>
        <p:nvSpPr>
          <p:cNvPr id="34819"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4820"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sp>
        <p:nvSpPr>
          <p:cNvPr id="34821" name="Text Box 7"/>
          <p:cNvSpPr txBox="1">
            <a:spLocks noChangeArrowheads="1"/>
          </p:cNvSpPr>
          <p:nvPr/>
        </p:nvSpPr>
        <p:spPr bwMode="auto">
          <a:xfrm>
            <a:off x="2432050" y="0"/>
            <a:ext cx="5329238"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Polished sapphire, no heating </a:t>
            </a:r>
            <a:endParaRPr lang="en-US" sz="2400"/>
          </a:p>
        </p:txBody>
      </p:sp>
      <p:pic>
        <p:nvPicPr>
          <p:cNvPr id="34822" name="Picture 8"/>
          <p:cNvPicPr>
            <a:picLocks noChangeAspect="1" noChangeArrowheads="1"/>
          </p:cNvPicPr>
          <p:nvPr/>
        </p:nvPicPr>
        <p:blipFill>
          <a:blip r:embed="rId2" cstate="print"/>
          <a:srcRect/>
          <a:stretch>
            <a:fillRect/>
          </a:stretch>
        </p:blipFill>
        <p:spPr bwMode="auto">
          <a:xfrm>
            <a:off x="5313363" y="1628775"/>
            <a:ext cx="3835400" cy="3835400"/>
          </a:xfrm>
          <a:prstGeom prst="rect">
            <a:avLst/>
          </a:prstGeom>
          <a:noFill/>
          <a:ln w="9525">
            <a:noFill/>
            <a:miter lim="800000"/>
            <a:headEnd/>
            <a:tailEnd/>
          </a:ln>
        </p:spPr>
      </p:pic>
      <p:pic>
        <p:nvPicPr>
          <p:cNvPr id="34823" name="Picture 9"/>
          <p:cNvPicPr>
            <a:picLocks noChangeAspect="1" noChangeArrowheads="1"/>
          </p:cNvPicPr>
          <p:nvPr/>
        </p:nvPicPr>
        <p:blipFill>
          <a:blip r:embed="rId3" cstate="print"/>
          <a:srcRect/>
          <a:stretch>
            <a:fillRect/>
          </a:stretch>
        </p:blipFill>
        <p:spPr bwMode="auto">
          <a:xfrm>
            <a:off x="920750" y="1628775"/>
            <a:ext cx="3871913" cy="3871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09600" y="6537325"/>
            <a:ext cx="2289175" cy="244475"/>
          </a:xfrm>
          <a:prstGeom prst="rect">
            <a:avLst/>
          </a:prstGeom>
          <a:noFill/>
          <a:ln w="9525">
            <a:noFill/>
            <a:miter lim="800000"/>
            <a:headEnd/>
            <a:tailEnd/>
          </a:ln>
        </p:spPr>
        <p:txBody>
          <a:bodyPr lIns="91429" tIns="45715" rIns="91429" bIns="45715">
            <a:spAutoFit/>
          </a:bodyPr>
          <a:lstStyle/>
          <a:p>
            <a:fld id="{A4711886-3533-4918-80C6-60BA4606D978}" type="datetime3">
              <a:rPr lang="fr-FR"/>
              <a:pPr/>
              <a:t>07.03.14</a:t>
            </a:fld>
            <a:r>
              <a:rPr lang="fr-FR"/>
              <a:t>	</a:t>
            </a:r>
            <a:endParaRPr lang="fr-FR" sz="2400" b="0">
              <a:latin typeface="Times New Roman" pitchFamily="18" charset="0"/>
            </a:endParaRPr>
          </a:p>
        </p:txBody>
      </p:sp>
      <p:sp>
        <p:nvSpPr>
          <p:cNvPr id="35843" name="Text Box 3"/>
          <p:cNvSpPr txBox="1">
            <a:spLocks noChangeArrowheads="1"/>
          </p:cNvSpPr>
          <p:nvPr/>
        </p:nvSpPr>
        <p:spPr bwMode="auto">
          <a:xfrm>
            <a:off x="6934200" y="6553200"/>
            <a:ext cx="2667000" cy="244475"/>
          </a:xfrm>
          <a:prstGeom prst="rect">
            <a:avLst/>
          </a:prstGeom>
          <a:noFill/>
          <a:ln w="9525">
            <a:noFill/>
            <a:miter lim="800000"/>
            <a:headEnd/>
            <a:tailEnd/>
          </a:ln>
        </p:spPr>
        <p:txBody>
          <a:bodyPr lIns="91429" tIns="45715" rIns="91429" bIns="45715">
            <a:spAutoFit/>
          </a:bodyPr>
          <a:lstStyle/>
          <a:p>
            <a:pPr algn="r"/>
            <a:r>
              <a:rPr lang="fr-FR"/>
              <a:t>V.V.Nesvizhevsky</a:t>
            </a:r>
            <a:endParaRPr lang="fr-FR" sz="2400" b="0">
              <a:latin typeface="Times New Roman" pitchFamily="18" charset="0"/>
            </a:endParaRPr>
          </a:p>
        </p:txBody>
      </p:sp>
      <p:sp>
        <p:nvSpPr>
          <p:cNvPr id="35844" name="Rectangle 4"/>
          <p:cNvSpPr>
            <a:spLocks noChangeArrowheads="1"/>
          </p:cNvSpPr>
          <p:nvPr/>
        </p:nvSpPr>
        <p:spPr bwMode="auto">
          <a:xfrm>
            <a:off x="6781800" y="2133600"/>
            <a:ext cx="457200" cy="2438400"/>
          </a:xfrm>
          <a:prstGeom prst="rect">
            <a:avLst/>
          </a:prstGeom>
          <a:noFill/>
          <a:ln w="9525">
            <a:noFill/>
            <a:miter lim="800000"/>
            <a:headEnd/>
            <a:tailEnd/>
          </a:ln>
        </p:spPr>
        <p:txBody>
          <a:bodyPr wrap="none" lIns="91429" tIns="45715" rIns="91429" bIns="45715" anchor="ctr">
            <a:spAutoFit/>
          </a:bodyPr>
          <a:lstStyle/>
          <a:p>
            <a:endParaRPr lang="fr-FR"/>
          </a:p>
        </p:txBody>
      </p:sp>
      <p:sp>
        <p:nvSpPr>
          <p:cNvPr id="35845" name="Text Box 5"/>
          <p:cNvSpPr txBox="1">
            <a:spLocks noChangeArrowheads="1"/>
          </p:cNvSpPr>
          <p:nvPr/>
        </p:nvSpPr>
        <p:spPr bwMode="auto">
          <a:xfrm>
            <a:off x="2216150" y="0"/>
            <a:ext cx="6048375" cy="519113"/>
          </a:xfrm>
          <a:prstGeom prst="rect">
            <a:avLst/>
          </a:prstGeom>
          <a:noFill/>
          <a:ln w="9525">
            <a:noFill/>
            <a:miter lim="800000"/>
            <a:headEnd/>
            <a:tailEnd/>
          </a:ln>
        </p:spPr>
        <p:txBody>
          <a:bodyPr lIns="91429" tIns="45715" rIns="91429" bIns="45715">
            <a:spAutoFit/>
          </a:bodyPr>
          <a:lstStyle/>
          <a:p>
            <a:r>
              <a:rPr lang="en-US" sz="2800">
                <a:solidFill>
                  <a:schemeClr val="accent2"/>
                </a:solidFill>
              </a:rPr>
              <a:t>Polished sapphire, heating 1550 C </a:t>
            </a:r>
            <a:endParaRPr lang="en-US" sz="2400"/>
          </a:p>
        </p:txBody>
      </p:sp>
      <p:pic>
        <p:nvPicPr>
          <p:cNvPr id="35846" name="Picture 8"/>
          <p:cNvPicPr>
            <a:picLocks noChangeAspect="1" noChangeArrowheads="1"/>
          </p:cNvPicPr>
          <p:nvPr/>
        </p:nvPicPr>
        <p:blipFill>
          <a:blip r:embed="rId2" cstate="print"/>
          <a:srcRect/>
          <a:stretch>
            <a:fillRect/>
          </a:stretch>
        </p:blipFill>
        <p:spPr bwMode="auto">
          <a:xfrm>
            <a:off x="5384800" y="1557338"/>
            <a:ext cx="3835400" cy="3835400"/>
          </a:xfrm>
          <a:prstGeom prst="rect">
            <a:avLst/>
          </a:prstGeom>
          <a:noFill/>
          <a:ln w="9525">
            <a:noFill/>
            <a:miter lim="800000"/>
            <a:headEnd/>
            <a:tailEnd/>
          </a:ln>
        </p:spPr>
      </p:pic>
      <p:pic>
        <p:nvPicPr>
          <p:cNvPr id="35847" name="Picture 9"/>
          <p:cNvPicPr>
            <a:picLocks noChangeAspect="1" noChangeArrowheads="1"/>
          </p:cNvPicPr>
          <p:nvPr/>
        </p:nvPicPr>
        <p:blipFill>
          <a:blip r:embed="rId3" cstate="print"/>
          <a:srcRect/>
          <a:stretch>
            <a:fillRect/>
          </a:stretch>
        </p:blipFill>
        <p:spPr bwMode="auto">
          <a:xfrm>
            <a:off x="992188" y="1484313"/>
            <a:ext cx="3944937" cy="3944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Experimental</a:t>
            </a:r>
            <a:r>
              <a:rPr lang="fr-FR" sz="2400" b="1" dirty="0" smtClean="0">
                <a:latin typeface="Comic Sans MS" pitchFamily="66" charset="0"/>
              </a:rPr>
              <a:t> </a:t>
            </a:r>
            <a:r>
              <a:rPr lang="fr-FR" sz="2400" b="1" dirty="0" err="1" smtClean="0">
                <a:latin typeface="Comic Sans MS" pitchFamily="66" charset="0"/>
              </a:rPr>
              <a:t>method</a:t>
            </a:r>
            <a:r>
              <a:rPr lang="fr-FR" sz="2400" b="1" dirty="0" smtClean="0">
                <a:latin typeface="Comic Sans MS" pitchFamily="66" charset="0"/>
              </a:rPr>
              <a:t>; new </a:t>
            </a:r>
            <a:r>
              <a:rPr lang="fr-FR" sz="2400" b="1" dirty="0" err="1" smtClean="0">
                <a:latin typeface="Comic Sans MS" pitchFamily="66" charset="0"/>
              </a:rPr>
              <a:t>measurements</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descr="Спектрометр1"/>
          <p:cNvPicPr/>
          <p:nvPr/>
        </p:nvPicPr>
        <p:blipFill>
          <a:blip r:embed="rId2" cstate="print"/>
          <a:srcRect/>
          <a:stretch>
            <a:fillRect/>
          </a:stretch>
        </p:blipFill>
        <p:spPr bwMode="auto">
          <a:xfrm>
            <a:off x="0" y="838200"/>
            <a:ext cx="4800600" cy="5715000"/>
          </a:xfrm>
          <a:prstGeom prst="rect">
            <a:avLst/>
          </a:prstGeom>
          <a:noFill/>
          <a:ln w="9525">
            <a:noFill/>
            <a:miter lim="800000"/>
            <a:headEnd/>
            <a:tailEnd/>
          </a:ln>
        </p:spPr>
      </p:pic>
      <p:sp>
        <p:nvSpPr>
          <p:cNvPr id="10" name="Text Box 15"/>
          <p:cNvSpPr txBox="1">
            <a:spLocks noChangeArrowheads="1"/>
          </p:cNvSpPr>
          <p:nvPr/>
        </p:nvSpPr>
        <p:spPr bwMode="auto">
          <a:xfrm>
            <a:off x="4800600" y="1143000"/>
            <a:ext cx="5105400" cy="5078313"/>
          </a:xfrm>
          <a:prstGeom prst="rect">
            <a:avLst/>
          </a:prstGeom>
          <a:noFill/>
          <a:ln w="9525">
            <a:noFill/>
            <a:miter lim="800000"/>
            <a:headEnd/>
            <a:tailEnd/>
          </a:ln>
        </p:spPr>
        <p:txBody>
          <a:bodyPr wrap="square">
            <a:spAutoFit/>
          </a:bodyPr>
          <a:lstStyle/>
          <a:p>
            <a:pPr>
              <a:spcBef>
                <a:spcPct val="50000"/>
              </a:spcBef>
            </a:pPr>
            <a:r>
              <a:rPr lang="en-US" i="1" dirty="0" smtClean="0"/>
              <a:t>Layout of the BGS gravitational spectrometer of the total UCN energy: (1) sample, (2) gravitational barrier, (3) entrance valve, (4) UCN monitor detector, (5) UCN absorber, (6) VUCN detector, and (7) exit valve. The principle of the procedure to measure small energy transfers is sketched in the insert on the left side. From bottom to top (in scale): initial differential UCN spectrum (the mean energy is 31 neV, the half-width of the spectral mono-line is 3 neV), a dead-zone of  insensitive to VUCNs, the differential and integral (dashed line) spectra of VUCN. The differential efficiency of VUCN detection is calculated using precisely measured values of UCN and VUCN storage times as a function of their energy; decrease in the detection efficiency, caused by partial losses of neutrons in samples, is taken into account. </a:t>
            </a:r>
            <a:endParaRPr lang="fr-FR" b="1" i="1"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Integral</a:t>
            </a:r>
            <a:r>
              <a:rPr lang="fr-FR" sz="2400" b="1" dirty="0" smtClean="0">
                <a:latin typeface="Comic Sans MS" pitchFamily="66" charset="0"/>
              </a:rPr>
              <a:t> VUCN </a:t>
            </a:r>
            <a:r>
              <a:rPr lang="fr-FR" sz="2400" b="1" dirty="0" err="1" smtClean="0">
                <a:latin typeface="Comic Sans MS" pitchFamily="66" charset="0"/>
              </a:rPr>
              <a:t>spectra</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5" name="Rectangle 3"/>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13" name="Image 12" descr="C:\Documents and Settings\nesvizhevsky\Mes documents\Texts\Nanoparticles\Quantum Levitation of Nanoparticles\Nature\Integral Spectrum Fomblin Abs.bmp"/>
          <p:cNvPicPr/>
          <p:nvPr/>
        </p:nvPicPr>
        <p:blipFill>
          <a:blip r:embed="rId2" cstate="print"/>
          <a:srcRect/>
          <a:stretch>
            <a:fillRect/>
          </a:stretch>
        </p:blipFill>
        <p:spPr bwMode="auto">
          <a:xfrm>
            <a:off x="0" y="838200"/>
            <a:ext cx="6477000" cy="5638800"/>
          </a:xfrm>
          <a:prstGeom prst="rect">
            <a:avLst/>
          </a:prstGeom>
          <a:noFill/>
          <a:ln w="9525">
            <a:noFill/>
            <a:miter lim="800000"/>
            <a:headEnd/>
            <a:tailEnd/>
          </a:ln>
        </p:spPr>
      </p:pic>
      <p:sp>
        <p:nvSpPr>
          <p:cNvPr id="12" name="Text Box 15"/>
          <p:cNvSpPr txBox="1">
            <a:spLocks noChangeArrowheads="1"/>
          </p:cNvSpPr>
          <p:nvPr/>
        </p:nvSpPr>
        <p:spPr bwMode="auto">
          <a:xfrm>
            <a:off x="6477000" y="838200"/>
            <a:ext cx="3429000" cy="5493812"/>
          </a:xfrm>
          <a:prstGeom prst="rect">
            <a:avLst/>
          </a:prstGeom>
          <a:noFill/>
          <a:ln w="9525">
            <a:noFill/>
            <a:miter lim="800000"/>
            <a:headEnd/>
            <a:tailEnd/>
          </a:ln>
        </p:spPr>
        <p:txBody>
          <a:bodyPr wrap="square">
            <a:spAutoFit/>
          </a:bodyPr>
          <a:lstStyle/>
          <a:p>
            <a:pPr>
              <a:spcBef>
                <a:spcPct val="50000"/>
              </a:spcBef>
            </a:pPr>
            <a:r>
              <a:rPr lang="en-US" b="1" i="1" dirty="0" smtClean="0"/>
              <a:t>-Circles show results measured with various solid nanoparticles: diamond, sapphire, copper. </a:t>
            </a:r>
          </a:p>
          <a:p>
            <a:pPr>
              <a:spcBef>
                <a:spcPct val="50000"/>
              </a:spcBef>
            </a:pPr>
            <a:r>
              <a:rPr lang="en-US" b="1" i="1" dirty="0" smtClean="0"/>
              <a:t>-Rhombuses indicate data measured with a Fomblin oil sample. </a:t>
            </a:r>
          </a:p>
          <a:p>
            <a:pPr>
              <a:spcBef>
                <a:spcPct val="50000"/>
              </a:spcBef>
            </a:pPr>
            <a:r>
              <a:rPr lang="en-US" b="1" i="1" dirty="0" smtClean="0"/>
              <a:t>-Four lines correspond to calculations of VUCN spectra on the Fomblin surface, within our model, for four hypothesizes on the size distribution of nano-droplets</a:t>
            </a:r>
            <a:r>
              <a:rPr lang="en-US" b="1" i="1" dirty="0" smtClean="0"/>
              <a:t>:</a:t>
            </a:r>
          </a:p>
          <a:p>
            <a:pPr>
              <a:spcBef>
                <a:spcPct val="50000"/>
              </a:spcBef>
            </a:pPr>
            <a:endParaRPr lang="en-US" b="1" i="1" dirty="0" smtClean="0"/>
          </a:p>
          <a:p>
            <a:pPr>
              <a:spcBef>
                <a:spcPct val="50000"/>
              </a:spcBef>
            </a:pPr>
            <a:r>
              <a:rPr lang="en-US" b="1" i="1" dirty="0" smtClean="0">
                <a:solidFill>
                  <a:srgbClr val="FF0000"/>
                </a:solidFill>
              </a:rPr>
              <a:t>More details in the talk of Egor Lychagin</a:t>
            </a:r>
            <a:r>
              <a:rPr lang="en-US" b="1" i="1" dirty="0" smtClean="0"/>
              <a:t> </a:t>
            </a:r>
            <a:endParaRPr lang="en-US" b="1" i="1" dirty="0" smtClean="0"/>
          </a:p>
          <a:p>
            <a:pPr>
              <a:spcBef>
                <a:spcPct val="50000"/>
              </a:spcBef>
            </a:pPr>
            <a:r>
              <a:rPr lang="en-US" b="1" i="1" dirty="0" smtClean="0"/>
              <a:t>                  </a:t>
            </a:r>
            <a:endParaRPr lang="fr-FR" b="1" i="1" dirty="0" smtClean="0"/>
          </a:p>
        </p:txBody>
      </p:sp>
      <p:pic>
        <p:nvPicPr>
          <p:cNvPr id="409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29400" y="4724400"/>
            <a:ext cx="1010653" cy="304800"/>
          </a:xfrm>
          <a:prstGeom prst="rect">
            <a:avLst/>
          </a:prstGeom>
          <a:noFill/>
        </p:spPr>
      </p:pic>
      <p:pic>
        <p:nvPicPr>
          <p:cNvPr id="409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772400" y="4724400"/>
            <a:ext cx="1315453" cy="304800"/>
          </a:xfrm>
          <a:prstGeom prst="rect">
            <a:avLst/>
          </a:prstGeom>
          <a:noFill/>
        </p:spPr>
      </p:pic>
      <p:sp>
        <p:nvSpPr>
          <p:cNvPr id="4099" name="Rectangle 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Some</a:t>
            </a:r>
            <a:r>
              <a:rPr lang="fr-FR" sz="2400" b="1" dirty="0" smtClean="0">
                <a:latin typeface="Comic Sans MS" pitchFamily="66" charset="0"/>
              </a:rPr>
              <a:t> observations</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5" name="Rectangle 3"/>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2" name="Text Box 15"/>
          <p:cNvSpPr txBox="1">
            <a:spLocks noChangeArrowheads="1"/>
          </p:cNvSpPr>
          <p:nvPr/>
        </p:nvSpPr>
        <p:spPr bwMode="auto">
          <a:xfrm>
            <a:off x="0" y="838200"/>
            <a:ext cx="9906000" cy="3970318"/>
          </a:xfrm>
          <a:prstGeom prst="rect">
            <a:avLst/>
          </a:prstGeom>
          <a:noFill/>
          <a:ln w="9525">
            <a:noFill/>
            <a:miter lim="800000"/>
            <a:headEnd/>
            <a:tailEnd/>
          </a:ln>
        </p:spPr>
        <p:txBody>
          <a:bodyPr wrap="square">
            <a:spAutoFit/>
          </a:bodyPr>
          <a:lstStyle/>
          <a:p>
            <a:pPr>
              <a:spcBef>
                <a:spcPct val="50000"/>
              </a:spcBef>
            </a:pPr>
            <a:endParaRPr lang="en-US" b="1" i="1" dirty="0" smtClean="0"/>
          </a:p>
          <a:p>
            <a:pPr>
              <a:spcBef>
                <a:spcPct val="50000"/>
              </a:spcBef>
            </a:pPr>
            <a:r>
              <a:rPr lang="en-US" b="1" i="1" dirty="0" smtClean="0"/>
              <a:t>On “hydrogen” hypothesis:</a:t>
            </a:r>
          </a:p>
          <a:p>
            <a:pPr>
              <a:spcBef>
                <a:spcPct val="50000"/>
              </a:spcBef>
            </a:pPr>
            <a:r>
              <a:rPr lang="en-US" b="1" i="1" dirty="0" smtClean="0"/>
              <a:t>- In experiments with diamond nanoparticles: removal of 99% of hydrogen does not affect considerably the probability of “small heating”;</a:t>
            </a:r>
          </a:p>
          <a:p>
            <a:pPr>
              <a:spcBef>
                <a:spcPct val="50000"/>
              </a:spcBef>
              <a:buFontTx/>
              <a:buChar char="-"/>
            </a:pPr>
            <a:r>
              <a:rPr lang="en-US" b="1" i="1" dirty="0" smtClean="0"/>
              <a:t> In experiments with metallic surfaces: outgasing removes hydrogen but increases the probability of “small heating”;   </a:t>
            </a:r>
          </a:p>
          <a:p>
            <a:pPr>
              <a:spcBef>
                <a:spcPct val="50000"/>
              </a:spcBef>
              <a:buFontTx/>
              <a:buChar char="-"/>
            </a:pPr>
            <a:r>
              <a:rPr lang="en-US" b="1" i="1" dirty="0" smtClean="0"/>
              <a:t> In experiments with Fomblin oil: some admixture of hydrogen-containing oil does not affect the probability of “small heating”.</a:t>
            </a:r>
          </a:p>
          <a:p>
            <a:pPr>
              <a:spcBef>
                <a:spcPct val="50000"/>
              </a:spcBef>
              <a:buFontTx/>
              <a:buChar char="-"/>
            </a:pPr>
            <a:endParaRPr lang="en-US" b="1" i="1" dirty="0" smtClean="0"/>
          </a:p>
          <a:p>
            <a:pPr>
              <a:spcBef>
                <a:spcPct val="50000"/>
              </a:spcBef>
            </a:pPr>
            <a:r>
              <a:rPr lang="en-US" b="1" i="1" dirty="0" smtClean="0"/>
              <a:t>Also,  anyway the spectrum of neutrons up-scattered on hydrogen as well as the total probability of scattering to the UCN energy range are by far too low             </a:t>
            </a:r>
            <a:endParaRPr lang="fr-FR" b="1" i="1" dirty="0" smtClean="0"/>
          </a:p>
        </p:txBody>
      </p:sp>
      <p:sp>
        <p:nvSpPr>
          <p:cNvPr id="4099" name="Rectangle 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40290" name="Object 1"/>
          <p:cNvGraphicFramePr>
            <a:graphicFrameLocks noChangeAspect="1"/>
          </p:cNvGraphicFramePr>
          <p:nvPr/>
        </p:nvGraphicFramePr>
        <p:xfrm>
          <a:off x="1219200" y="5943600"/>
          <a:ext cx="2895600" cy="598488"/>
        </p:xfrm>
        <a:graphic>
          <a:graphicData uri="http://schemas.openxmlformats.org/presentationml/2006/ole">
            <p:oleObj spid="_x0000_s140290" name="Objet d’environnement du Gestionnaire de liaisons" showAsIcon="1" r:id="rId3" imgW="3315600" imgH="685800" progId="Package">
              <p:embed/>
            </p:oleObj>
          </a:graphicData>
        </a:graphic>
      </p:graphicFrame>
      <p:sp>
        <p:nvSpPr>
          <p:cNvPr id="17" name="Text Box 15"/>
          <p:cNvSpPr txBox="1">
            <a:spLocks noChangeArrowheads="1"/>
          </p:cNvSpPr>
          <p:nvPr/>
        </p:nvSpPr>
        <p:spPr bwMode="auto">
          <a:xfrm>
            <a:off x="533400" y="5486400"/>
            <a:ext cx="3657600" cy="369332"/>
          </a:xfrm>
          <a:prstGeom prst="rect">
            <a:avLst/>
          </a:prstGeom>
          <a:noFill/>
          <a:ln w="9525">
            <a:noFill/>
            <a:miter lim="800000"/>
            <a:headEnd/>
            <a:tailEnd/>
          </a:ln>
        </p:spPr>
        <p:txBody>
          <a:bodyPr wrap="square">
            <a:spAutoFit/>
          </a:bodyPr>
          <a:lstStyle/>
          <a:p>
            <a:pPr>
              <a:spcBef>
                <a:spcPct val="50000"/>
              </a:spcBef>
            </a:pPr>
            <a:r>
              <a:rPr lang="fr-FR" b="1" i="1" dirty="0" smtClean="0"/>
              <a:t>A.A. </a:t>
            </a:r>
            <a:r>
              <a:rPr lang="fr-FR" b="1" i="1" dirty="0" err="1" smtClean="0"/>
              <a:t>Fedorets</a:t>
            </a:r>
            <a:r>
              <a:rPr lang="fr-FR" b="1" i="1" dirty="0" smtClean="0"/>
              <a:t> et al :</a:t>
            </a:r>
            <a:endParaRPr lang="en-US" b="1" i="1"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èche droite 17"/>
          <p:cNvSpPr/>
          <p:nvPr/>
        </p:nvSpPr>
        <p:spPr bwMode="auto">
          <a:xfrm rot="4055267">
            <a:off x="2344536" y="3961747"/>
            <a:ext cx="2829566" cy="762000"/>
          </a:xfrm>
          <a:prstGeom prst="right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smtClean="0">
                <a:latin typeface="Comic Sans MS" pitchFamily="66" charset="0"/>
              </a:rPr>
              <a:t>Simplifications of the model </a:t>
            </a:r>
            <a:r>
              <a:rPr lang="fr-FR" sz="2400" b="1" dirty="0" err="1" smtClean="0">
                <a:latin typeface="Comic Sans MS" pitchFamily="66" charset="0"/>
              </a:rPr>
              <a:t>used</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5" name="Rectangle 3"/>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2" name="Text Box 15"/>
          <p:cNvSpPr txBox="1">
            <a:spLocks noChangeArrowheads="1"/>
          </p:cNvSpPr>
          <p:nvPr/>
        </p:nvSpPr>
        <p:spPr bwMode="auto">
          <a:xfrm>
            <a:off x="990600" y="838200"/>
            <a:ext cx="7620000" cy="2031325"/>
          </a:xfrm>
          <a:prstGeom prst="rect">
            <a:avLst/>
          </a:prstGeom>
          <a:noFill/>
          <a:ln w="9525">
            <a:noFill/>
            <a:miter lim="800000"/>
            <a:headEnd/>
            <a:tailEnd/>
          </a:ln>
        </p:spPr>
        <p:txBody>
          <a:bodyPr wrap="square">
            <a:spAutoFit/>
          </a:bodyPr>
          <a:lstStyle/>
          <a:p>
            <a:pPr>
              <a:spcBef>
                <a:spcPct val="50000"/>
              </a:spcBef>
            </a:pPr>
            <a:r>
              <a:rPr lang="en-US" b="1" i="1" dirty="0" smtClean="0"/>
              <a:t>Neglected effects:</a:t>
            </a:r>
          </a:p>
          <a:p>
            <a:pPr>
              <a:spcBef>
                <a:spcPct val="50000"/>
              </a:spcBef>
              <a:buFontTx/>
              <a:buChar char="-"/>
            </a:pPr>
            <a:r>
              <a:rPr lang="en-US" b="1" i="1" dirty="0" smtClean="0"/>
              <a:t>Rotations of nanoparticles;</a:t>
            </a:r>
          </a:p>
          <a:p>
            <a:pPr>
              <a:spcBef>
                <a:spcPct val="50000"/>
              </a:spcBef>
              <a:buFontTx/>
              <a:buChar char="-"/>
            </a:pPr>
            <a:r>
              <a:rPr lang="en-US" b="1" i="1" dirty="0" smtClean="0"/>
              <a:t>Non-</a:t>
            </a:r>
            <a:r>
              <a:rPr lang="en-US" b="1" i="1" dirty="0" err="1" smtClean="0"/>
              <a:t>sphericicity</a:t>
            </a:r>
            <a:r>
              <a:rPr lang="en-US" b="1" i="1" dirty="0" smtClean="0"/>
              <a:t> and non-uniformity of nanoparticles;</a:t>
            </a:r>
          </a:p>
          <a:p>
            <a:pPr>
              <a:spcBef>
                <a:spcPct val="50000"/>
              </a:spcBef>
              <a:buFontTx/>
              <a:buChar char="-"/>
            </a:pPr>
            <a:r>
              <a:rPr lang="en-US" b="1" i="1" dirty="0" smtClean="0"/>
              <a:t>Interference of scattering on </a:t>
            </a:r>
            <a:r>
              <a:rPr lang="en-US" b="1" i="1" dirty="0" err="1" smtClean="0"/>
              <a:t>neighbour</a:t>
            </a:r>
            <a:r>
              <a:rPr lang="en-US" b="1" i="1" dirty="0" smtClean="0"/>
              <a:t> nanoparticles;</a:t>
            </a:r>
          </a:p>
          <a:p>
            <a:pPr>
              <a:spcBef>
                <a:spcPct val="50000"/>
              </a:spcBef>
              <a:buFontTx/>
              <a:buChar char="-"/>
            </a:pPr>
            <a:r>
              <a:rPr lang="en-US" b="1" i="1" dirty="0" smtClean="0">
                <a:solidFill>
                  <a:srgbClr val="0070C0"/>
                </a:solidFill>
              </a:rPr>
              <a:t>Consequent scatterings on one nanoparticle</a:t>
            </a:r>
            <a:r>
              <a:rPr lang="en-US" b="1" i="1" dirty="0" smtClean="0"/>
              <a:t>.                  </a:t>
            </a:r>
            <a:endParaRPr lang="fr-FR" b="1" i="1" dirty="0" smtClean="0"/>
          </a:p>
        </p:txBody>
      </p:sp>
      <p:sp>
        <p:nvSpPr>
          <p:cNvPr id="4099" name="Rectangle 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6" name="Ellipse 15"/>
          <p:cNvSpPr/>
          <p:nvPr/>
        </p:nvSpPr>
        <p:spPr bwMode="auto">
          <a:xfrm>
            <a:off x="3657600" y="4191000"/>
            <a:ext cx="762000" cy="762000"/>
          </a:xfrm>
          <a:prstGeom prst="ellipse">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1752600" y="5562600"/>
            <a:ext cx="4724400" cy="762000"/>
          </a:xfrm>
          <a:prstGeom prst="rect">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9" name="Flèche droite 18"/>
          <p:cNvSpPr/>
          <p:nvPr/>
        </p:nvSpPr>
        <p:spPr bwMode="auto">
          <a:xfrm rot="17380713">
            <a:off x="3131612" y="4028822"/>
            <a:ext cx="2829566" cy="762000"/>
          </a:xfrm>
          <a:prstGeom prst="right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0" name="Text Box 15"/>
          <p:cNvSpPr txBox="1">
            <a:spLocks noChangeArrowheads="1"/>
          </p:cNvSpPr>
          <p:nvPr/>
        </p:nvSpPr>
        <p:spPr bwMode="auto">
          <a:xfrm>
            <a:off x="5257800" y="3505200"/>
            <a:ext cx="4038600" cy="1477328"/>
          </a:xfrm>
          <a:prstGeom prst="rect">
            <a:avLst/>
          </a:prstGeom>
          <a:noFill/>
          <a:ln w="9525">
            <a:noFill/>
            <a:miter lim="800000"/>
            <a:headEnd/>
            <a:tailEnd/>
          </a:ln>
        </p:spPr>
        <p:txBody>
          <a:bodyPr wrap="square">
            <a:spAutoFit/>
          </a:bodyPr>
          <a:lstStyle/>
          <a:p>
            <a:pPr>
              <a:spcBef>
                <a:spcPct val="50000"/>
              </a:spcBef>
            </a:pPr>
            <a:r>
              <a:rPr lang="en-US" b="1" i="1" dirty="0" smtClean="0">
                <a:solidFill>
                  <a:srgbClr val="0070C0"/>
                </a:solidFill>
              </a:rPr>
              <a:t>This effect </a:t>
            </a:r>
            <a:r>
              <a:rPr lang="en-US" b="1" i="1" dirty="0" smtClean="0">
                <a:solidFill>
                  <a:srgbClr val="0070C0"/>
                </a:solidFill>
              </a:rPr>
              <a:t>might be </a:t>
            </a:r>
            <a:r>
              <a:rPr lang="en-US" b="1" i="1" dirty="0" smtClean="0">
                <a:solidFill>
                  <a:srgbClr val="0070C0"/>
                </a:solidFill>
              </a:rPr>
              <a:t>visible in </a:t>
            </a:r>
            <a:r>
              <a:rPr lang="en-US" b="1" i="1" dirty="0" smtClean="0">
                <a:solidFill>
                  <a:srgbClr val="0070C0"/>
                </a:solidFill>
              </a:rPr>
              <a:t>new </a:t>
            </a:r>
            <a:r>
              <a:rPr lang="en-US" b="1" i="1" dirty="0" smtClean="0">
                <a:solidFill>
                  <a:srgbClr val="0070C0"/>
                </a:solidFill>
              </a:rPr>
              <a:t>data; it modifies the spectrum shape. However, other effects should be considered carefully in order to make final conclusions </a:t>
            </a:r>
            <a:endParaRPr lang="fr-FR" b="1" i="1" dirty="0" smtClean="0">
              <a:solidFill>
                <a:srgbClr val="0070C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Integral</a:t>
            </a:r>
            <a:r>
              <a:rPr lang="fr-FR" sz="2400" b="1" dirty="0" smtClean="0">
                <a:latin typeface="Comic Sans MS" pitchFamily="66" charset="0"/>
              </a:rPr>
              <a:t> VUCN </a:t>
            </a:r>
            <a:r>
              <a:rPr lang="fr-FR" sz="2400" b="1" dirty="0" err="1" smtClean="0">
                <a:latin typeface="Comic Sans MS" pitchFamily="66" charset="0"/>
              </a:rPr>
              <a:t>spectra</a:t>
            </a:r>
            <a:endParaRPr lang="en-US" sz="2400" b="1" dirty="0">
              <a:latin typeface="Comic Sans MS" pitchFamily="66" charset="0"/>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4355" name="Rectangle 3"/>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2" name="Text Box 15"/>
          <p:cNvSpPr txBox="1">
            <a:spLocks noChangeArrowheads="1"/>
          </p:cNvSpPr>
          <p:nvPr/>
        </p:nvSpPr>
        <p:spPr bwMode="auto">
          <a:xfrm>
            <a:off x="6477000" y="838200"/>
            <a:ext cx="3429000" cy="369332"/>
          </a:xfrm>
          <a:prstGeom prst="rect">
            <a:avLst/>
          </a:prstGeom>
          <a:noFill/>
          <a:ln w="9525">
            <a:noFill/>
            <a:miter lim="800000"/>
            <a:headEnd/>
            <a:tailEnd/>
          </a:ln>
        </p:spPr>
        <p:txBody>
          <a:bodyPr wrap="square">
            <a:spAutoFit/>
          </a:bodyPr>
          <a:lstStyle/>
          <a:p>
            <a:pPr>
              <a:spcBef>
                <a:spcPct val="50000"/>
              </a:spcBef>
            </a:pPr>
            <a:r>
              <a:rPr lang="en-US" b="1" i="1" dirty="0" smtClean="0"/>
              <a:t>-</a:t>
            </a:r>
            <a:endParaRPr lang="fr-FR" b="1" i="1" dirty="0" smtClean="0"/>
          </a:p>
        </p:txBody>
      </p:sp>
      <p:sp>
        <p:nvSpPr>
          <p:cNvPr id="4099" name="Rectangle 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6" name="Image 15" descr="C:\Documents and Settings\nesvizhevsky\Mes documents\Texts\Nanoparticles\Quantum Levitation of Nanoparticles\Nature\Temperature Dependence Vapour Viscosity.bmp"/>
          <p:cNvPicPr/>
          <p:nvPr/>
        </p:nvPicPr>
        <p:blipFill>
          <a:blip r:embed="rId2" cstate="print"/>
          <a:srcRect/>
          <a:stretch>
            <a:fillRect/>
          </a:stretch>
        </p:blipFill>
        <p:spPr bwMode="auto">
          <a:xfrm>
            <a:off x="0" y="838200"/>
            <a:ext cx="5867400" cy="5181600"/>
          </a:xfrm>
          <a:prstGeom prst="rect">
            <a:avLst/>
          </a:prstGeom>
          <a:noFill/>
          <a:ln w="9525">
            <a:noFill/>
            <a:miter lim="800000"/>
            <a:headEnd/>
            <a:tailEnd/>
          </a:ln>
        </p:spPr>
      </p:pic>
      <p:pic>
        <p:nvPicPr>
          <p:cNvPr id="68610" name="Image 3"/>
          <p:cNvPicPr>
            <a:picLocks noChangeAspect="1" noChangeArrowheads="1"/>
          </p:cNvPicPr>
          <p:nvPr/>
        </p:nvPicPr>
        <p:blipFill>
          <a:blip r:embed="rId3" cstate="print"/>
          <a:srcRect/>
          <a:stretch>
            <a:fillRect/>
          </a:stretch>
        </p:blipFill>
        <p:spPr bwMode="auto">
          <a:xfrm>
            <a:off x="5469481" y="838200"/>
            <a:ext cx="4436520" cy="2819400"/>
          </a:xfrm>
          <a:prstGeom prst="rect">
            <a:avLst/>
          </a:prstGeom>
          <a:noFill/>
          <a:ln w="9525">
            <a:noFill/>
            <a:miter lim="800000"/>
            <a:headEnd/>
            <a:tailEnd/>
          </a:ln>
        </p:spPr>
      </p:pic>
      <p:pic>
        <p:nvPicPr>
          <p:cNvPr id="68611" name="Picture 3"/>
          <p:cNvPicPr>
            <a:picLocks noChangeAspect="1" noChangeArrowheads="1"/>
          </p:cNvPicPr>
          <p:nvPr/>
        </p:nvPicPr>
        <p:blipFill>
          <a:blip r:embed="rId4" cstate="print"/>
          <a:srcRect/>
          <a:stretch>
            <a:fillRect/>
          </a:stretch>
        </p:blipFill>
        <p:spPr bwMode="auto">
          <a:xfrm>
            <a:off x="5638800" y="3430957"/>
            <a:ext cx="4267200" cy="3265118"/>
          </a:xfrm>
          <a:prstGeom prst="rect">
            <a:avLst/>
          </a:prstGeom>
          <a:noFill/>
          <a:ln w="9525">
            <a:noFill/>
            <a:miter lim="800000"/>
            <a:headEnd/>
            <a:tailEnd/>
          </a:ln>
        </p:spPr>
      </p:pic>
      <p:sp>
        <p:nvSpPr>
          <p:cNvPr id="18" name="Rectangle 17"/>
          <p:cNvSpPr/>
          <p:nvPr/>
        </p:nvSpPr>
        <p:spPr>
          <a:xfrm>
            <a:off x="0" y="6096000"/>
            <a:ext cx="5791200" cy="646331"/>
          </a:xfrm>
          <a:prstGeom prst="rect">
            <a:avLst/>
          </a:prstGeom>
        </p:spPr>
        <p:txBody>
          <a:bodyPr wrap="square">
            <a:spAutoFit/>
          </a:bodyPr>
          <a:lstStyle/>
          <a:p>
            <a:r>
              <a:rPr lang="fr-FR" b="1" dirty="0" smtClean="0"/>
              <a:t>[</a:t>
            </a:r>
            <a:r>
              <a:rPr lang="en-US" b="1" dirty="0" smtClean="0">
                <a:solidFill>
                  <a:srgbClr val="0070C0"/>
                </a:solidFill>
              </a:rPr>
              <a:t>S.K. Lamoreaux, R. Golub, </a:t>
            </a:r>
            <a:r>
              <a:rPr lang="en-US" i="1" dirty="0" smtClean="0">
                <a:solidFill>
                  <a:srgbClr val="0070C0"/>
                </a:solidFill>
              </a:rPr>
              <a:t>Phys. Rev. C </a:t>
            </a:r>
            <a:r>
              <a:rPr lang="en-US" dirty="0" smtClean="0">
                <a:solidFill>
                  <a:srgbClr val="0070C0"/>
                </a:solidFill>
              </a:rPr>
              <a:t>2002, Vol. 66, 044309</a:t>
            </a:r>
            <a:r>
              <a:rPr lang="en-US" b="1" dirty="0" smtClean="0"/>
              <a:t>]</a:t>
            </a:r>
            <a:endParaRPr lang="fr-FR" dirty="0"/>
          </a:p>
        </p:txBody>
      </p:sp>
      <p:sp>
        <p:nvSpPr>
          <p:cNvPr id="19" name="Flèche droite 18"/>
          <p:cNvSpPr/>
          <p:nvPr/>
        </p:nvSpPr>
        <p:spPr bwMode="auto">
          <a:xfrm rot="19525240">
            <a:off x="5397347" y="5336498"/>
            <a:ext cx="1530914" cy="576646"/>
          </a:xfrm>
          <a:prstGeom prst="right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20" name="Text Box 15"/>
          <p:cNvSpPr txBox="1">
            <a:spLocks noChangeArrowheads="1"/>
          </p:cNvSpPr>
          <p:nvPr/>
        </p:nvSpPr>
        <p:spPr bwMode="auto">
          <a:xfrm>
            <a:off x="6172200" y="990600"/>
            <a:ext cx="2438400" cy="923330"/>
          </a:xfrm>
          <a:prstGeom prst="rect">
            <a:avLst/>
          </a:prstGeom>
          <a:noFill/>
          <a:ln w="9525">
            <a:noFill/>
            <a:miter lim="800000"/>
            <a:headEnd/>
            <a:tailEnd/>
          </a:ln>
        </p:spPr>
        <p:txBody>
          <a:bodyPr wrap="square">
            <a:spAutoFit/>
          </a:bodyPr>
          <a:lstStyle/>
          <a:p>
            <a:pPr>
              <a:spcBef>
                <a:spcPct val="50000"/>
              </a:spcBef>
            </a:pPr>
            <a:r>
              <a:rPr lang="en-US" b="1" i="1" dirty="0" smtClean="0"/>
              <a:t>Dead-zone in the detection efficiency is “forgotten”</a:t>
            </a:r>
            <a:endParaRPr lang="fr-FR" b="1" i="1" dirty="0" smtClean="0"/>
          </a:p>
        </p:txBody>
      </p:sp>
      <p:sp>
        <p:nvSpPr>
          <p:cNvPr id="21" name="Text Box 15"/>
          <p:cNvSpPr txBox="1">
            <a:spLocks noChangeArrowheads="1"/>
          </p:cNvSpPr>
          <p:nvPr/>
        </p:nvSpPr>
        <p:spPr bwMode="auto">
          <a:xfrm>
            <a:off x="1600200" y="2895600"/>
            <a:ext cx="1676400" cy="369332"/>
          </a:xfrm>
          <a:prstGeom prst="rect">
            <a:avLst/>
          </a:prstGeom>
          <a:noFill/>
          <a:ln w="9525">
            <a:noFill/>
            <a:miter lim="800000"/>
            <a:headEnd/>
            <a:tailEnd/>
          </a:ln>
        </p:spPr>
        <p:txBody>
          <a:bodyPr wrap="square">
            <a:spAutoFit/>
          </a:bodyPr>
          <a:lstStyle/>
          <a:p>
            <a:pPr>
              <a:spcBef>
                <a:spcPct val="50000"/>
              </a:spcBef>
            </a:pPr>
            <a:r>
              <a:rPr lang="en-US" b="1" i="1" dirty="0" smtClean="0">
                <a:solidFill>
                  <a:srgbClr val="FF0000"/>
                </a:solidFill>
              </a:rPr>
              <a:t>New data</a:t>
            </a:r>
            <a:endParaRPr lang="fr-FR" b="1" i="1" dirty="0" smtClean="0">
              <a:solidFill>
                <a:srgbClr val="FF0000"/>
              </a:solidFill>
            </a:endParaRPr>
          </a:p>
        </p:txBody>
      </p:sp>
      <p:cxnSp>
        <p:nvCxnSpPr>
          <p:cNvPr id="23" name="Connecteur droit 22"/>
          <p:cNvCxnSpPr/>
          <p:nvPr/>
        </p:nvCxnSpPr>
        <p:spPr bwMode="auto">
          <a:xfrm flipH="1" flipV="1">
            <a:off x="7162800" y="1905000"/>
            <a:ext cx="1600200" cy="838200"/>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09600" y="6537325"/>
            <a:ext cx="2290763" cy="244475"/>
          </a:xfrm>
          <a:prstGeom prst="rect">
            <a:avLst/>
          </a:prstGeom>
          <a:noFill/>
          <a:ln w="9525">
            <a:noFill/>
            <a:miter lim="800000"/>
            <a:headEnd/>
            <a:tailEnd/>
          </a:ln>
        </p:spPr>
        <p:txBody>
          <a:bodyPr lIns="91429" tIns="45715" rIns="91429" bIns="45715">
            <a:spAutoFit/>
          </a:bodyPr>
          <a:lstStyle/>
          <a:p>
            <a:pPr>
              <a:spcBef>
                <a:spcPct val="50000"/>
              </a:spcBef>
            </a:pPr>
            <a:fld id="{D784C006-1217-41CF-93F2-EB11E15DA691}" type="datetime3">
              <a:rPr lang="fr-FR" sz="1000" b="1"/>
              <a:pPr>
                <a:spcBef>
                  <a:spcPct val="50000"/>
                </a:spcBef>
              </a:pPr>
              <a:t>07.03.14</a:t>
            </a:fld>
            <a:r>
              <a:rPr lang="fr-FR" sz="1000" b="1"/>
              <a:t>	</a:t>
            </a:r>
            <a:endParaRPr lang="fr-FR" sz="2400">
              <a:latin typeface="Times New Roman" pitchFamily="18" charset="0"/>
            </a:endParaRPr>
          </a:p>
        </p:txBody>
      </p:sp>
      <p:sp>
        <p:nvSpPr>
          <p:cNvPr id="46084" name="Text Box 43"/>
          <p:cNvSpPr txBox="1">
            <a:spLocks noChangeArrowheads="1"/>
          </p:cNvSpPr>
          <p:nvPr/>
        </p:nvSpPr>
        <p:spPr bwMode="auto">
          <a:xfrm>
            <a:off x="914400" y="0"/>
            <a:ext cx="8991600" cy="457200"/>
          </a:xfrm>
          <a:prstGeom prst="rect">
            <a:avLst/>
          </a:prstGeom>
          <a:noFill/>
          <a:ln w="9525">
            <a:noFill/>
            <a:miter lim="800000"/>
            <a:headEnd/>
            <a:tailEnd/>
          </a:ln>
        </p:spPr>
        <p:txBody>
          <a:bodyPr lIns="91429" tIns="45715" rIns="91429" bIns="45715">
            <a:spAutoFit/>
          </a:bodyPr>
          <a:lstStyle/>
          <a:p>
            <a:pPr algn="ctr">
              <a:spcBef>
                <a:spcPct val="50000"/>
              </a:spcBef>
            </a:pPr>
            <a:r>
              <a:rPr lang="fr-FR" sz="2400" b="1" dirty="0" smtClean="0">
                <a:latin typeface="Comic Sans MS" pitchFamily="66" charset="0"/>
              </a:rPr>
              <a:t>Applications </a:t>
            </a:r>
            <a:endParaRPr lang="en-US" sz="2400" b="1" dirty="0">
              <a:latin typeface="Comic Sans MS" pitchFamily="66" charset="0"/>
            </a:endParaRPr>
          </a:p>
        </p:txBody>
      </p:sp>
      <p:sp>
        <p:nvSpPr>
          <p:cNvPr id="7"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8" name="Text Box 15"/>
          <p:cNvSpPr txBox="1">
            <a:spLocks noChangeArrowheads="1"/>
          </p:cNvSpPr>
          <p:nvPr/>
        </p:nvSpPr>
        <p:spPr bwMode="auto">
          <a:xfrm>
            <a:off x="990600" y="990600"/>
            <a:ext cx="7620000" cy="3139321"/>
          </a:xfrm>
          <a:prstGeom prst="rect">
            <a:avLst/>
          </a:prstGeom>
          <a:noFill/>
          <a:ln w="9525">
            <a:noFill/>
            <a:miter lim="800000"/>
            <a:headEnd/>
            <a:tailEnd/>
          </a:ln>
        </p:spPr>
        <p:txBody>
          <a:bodyPr wrap="square">
            <a:spAutoFit/>
          </a:bodyPr>
          <a:lstStyle/>
          <a:p>
            <a:pPr>
              <a:spcBef>
                <a:spcPct val="50000"/>
              </a:spcBef>
              <a:buFontTx/>
              <a:buChar char="-"/>
            </a:pPr>
            <a:r>
              <a:rPr lang="en-US" b="1" i="1" dirty="0" smtClean="0"/>
              <a:t>Studies of the vdW/CP interaction between nanoparticles and surface;</a:t>
            </a:r>
          </a:p>
          <a:p>
            <a:pPr>
              <a:spcBef>
                <a:spcPct val="50000"/>
              </a:spcBef>
              <a:buFontTx/>
              <a:buChar char="-"/>
            </a:pPr>
            <a:r>
              <a:rPr lang="en-US" b="1" i="1" dirty="0" err="1" smtClean="0"/>
              <a:t>Nanoparticle’s</a:t>
            </a:r>
            <a:r>
              <a:rPr lang="en-US" b="1" i="1" dirty="0" smtClean="0"/>
              <a:t> mobility study (complementary to decorating surface defects, edges, boundaries, elastic strain fields);</a:t>
            </a:r>
          </a:p>
          <a:p>
            <a:pPr>
              <a:spcBef>
                <a:spcPct val="50000"/>
              </a:spcBef>
              <a:buFontTx/>
              <a:buChar char="-"/>
            </a:pPr>
            <a:r>
              <a:rPr lang="en-US" b="1" i="1" dirty="0" smtClean="0"/>
              <a:t>Surface chemistry;</a:t>
            </a:r>
          </a:p>
          <a:p>
            <a:pPr>
              <a:spcBef>
                <a:spcPct val="50000"/>
              </a:spcBef>
              <a:buFontTx/>
              <a:buChar char="-"/>
            </a:pPr>
            <a:r>
              <a:rPr lang="en-US" b="1" i="1" dirty="0" smtClean="0"/>
              <a:t>Knowledge of details of this process allows one making proper corrections to precision experiments with UCN, in particular to neutron lifetime experiments</a:t>
            </a:r>
          </a:p>
          <a:p>
            <a:pPr>
              <a:spcBef>
                <a:spcPct val="50000"/>
              </a:spcBef>
              <a:buFontTx/>
              <a:buChar char="-"/>
            </a:pPr>
            <a:endParaRPr lang="fr-FR" b="1" i="1" dirty="0" smtClean="0"/>
          </a:p>
        </p:txBody>
      </p:sp>
      <p:pic>
        <p:nvPicPr>
          <p:cNvPr id="6" name="Picture 4" descr="http://www.bibleetnombres.online.fr/images65/titanic_fond_ecran_2.jpg"/>
          <p:cNvPicPr>
            <a:picLocks noChangeAspect="1" noChangeArrowheads="1"/>
          </p:cNvPicPr>
          <p:nvPr/>
        </p:nvPicPr>
        <p:blipFill>
          <a:blip r:embed="rId3" cstate="print"/>
          <a:srcRect/>
          <a:stretch>
            <a:fillRect/>
          </a:stretch>
        </p:blipFill>
        <p:spPr bwMode="auto">
          <a:xfrm>
            <a:off x="4800600" y="3429000"/>
            <a:ext cx="4191000" cy="314325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Properties</a:t>
            </a:r>
            <a:r>
              <a:rPr lang="fr-FR" sz="2400" b="1" dirty="0" smtClean="0">
                <a:latin typeface="Comic Sans MS" pitchFamily="66" charset="0"/>
              </a:rPr>
              <a:t> of nanoparticle quantum states</a:t>
            </a:r>
            <a:endParaRPr lang="en-US" sz="2400" b="1" dirty="0">
              <a:latin typeface="Comic Sans MS" pitchFamily="66" charset="0"/>
            </a:endParaRPr>
          </a:p>
        </p:txBody>
      </p:sp>
      <p:pic>
        <p:nvPicPr>
          <p:cNvPr id="8" name="Image 7" descr="C:\Documents and Settings\nesvizhevsky\Mes documents\Texts\Nanoparticles\NanoCasimir\Nature\energy_eV_diamond_copper5-1.eps"/>
          <p:cNvPicPr/>
          <p:nvPr/>
        </p:nvPicPr>
        <p:blipFill>
          <a:blip r:embed="rId2" cstate="print"/>
          <a:srcRect/>
          <a:stretch>
            <a:fillRect/>
          </a:stretch>
        </p:blipFill>
        <p:spPr bwMode="auto">
          <a:xfrm>
            <a:off x="0" y="2286000"/>
            <a:ext cx="5410200" cy="4191000"/>
          </a:xfrm>
          <a:prstGeom prst="rect">
            <a:avLst/>
          </a:prstGeom>
          <a:noFill/>
          <a:ln w="9525">
            <a:noFill/>
            <a:miter lim="800000"/>
            <a:headEnd/>
            <a:tailEnd/>
          </a:ln>
        </p:spPr>
      </p:pic>
      <p:sp>
        <p:nvSpPr>
          <p:cNvPr id="9" name="Text Box 15"/>
          <p:cNvSpPr txBox="1">
            <a:spLocks noChangeArrowheads="1"/>
          </p:cNvSpPr>
          <p:nvPr/>
        </p:nvSpPr>
        <p:spPr bwMode="auto">
          <a:xfrm>
            <a:off x="0" y="838200"/>
            <a:ext cx="9906000" cy="3554819"/>
          </a:xfrm>
          <a:prstGeom prst="rect">
            <a:avLst/>
          </a:prstGeom>
          <a:noFill/>
          <a:ln w="9525">
            <a:noFill/>
            <a:miter lim="800000"/>
            <a:headEnd/>
            <a:tailEnd/>
          </a:ln>
        </p:spPr>
        <p:txBody>
          <a:bodyPr wrap="square">
            <a:spAutoFit/>
          </a:bodyPr>
          <a:lstStyle/>
          <a:p>
            <a:pPr>
              <a:spcBef>
                <a:spcPct val="50000"/>
              </a:spcBef>
            </a:pPr>
            <a:r>
              <a:rPr lang="fr-FR" b="1" i="1" dirty="0" smtClean="0"/>
              <a:t>Quantum states are </a:t>
            </a:r>
            <a:r>
              <a:rPr lang="fr-FR" b="1" i="1" dirty="0" err="1" smtClean="0"/>
              <a:t>well</a:t>
            </a:r>
            <a:r>
              <a:rPr lang="fr-FR" b="1" i="1" dirty="0" smtClean="0"/>
              <a:t> </a:t>
            </a:r>
            <a:r>
              <a:rPr lang="fr-FR" b="1" i="1" dirty="0" err="1" smtClean="0"/>
              <a:t>established</a:t>
            </a:r>
            <a:r>
              <a:rPr lang="fr-FR" b="1" i="1" dirty="0" smtClean="0"/>
              <a:t>, </a:t>
            </a:r>
            <a:r>
              <a:rPr lang="fr-FR" b="1" i="1" dirty="0" err="1" smtClean="0"/>
              <a:t>however</a:t>
            </a:r>
            <a:r>
              <a:rPr lang="fr-FR" b="1" i="1" dirty="0" smtClean="0"/>
              <a:t>: </a:t>
            </a:r>
            <a:r>
              <a:rPr lang="fr-FR" b="1" i="1" dirty="0" err="1" smtClean="0"/>
              <a:t>very</a:t>
            </a:r>
            <a:r>
              <a:rPr lang="fr-FR" b="1" i="1" dirty="0" smtClean="0"/>
              <a:t> large </a:t>
            </a:r>
            <a:r>
              <a:rPr lang="fr-FR" b="1" i="1" dirty="0" err="1" smtClean="0"/>
              <a:t>number</a:t>
            </a:r>
            <a:r>
              <a:rPr lang="fr-FR" b="1" i="1" dirty="0" smtClean="0"/>
              <a:t> of quantum states</a:t>
            </a:r>
          </a:p>
          <a:p>
            <a:pPr>
              <a:spcBef>
                <a:spcPct val="50000"/>
              </a:spcBef>
            </a:pPr>
            <a:r>
              <a:rPr lang="fr-FR" b="1" i="1" dirty="0" smtClean="0"/>
              <a:t>Quasi-</a:t>
            </a:r>
            <a:r>
              <a:rPr lang="fr-FR" b="1" i="1" dirty="0" err="1" smtClean="0"/>
              <a:t>classical</a:t>
            </a:r>
            <a:r>
              <a:rPr lang="fr-FR" b="1" i="1" dirty="0" smtClean="0"/>
              <a:t> </a:t>
            </a:r>
            <a:r>
              <a:rPr lang="fr-FR" b="1" i="1" dirty="0" err="1" smtClean="0"/>
              <a:t>behaviour</a:t>
            </a:r>
            <a:r>
              <a:rPr lang="fr-FR" b="1" i="1" dirty="0" smtClean="0"/>
              <a:t> due to </a:t>
            </a:r>
            <a:r>
              <a:rPr lang="fr-FR" b="1" i="1" dirty="0" err="1" smtClean="0"/>
              <a:t>very</a:t>
            </a:r>
            <a:r>
              <a:rPr lang="fr-FR" b="1" i="1" dirty="0" smtClean="0"/>
              <a:t> large </a:t>
            </a:r>
            <a:r>
              <a:rPr lang="fr-FR" b="1" i="1" dirty="0" err="1" smtClean="0"/>
              <a:t>number</a:t>
            </a:r>
            <a:r>
              <a:rPr lang="fr-FR" b="1" i="1" dirty="0" smtClean="0"/>
              <a:t> of quantum states </a:t>
            </a:r>
            <a:r>
              <a:rPr lang="fr-FR" b="1" i="1" dirty="0" err="1" smtClean="0"/>
              <a:t>involved</a:t>
            </a:r>
            <a:endParaRPr lang="fr-FR" b="1" i="1" dirty="0" smtClean="0"/>
          </a:p>
          <a:p>
            <a:pPr>
              <a:spcBef>
                <a:spcPct val="50000"/>
              </a:spcBef>
            </a:pPr>
            <a:r>
              <a:rPr lang="fr-FR" b="1" i="1" dirty="0" smtClean="0"/>
              <a:t>Nanoparticles </a:t>
            </a:r>
            <a:r>
              <a:rPr lang="fr-FR" b="1" i="1" dirty="0" err="1" smtClean="0"/>
              <a:t>spend</a:t>
            </a:r>
            <a:r>
              <a:rPr lang="fr-FR" b="1" i="1" dirty="0" smtClean="0"/>
              <a:t> </a:t>
            </a:r>
            <a:r>
              <a:rPr lang="fr-FR" b="1" i="1" dirty="0" err="1" smtClean="0"/>
              <a:t>most</a:t>
            </a:r>
            <a:r>
              <a:rPr lang="fr-FR" b="1" i="1" dirty="0" smtClean="0"/>
              <a:t> of time in </a:t>
            </a:r>
            <a:r>
              <a:rPr lang="fr-FR" b="1" i="1" dirty="0" err="1" smtClean="0"/>
              <a:t>their</a:t>
            </a:r>
            <a:r>
              <a:rPr lang="fr-FR" b="1" i="1" dirty="0" smtClean="0"/>
              <a:t> « </a:t>
            </a:r>
            <a:r>
              <a:rPr lang="fr-FR" b="1" i="1" dirty="0" err="1" smtClean="0"/>
              <a:t>turning</a:t>
            </a:r>
            <a:r>
              <a:rPr lang="fr-FR" b="1" i="1" dirty="0" smtClean="0"/>
              <a:t> points », far </a:t>
            </a:r>
            <a:r>
              <a:rPr lang="fr-FR" b="1" i="1" dirty="0" err="1" smtClean="0"/>
              <a:t>from</a:t>
            </a:r>
            <a:r>
              <a:rPr lang="fr-FR" b="1" i="1" dirty="0" smtClean="0"/>
              <a:t> surface: Casimir-Polder interaction </a:t>
            </a:r>
            <a:r>
              <a:rPr lang="fr-FR" b="1" i="1" dirty="0" err="1" smtClean="0"/>
              <a:t>might</a:t>
            </a:r>
            <a:r>
              <a:rPr lang="fr-FR" b="1" i="1" dirty="0" smtClean="0"/>
              <a:t> </a:t>
            </a:r>
            <a:r>
              <a:rPr lang="fr-FR" b="1" i="1" dirty="0" err="1" smtClean="0"/>
              <a:t>be</a:t>
            </a:r>
            <a:r>
              <a:rPr lang="fr-FR" b="1" i="1" dirty="0" smtClean="0"/>
              <a:t> </a:t>
            </a:r>
            <a:r>
              <a:rPr lang="fr-FR" b="1" i="1" dirty="0" smtClean="0"/>
              <a:t>essential</a:t>
            </a:r>
          </a:p>
          <a:p>
            <a:pPr>
              <a:spcBef>
                <a:spcPct val="50000"/>
              </a:spcBef>
            </a:pPr>
            <a:r>
              <a:rPr lang="fr-FR" b="1" i="1" dirty="0" smtClean="0"/>
              <a:t>                                                                                      distribution over quantum states:</a:t>
            </a:r>
          </a:p>
          <a:p>
            <a:pPr>
              <a:spcBef>
                <a:spcPct val="50000"/>
              </a:spcBef>
            </a:pPr>
            <a:endParaRPr lang="fr-FR" b="1" i="1" dirty="0" smtClean="0"/>
          </a:p>
          <a:p>
            <a:pPr>
              <a:spcBef>
                <a:spcPct val="50000"/>
              </a:spcBef>
            </a:pPr>
            <a:endParaRPr lang="fr-FR" b="1" i="1" dirty="0" smtClean="0"/>
          </a:p>
          <a:p>
            <a:pPr>
              <a:spcBef>
                <a:spcPct val="50000"/>
              </a:spcBef>
            </a:pPr>
            <a:endParaRPr lang="fr-FR" b="1" i="1" dirty="0" smtClean="0"/>
          </a:p>
          <a:p>
            <a:pPr>
              <a:spcBef>
                <a:spcPct val="50000"/>
              </a:spcBef>
            </a:pPr>
            <a:r>
              <a:rPr lang="fr-FR" b="1" i="1" dirty="0" smtClean="0"/>
              <a:t>                                                                                       </a:t>
            </a:r>
            <a:r>
              <a:rPr lang="fr-FR" b="1" i="1" dirty="0" err="1" smtClean="0"/>
              <a:t>normalization</a:t>
            </a:r>
            <a:r>
              <a:rPr lang="fr-FR" b="1" i="1" dirty="0" smtClean="0"/>
              <a:t> </a:t>
            </a:r>
            <a:r>
              <a:rPr lang="fr-FR" b="1" i="1" dirty="0" err="1" smtClean="0"/>
              <a:t>at</a:t>
            </a:r>
            <a:r>
              <a:rPr lang="fr-FR" b="1" i="1" dirty="0" smtClean="0"/>
              <a:t> short distances:</a:t>
            </a:r>
            <a:endParaRPr lang="en-US" b="1" i="1" dirty="0"/>
          </a:p>
        </p:txBody>
      </p:sp>
      <p:sp>
        <p:nvSpPr>
          <p:cNvPr id="9218"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9219" name="Rectangle 3"/>
          <p:cNvSpPr>
            <a:spLocks noChangeArrowheads="1"/>
          </p:cNvSpPr>
          <p:nvPr/>
        </p:nvSpPr>
        <p:spPr bwMode="auto">
          <a:xfrm>
            <a:off x="0" y="23812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9221" name="Rectangle 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9223" name="Rectangle 7"/>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07521" name="Picture 1"/>
          <p:cNvPicPr>
            <a:picLocks noChangeAspect="1" noChangeArrowheads="1"/>
          </p:cNvPicPr>
          <p:nvPr/>
        </p:nvPicPr>
        <p:blipFill>
          <a:blip r:embed="rId3" cstate="print"/>
          <a:srcRect/>
          <a:stretch>
            <a:fillRect/>
          </a:stretch>
        </p:blipFill>
        <p:spPr bwMode="auto">
          <a:xfrm>
            <a:off x="5562600" y="2743200"/>
            <a:ext cx="4076700" cy="1019175"/>
          </a:xfrm>
          <a:prstGeom prst="rect">
            <a:avLst/>
          </a:prstGeom>
          <a:noFill/>
          <a:ln w="9525">
            <a:noFill/>
            <a:miter lim="800000"/>
            <a:headEnd/>
            <a:tailEnd/>
          </a:ln>
        </p:spPr>
      </p:pic>
      <p:pic>
        <p:nvPicPr>
          <p:cNvPr id="107522" name="Picture 2"/>
          <p:cNvPicPr>
            <a:picLocks noChangeAspect="1" noChangeArrowheads="1"/>
          </p:cNvPicPr>
          <p:nvPr/>
        </p:nvPicPr>
        <p:blipFill>
          <a:blip r:embed="rId4" cstate="print"/>
          <a:srcRect/>
          <a:stretch>
            <a:fillRect/>
          </a:stretch>
        </p:blipFill>
        <p:spPr bwMode="auto">
          <a:xfrm>
            <a:off x="5353050" y="4495800"/>
            <a:ext cx="4552950"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09600" y="6537325"/>
            <a:ext cx="2290763" cy="244475"/>
          </a:xfrm>
          <a:prstGeom prst="rect">
            <a:avLst/>
          </a:prstGeom>
          <a:noFill/>
          <a:ln w="9525">
            <a:noFill/>
            <a:miter lim="800000"/>
            <a:headEnd/>
            <a:tailEnd/>
          </a:ln>
        </p:spPr>
        <p:txBody>
          <a:bodyPr lIns="91429" tIns="45715" rIns="91429" bIns="45715">
            <a:spAutoFit/>
          </a:bodyPr>
          <a:lstStyle/>
          <a:p>
            <a:pPr>
              <a:spcBef>
                <a:spcPct val="50000"/>
              </a:spcBef>
            </a:pPr>
            <a:fld id="{D784C006-1217-41CF-93F2-EB11E15DA691}" type="datetime3">
              <a:rPr lang="fr-FR" sz="1000" b="1"/>
              <a:pPr>
                <a:spcBef>
                  <a:spcPct val="50000"/>
                </a:spcBef>
              </a:pPr>
              <a:t>07.03.14</a:t>
            </a:fld>
            <a:r>
              <a:rPr lang="fr-FR" sz="1000" b="1"/>
              <a:t>	</a:t>
            </a:r>
            <a:endParaRPr lang="fr-FR" sz="2400">
              <a:latin typeface="Times New Roman" pitchFamily="18" charset="0"/>
            </a:endParaRPr>
          </a:p>
        </p:txBody>
      </p:sp>
      <p:sp>
        <p:nvSpPr>
          <p:cNvPr id="46084" name="Text Box 43"/>
          <p:cNvSpPr txBox="1">
            <a:spLocks noChangeArrowheads="1"/>
          </p:cNvSpPr>
          <p:nvPr/>
        </p:nvSpPr>
        <p:spPr bwMode="auto">
          <a:xfrm>
            <a:off x="914400" y="0"/>
            <a:ext cx="8991600" cy="457200"/>
          </a:xfrm>
          <a:prstGeom prst="rect">
            <a:avLst/>
          </a:prstGeom>
          <a:noFill/>
          <a:ln w="9525">
            <a:noFill/>
            <a:miter lim="800000"/>
            <a:headEnd/>
            <a:tailEnd/>
          </a:ln>
        </p:spPr>
        <p:txBody>
          <a:bodyPr lIns="91429" tIns="45715" rIns="91429" bIns="45715">
            <a:spAutoFit/>
          </a:bodyPr>
          <a:lstStyle/>
          <a:p>
            <a:pPr algn="ctr">
              <a:spcBef>
                <a:spcPct val="50000"/>
              </a:spcBef>
            </a:pPr>
            <a:r>
              <a:rPr lang="fr-FR" sz="2400" b="1" dirty="0" smtClean="0">
                <a:latin typeface="Comic Sans MS" pitchFamily="66" charset="0"/>
              </a:rPr>
              <a:t>Applications </a:t>
            </a:r>
            <a:endParaRPr lang="en-US" sz="2400" b="1" dirty="0">
              <a:latin typeface="Comic Sans MS" pitchFamily="66" charset="0"/>
            </a:endParaRPr>
          </a:p>
        </p:txBody>
      </p:sp>
      <p:sp>
        <p:nvSpPr>
          <p:cNvPr id="7"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8" name="Text Box 15"/>
          <p:cNvSpPr txBox="1">
            <a:spLocks noChangeArrowheads="1"/>
          </p:cNvSpPr>
          <p:nvPr/>
        </p:nvSpPr>
        <p:spPr bwMode="auto">
          <a:xfrm>
            <a:off x="0" y="990600"/>
            <a:ext cx="9906000" cy="5355312"/>
          </a:xfrm>
          <a:prstGeom prst="rect">
            <a:avLst/>
          </a:prstGeom>
          <a:noFill/>
          <a:ln w="9525">
            <a:noFill/>
            <a:miter lim="800000"/>
            <a:headEnd/>
            <a:tailEnd/>
          </a:ln>
        </p:spPr>
        <p:txBody>
          <a:bodyPr wrap="square">
            <a:spAutoFit/>
          </a:bodyPr>
          <a:lstStyle/>
          <a:p>
            <a:pPr>
              <a:spcBef>
                <a:spcPct val="50000"/>
              </a:spcBef>
            </a:pPr>
            <a:r>
              <a:rPr lang="en-US" b="1" i="1" dirty="0" smtClean="0"/>
              <a:t>The total probability of “small heating” is comparable to the total probability of losses </a:t>
            </a:r>
          </a:p>
          <a:p>
            <a:pPr>
              <a:spcBef>
                <a:spcPct val="50000"/>
              </a:spcBef>
            </a:pPr>
            <a:endParaRPr lang="en-US" b="1" i="1" dirty="0" smtClean="0"/>
          </a:p>
          <a:p>
            <a:pPr>
              <a:spcBef>
                <a:spcPct val="50000"/>
              </a:spcBef>
            </a:pPr>
            <a:r>
              <a:rPr lang="en-US" b="1" i="1" dirty="0" smtClean="0"/>
              <a:t>As confirmed by the model AND experimentally:</a:t>
            </a:r>
          </a:p>
          <a:p>
            <a:pPr>
              <a:spcBef>
                <a:spcPct val="50000"/>
              </a:spcBef>
            </a:pPr>
            <a:endParaRPr lang="en-US" b="1" i="1" dirty="0" smtClean="0"/>
          </a:p>
          <a:p>
            <a:pPr>
              <a:spcBef>
                <a:spcPct val="50000"/>
              </a:spcBef>
            </a:pPr>
            <a:r>
              <a:rPr lang="en-US" b="1" i="1" dirty="0" smtClean="0"/>
              <a:t>The probability and spectrum of “small heating” depend on</a:t>
            </a:r>
          </a:p>
          <a:p>
            <a:pPr>
              <a:spcBef>
                <a:spcPct val="50000"/>
              </a:spcBef>
              <a:buFontTx/>
              <a:buChar char="-"/>
            </a:pPr>
            <a:r>
              <a:rPr lang="en-US" b="1" i="1" dirty="0" smtClean="0"/>
              <a:t>Temperature (vapor pressure),</a:t>
            </a:r>
          </a:p>
          <a:p>
            <a:pPr>
              <a:spcBef>
                <a:spcPct val="50000"/>
              </a:spcBef>
              <a:buFontTx/>
              <a:buChar char="-"/>
            </a:pPr>
            <a:r>
              <a:rPr lang="en-US" b="1" i="1" dirty="0" smtClean="0"/>
              <a:t>Time of degassing, </a:t>
            </a:r>
          </a:p>
          <a:p>
            <a:pPr>
              <a:spcBef>
                <a:spcPct val="50000"/>
              </a:spcBef>
              <a:buFontTx/>
              <a:buChar char="-"/>
            </a:pPr>
            <a:r>
              <a:rPr lang="fr-FR" b="1" i="1" dirty="0" err="1" smtClean="0"/>
              <a:t>thus</a:t>
            </a:r>
            <a:r>
              <a:rPr lang="fr-FR" b="1" i="1" dirty="0" smtClean="0"/>
              <a:t> on the </a:t>
            </a:r>
            <a:r>
              <a:rPr lang="fr-FR" b="1" i="1" dirty="0" err="1" smtClean="0"/>
              <a:t>trap</a:t>
            </a:r>
            <a:r>
              <a:rPr lang="fr-FR" b="1" i="1" dirty="0" smtClean="0"/>
              <a:t> </a:t>
            </a:r>
            <a:r>
              <a:rPr lang="fr-FR" b="1" i="1" dirty="0" err="1" smtClean="0"/>
              <a:t>geometry</a:t>
            </a:r>
            <a:endParaRPr lang="fr-FR" b="1" i="1" dirty="0" smtClean="0"/>
          </a:p>
          <a:p>
            <a:pPr>
              <a:spcBef>
                <a:spcPct val="50000"/>
              </a:spcBef>
              <a:buFontTx/>
              <a:buChar char="-"/>
            </a:pPr>
            <a:r>
              <a:rPr lang="fr-FR" b="1" i="1" dirty="0" err="1" smtClean="0"/>
              <a:t>etc</a:t>
            </a:r>
            <a:endParaRPr lang="fr-FR" b="1" i="1" dirty="0" smtClean="0"/>
          </a:p>
          <a:p>
            <a:pPr>
              <a:spcBef>
                <a:spcPct val="50000"/>
              </a:spcBef>
              <a:buFontTx/>
              <a:buChar char="-"/>
            </a:pPr>
            <a:endParaRPr lang="fr-FR" b="1" i="1" dirty="0" smtClean="0"/>
          </a:p>
          <a:p>
            <a:pPr>
              <a:spcBef>
                <a:spcPct val="50000"/>
              </a:spcBef>
            </a:pPr>
            <a:r>
              <a:rPr lang="fr-FR" b="1" i="1" dirty="0" smtClean="0"/>
              <a:t>In a </a:t>
            </a:r>
            <a:r>
              <a:rPr lang="fr-FR" b="1" i="1" dirty="0" err="1" smtClean="0"/>
              <a:t>typical</a:t>
            </a:r>
            <a:r>
              <a:rPr lang="fr-FR" b="1" i="1" dirty="0" smtClean="0"/>
              <a:t> </a:t>
            </a:r>
            <a:r>
              <a:rPr lang="fr-FR" b="1" i="1" dirty="0" err="1" smtClean="0"/>
              <a:t>experiment</a:t>
            </a:r>
            <a:r>
              <a:rPr lang="fr-FR" b="1" i="1" dirty="0" smtClean="0"/>
              <a:t>, </a:t>
            </a:r>
            <a:r>
              <a:rPr lang="fr-FR" b="1" i="1" dirty="0" smtClean="0"/>
              <a:t>main </a:t>
            </a:r>
            <a:r>
              <a:rPr lang="fr-FR" b="1" i="1" dirty="0" err="1" smtClean="0"/>
              <a:t>losses</a:t>
            </a:r>
            <a:endParaRPr lang="fr-FR" b="1" i="1" dirty="0" smtClean="0"/>
          </a:p>
          <a:p>
            <a:pPr>
              <a:spcBef>
                <a:spcPct val="50000"/>
              </a:spcBef>
            </a:pPr>
            <a:r>
              <a:rPr lang="fr-FR" b="1" i="1" dirty="0" smtClean="0"/>
              <a:t>are in the invisible « </a:t>
            </a:r>
            <a:r>
              <a:rPr lang="fr-FR" b="1" i="1" dirty="0" err="1" smtClean="0"/>
              <a:t>underwater</a:t>
            </a:r>
            <a:r>
              <a:rPr lang="fr-FR" b="1" i="1" dirty="0" smtClean="0"/>
              <a:t> » part</a:t>
            </a:r>
          </a:p>
          <a:p>
            <a:pPr>
              <a:spcBef>
                <a:spcPct val="50000"/>
              </a:spcBef>
            </a:pPr>
            <a:r>
              <a:rPr lang="fr-FR" b="1" i="1" dirty="0" smtClean="0"/>
              <a:t>of </a:t>
            </a:r>
            <a:r>
              <a:rPr lang="fr-FR" b="1" i="1" dirty="0" err="1" smtClean="0"/>
              <a:t>spectrum</a:t>
            </a:r>
            <a:r>
              <a:rPr lang="fr-FR" b="1" i="1" dirty="0" smtClean="0"/>
              <a:t>   </a:t>
            </a:r>
          </a:p>
        </p:txBody>
      </p:sp>
      <p:pic>
        <p:nvPicPr>
          <p:cNvPr id="9" name="Picture 4" descr="http://www.bibleetnombres.online.fr/images65/titanic_fond_ecran.jpg"/>
          <p:cNvPicPr>
            <a:picLocks noChangeAspect="1" noChangeArrowheads="1"/>
          </p:cNvPicPr>
          <p:nvPr/>
        </p:nvPicPr>
        <p:blipFill>
          <a:blip r:embed="rId3" cstate="print"/>
          <a:srcRect/>
          <a:stretch>
            <a:fillRect/>
          </a:stretch>
        </p:blipFill>
        <p:spPr bwMode="auto">
          <a:xfrm>
            <a:off x="4419600" y="3429000"/>
            <a:ext cx="5006729" cy="312420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09600" y="6537325"/>
            <a:ext cx="2290763" cy="244475"/>
          </a:xfrm>
          <a:prstGeom prst="rect">
            <a:avLst/>
          </a:prstGeom>
          <a:noFill/>
          <a:ln w="9525">
            <a:noFill/>
            <a:miter lim="800000"/>
            <a:headEnd/>
            <a:tailEnd/>
          </a:ln>
        </p:spPr>
        <p:txBody>
          <a:bodyPr lIns="91429" tIns="45715" rIns="91429" bIns="45715">
            <a:spAutoFit/>
          </a:bodyPr>
          <a:lstStyle/>
          <a:p>
            <a:pPr>
              <a:spcBef>
                <a:spcPct val="50000"/>
              </a:spcBef>
            </a:pPr>
            <a:fld id="{D784C006-1217-41CF-93F2-EB11E15DA691}" type="datetime3">
              <a:rPr lang="fr-FR" sz="1000" b="1"/>
              <a:pPr>
                <a:spcBef>
                  <a:spcPct val="50000"/>
                </a:spcBef>
              </a:pPr>
              <a:t>07.03.14</a:t>
            </a:fld>
            <a:r>
              <a:rPr lang="fr-FR" sz="1000" b="1"/>
              <a:t>	</a:t>
            </a:r>
            <a:endParaRPr lang="fr-FR" sz="2400">
              <a:latin typeface="Times New Roman" pitchFamily="18" charset="0"/>
            </a:endParaRPr>
          </a:p>
        </p:txBody>
      </p:sp>
      <p:sp>
        <p:nvSpPr>
          <p:cNvPr id="46084" name="Text Box 43"/>
          <p:cNvSpPr txBox="1">
            <a:spLocks noChangeArrowheads="1"/>
          </p:cNvSpPr>
          <p:nvPr/>
        </p:nvSpPr>
        <p:spPr bwMode="auto">
          <a:xfrm>
            <a:off x="914400" y="0"/>
            <a:ext cx="8991600" cy="457200"/>
          </a:xfrm>
          <a:prstGeom prst="rect">
            <a:avLst/>
          </a:prstGeom>
          <a:noFill/>
          <a:ln w="9525">
            <a:noFill/>
            <a:miter lim="800000"/>
            <a:headEnd/>
            <a:tailEnd/>
          </a:ln>
        </p:spPr>
        <p:txBody>
          <a:bodyPr lIns="91429" tIns="45715" rIns="91429" bIns="45715">
            <a:spAutoFit/>
          </a:bodyPr>
          <a:lstStyle/>
          <a:p>
            <a:pPr algn="ctr">
              <a:spcBef>
                <a:spcPct val="50000"/>
              </a:spcBef>
            </a:pPr>
            <a:r>
              <a:rPr lang="fr-FR" sz="2400" b="1" dirty="0" smtClean="0">
                <a:latin typeface="Comic Sans MS" pitchFamily="66" charset="0"/>
              </a:rPr>
              <a:t>Conclusion </a:t>
            </a:r>
            <a:endParaRPr lang="en-US" sz="2400" b="1" dirty="0">
              <a:latin typeface="Comic Sans MS" pitchFamily="66" charset="0"/>
            </a:endParaRPr>
          </a:p>
        </p:txBody>
      </p:sp>
      <p:sp>
        <p:nvSpPr>
          <p:cNvPr id="6" name="Rectangle 5"/>
          <p:cNvSpPr/>
          <p:nvPr/>
        </p:nvSpPr>
        <p:spPr>
          <a:xfrm>
            <a:off x="381000" y="1676400"/>
            <a:ext cx="9144000" cy="35394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AutoNum type="arabicPeriod"/>
            </a:pP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Physical</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adsorption of nanoparticles/ nanodroplets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manifested</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experiments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stored</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UCNs</a:t>
            </a:r>
          </a:p>
          <a:p>
            <a:pPr marL="514350" indent="-514350">
              <a:buAutoNum type="arabicPeriod"/>
            </a:pP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It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explains</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small</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heating</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of UCNs</a:t>
            </a:r>
          </a:p>
          <a:p>
            <a:pPr marL="514350" indent="-514350">
              <a:buAutoNum type="arabicPeriod"/>
            </a:pP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results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to false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effects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precision</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experiments</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UCNs, in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particular</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neutron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lifetime</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experiments</a:t>
            </a:r>
            <a:endPar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514350" indent="-514350">
              <a:buAutoNum type="arabicPeriod"/>
            </a:pP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It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can</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used</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to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study</a:t>
            </a:r>
            <a:r>
              <a:rPr lang="fr-FR"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surface </a:t>
            </a:r>
            <a:r>
              <a:rPr lang="fr-FR"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potentials</a:t>
            </a:r>
            <a:endParaRPr lang="fr-FR" sz="2800" b="1" cap="none" spc="0" dirty="0">
              <a:ln w="11430"/>
              <a:solidFill>
                <a:srgbClr val="FF0000"/>
              </a:solidFill>
              <a:effectLst>
                <a:outerShdw blurRad="50800" dist="39000" dir="5460000" algn="tl">
                  <a:srgbClr val="000000">
                    <a:alpha val="38000"/>
                  </a:srgbClr>
                </a:outerShdw>
              </a:effectLst>
            </a:endParaRPr>
          </a:p>
        </p:txBody>
      </p:sp>
      <p:sp>
        <p:nvSpPr>
          <p:cNvPr id="7"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Physical</a:t>
            </a:r>
            <a:r>
              <a:rPr lang="fr-FR" sz="2400" b="1" dirty="0" smtClean="0">
                <a:latin typeface="Comic Sans MS" pitchFamily="66" charset="0"/>
              </a:rPr>
              <a:t> adsorption of nanoparticles</a:t>
            </a:r>
            <a:endParaRPr lang="en-US" sz="2400" b="1" dirty="0">
              <a:latin typeface="Comic Sans MS" pitchFamily="66" charset="0"/>
            </a:endParaRPr>
          </a:p>
        </p:txBody>
      </p:sp>
      <p:pic>
        <p:nvPicPr>
          <p:cNvPr id="8" name="Image 7" descr="C:\Documents and Settings\nesvizhevsky\Mes documents\Texts\Nanoparticles\NanoCasimir\Nature\energy_eV_diamond_copper5-1.eps"/>
          <p:cNvPicPr/>
          <p:nvPr/>
        </p:nvPicPr>
        <p:blipFill>
          <a:blip r:embed="rId2" cstate="print"/>
          <a:srcRect/>
          <a:stretch>
            <a:fillRect/>
          </a:stretch>
        </p:blipFill>
        <p:spPr bwMode="auto">
          <a:xfrm>
            <a:off x="533400" y="2133600"/>
            <a:ext cx="5410200" cy="4343400"/>
          </a:xfrm>
          <a:prstGeom prst="rect">
            <a:avLst/>
          </a:prstGeom>
          <a:noFill/>
          <a:ln w="9525">
            <a:noFill/>
            <a:miter lim="800000"/>
            <a:headEnd/>
            <a:tailEnd/>
          </a:ln>
        </p:spPr>
      </p:pic>
      <p:sp>
        <p:nvSpPr>
          <p:cNvPr id="9" name="Text Box 15"/>
          <p:cNvSpPr txBox="1">
            <a:spLocks noChangeArrowheads="1"/>
          </p:cNvSpPr>
          <p:nvPr/>
        </p:nvSpPr>
        <p:spPr bwMode="auto">
          <a:xfrm>
            <a:off x="304800" y="990600"/>
            <a:ext cx="9296400" cy="1061829"/>
          </a:xfrm>
          <a:prstGeom prst="rect">
            <a:avLst/>
          </a:prstGeom>
          <a:noFill/>
          <a:ln w="9525">
            <a:noFill/>
            <a:miter lim="800000"/>
            <a:headEnd/>
            <a:tailEnd/>
          </a:ln>
        </p:spPr>
        <p:txBody>
          <a:bodyPr wrap="square">
            <a:spAutoFit/>
          </a:bodyPr>
          <a:lstStyle/>
          <a:p>
            <a:pPr>
              <a:spcBef>
                <a:spcPct val="50000"/>
              </a:spcBef>
            </a:pPr>
            <a:r>
              <a:rPr lang="fr-FR" b="1" i="1" dirty="0" smtClean="0"/>
              <a:t>The thermal </a:t>
            </a:r>
            <a:r>
              <a:rPr lang="fr-FR" b="1" i="1" dirty="0" err="1" smtClean="0"/>
              <a:t>kinetic</a:t>
            </a:r>
            <a:r>
              <a:rPr lang="fr-FR" b="1" i="1" dirty="0" smtClean="0"/>
              <a:t> </a:t>
            </a:r>
            <a:r>
              <a:rPr lang="fr-FR" b="1" i="1" dirty="0" err="1" smtClean="0"/>
              <a:t>energy</a:t>
            </a:r>
            <a:r>
              <a:rPr lang="fr-FR" b="1" i="1" dirty="0" smtClean="0"/>
              <a:t> </a:t>
            </a:r>
            <a:r>
              <a:rPr lang="fr-FR" b="1" i="1" dirty="0" err="1" smtClean="0"/>
              <a:t>is</a:t>
            </a:r>
            <a:r>
              <a:rPr lang="fr-FR" b="1" i="1" dirty="0" smtClean="0"/>
              <a:t>                   ,  </a:t>
            </a:r>
          </a:p>
          <a:p>
            <a:pPr>
              <a:spcBef>
                <a:spcPct val="50000"/>
              </a:spcBef>
            </a:pPr>
            <a:r>
              <a:rPr lang="fr-FR" b="1" i="1" dirty="0" err="1" smtClean="0"/>
              <a:t>while</a:t>
            </a:r>
            <a:r>
              <a:rPr lang="fr-FR" b="1" i="1" dirty="0" smtClean="0"/>
              <a:t> the </a:t>
            </a:r>
            <a:r>
              <a:rPr lang="fr-FR" b="1" i="1" dirty="0" err="1" smtClean="0"/>
              <a:t>depth</a:t>
            </a:r>
            <a:r>
              <a:rPr lang="fr-FR" b="1" i="1" dirty="0" smtClean="0"/>
              <a:t> of the </a:t>
            </a:r>
            <a:r>
              <a:rPr lang="fr-FR" b="1" i="1" dirty="0" err="1" smtClean="0"/>
              <a:t>potential</a:t>
            </a:r>
            <a:r>
              <a:rPr lang="fr-FR" b="1" i="1" dirty="0" smtClean="0"/>
              <a:t> </a:t>
            </a:r>
            <a:r>
              <a:rPr lang="fr-FR" b="1" i="1" dirty="0" err="1" smtClean="0"/>
              <a:t>well</a:t>
            </a:r>
            <a:r>
              <a:rPr lang="fr-FR" b="1" i="1" dirty="0" smtClean="0"/>
              <a:t> </a:t>
            </a:r>
            <a:r>
              <a:rPr lang="fr-FR" b="1" i="1" dirty="0" err="1" smtClean="0"/>
              <a:t>is</a:t>
            </a:r>
            <a:r>
              <a:rPr lang="fr-FR" b="1" i="1" dirty="0" smtClean="0"/>
              <a:t> </a:t>
            </a:r>
            <a:r>
              <a:rPr lang="fr-FR" b="1" i="1" dirty="0" err="1" smtClean="0"/>
              <a:t>proportional</a:t>
            </a:r>
            <a:r>
              <a:rPr lang="fr-FR" b="1" i="1" dirty="0" smtClean="0"/>
              <a:t> to the nanoparticle mass (if the mass </a:t>
            </a:r>
            <a:r>
              <a:rPr lang="fr-FR" b="1" i="1" dirty="0" err="1" smtClean="0"/>
              <a:t>is</a:t>
            </a:r>
            <a:r>
              <a:rPr lang="fr-FR" b="1" i="1" dirty="0" smtClean="0"/>
              <a:t> </a:t>
            </a:r>
            <a:r>
              <a:rPr lang="fr-FR" b="1" i="1" dirty="0" err="1" smtClean="0"/>
              <a:t>small</a:t>
            </a:r>
            <a:r>
              <a:rPr lang="fr-FR" b="1" i="1" dirty="0" smtClean="0"/>
              <a:t> </a:t>
            </a:r>
            <a:r>
              <a:rPr lang="fr-FR" b="1" i="1" dirty="0" err="1" smtClean="0"/>
              <a:t>enough</a:t>
            </a:r>
            <a:r>
              <a:rPr lang="fr-FR" b="1" i="1" dirty="0" smtClean="0"/>
              <a:t>)</a:t>
            </a:r>
            <a:endParaRPr lang="en-US" b="1" i="1" dirty="0"/>
          </a:p>
        </p:txBody>
      </p:sp>
      <p:pic>
        <p:nvPicPr>
          <p:cNvPr id="10"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81400" y="838200"/>
            <a:ext cx="1216025" cy="643778"/>
          </a:xfrm>
          <a:prstGeom prst="rect">
            <a:avLst/>
          </a:prstGeom>
          <a:noFill/>
        </p:spPr>
      </p:pic>
      <p:sp>
        <p:nvSpPr>
          <p:cNvPr id="11" name="Flèche vers le bas 10"/>
          <p:cNvSpPr/>
          <p:nvPr/>
        </p:nvSpPr>
        <p:spPr bwMode="auto">
          <a:xfrm rot="19327405">
            <a:off x="6193094" y="1485857"/>
            <a:ext cx="901497" cy="3258228"/>
          </a:xfrm>
          <a:prstGeom prst="down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2" name="Text Box 15"/>
          <p:cNvSpPr txBox="1">
            <a:spLocks noChangeArrowheads="1"/>
          </p:cNvSpPr>
          <p:nvPr/>
        </p:nvSpPr>
        <p:spPr bwMode="auto">
          <a:xfrm>
            <a:off x="6096000" y="4419600"/>
            <a:ext cx="3810000" cy="2031325"/>
          </a:xfrm>
          <a:prstGeom prst="rect">
            <a:avLst/>
          </a:prstGeom>
          <a:noFill/>
          <a:ln w="9525">
            <a:noFill/>
            <a:miter lim="800000"/>
            <a:headEnd/>
            <a:tailEnd/>
          </a:ln>
        </p:spPr>
        <p:txBody>
          <a:bodyPr wrap="square">
            <a:spAutoFit/>
          </a:bodyPr>
          <a:lstStyle/>
          <a:p>
            <a:pPr>
              <a:spcBef>
                <a:spcPct val="50000"/>
              </a:spcBef>
            </a:pPr>
            <a:r>
              <a:rPr lang="fr-FR" b="1" i="1" dirty="0" err="1" smtClean="0"/>
              <a:t>Very</a:t>
            </a:r>
            <a:r>
              <a:rPr lang="fr-FR" b="1" i="1" dirty="0" smtClean="0"/>
              <a:t> </a:t>
            </a:r>
            <a:r>
              <a:rPr lang="fr-FR" b="1" i="1" dirty="0" err="1" smtClean="0"/>
              <a:t>deep</a:t>
            </a:r>
            <a:r>
              <a:rPr lang="fr-FR" b="1" i="1" dirty="0" smtClean="0"/>
              <a:t> </a:t>
            </a:r>
            <a:r>
              <a:rPr lang="fr-FR" b="1" i="1" dirty="0" err="1" smtClean="0"/>
              <a:t>potential</a:t>
            </a:r>
            <a:r>
              <a:rPr lang="fr-FR" b="1" i="1" dirty="0" smtClean="0"/>
              <a:t> </a:t>
            </a:r>
            <a:r>
              <a:rPr lang="fr-FR" b="1" i="1" dirty="0" err="1" smtClean="0"/>
              <a:t>well</a:t>
            </a:r>
            <a:r>
              <a:rPr lang="fr-FR" b="1" i="1" dirty="0" smtClean="0"/>
              <a:t> in the direction </a:t>
            </a:r>
            <a:r>
              <a:rPr lang="fr-FR" b="1" i="1" dirty="0" err="1" smtClean="0"/>
              <a:t>perpendicular</a:t>
            </a:r>
            <a:r>
              <a:rPr lang="fr-FR" b="1" i="1" dirty="0" smtClean="0"/>
              <a:t> to surface;</a:t>
            </a:r>
          </a:p>
          <a:p>
            <a:pPr>
              <a:spcBef>
                <a:spcPct val="50000"/>
              </a:spcBef>
            </a:pPr>
            <a:r>
              <a:rPr lang="fr-FR" b="1" i="1" dirty="0" smtClean="0"/>
              <a:t>Diffusion </a:t>
            </a:r>
            <a:r>
              <a:rPr lang="fr-FR" b="1" i="1" dirty="0" err="1" smtClean="0"/>
              <a:t>along</a:t>
            </a:r>
            <a:r>
              <a:rPr lang="fr-FR" b="1" i="1" dirty="0" smtClean="0"/>
              <a:t> surface;</a:t>
            </a:r>
          </a:p>
          <a:p>
            <a:pPr>
              <a:spcBef>
                <a:spcPct val="50000"/>
              </a:spcBef>
            </a:pPr>
            <a:r>
              <a:rPr lang="fr-FR" b="1" i="1" dirty="0" err="1" smtClean="0"/>
              <a:t>Roughness</a:t>
            </a:r>
            <a:r>
              <a:rPr lang="fr-FR" b="1" i="1" dirty="0" smtClean="0"/>
              <a:t> </a:t>
            </a:r>
            <a:r>
              <a:rPr lang="fr-FR" b="1" i="1" dirty="0" err="1" smtClean="0"/>
              <a:t>mixing</a:t>
            </a:r>
            <a:r>
              <a:rPr lang="fr-FR" b="1" i="1" dirty="0" smtClean="0"/>
              <a:t> </a:t>
            </a:r>
            <a:r>
              <a:rPr lang="fr-FR" b="1" i="1" dirty="0" err="1" smtClean="0"/>
              <a:t>velocity</a:t>
            </a:r>
            <a:r>
              <a:rPr lang="fr-FR" b="1" i="1" dirty="0" smtClean="0"/>
              <a:t> components</a:t>
            </a:r>
            <a:endParaRPr lang="en-US" b="1" i="1"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Properties</a:t>
            </a:r>
            <a:r>
              <a:rPr lang="fr-FR" sz="2400" b="1" dirty="0" smtClean="0">
                <a:latin typeface="Comic Sans MS" pitchFamily="66" charset="0"/>
              </a:rPr>
              <a:t> of nanoparticle quantum states</a:t>
            </a:r>
            <a:endParaRPr lang="en-US" sz="2400" b="1" dirty="0">
              <a:latin typeface="Comic Sans MS" pitchFamily="66" charset="0"/>
            </a:endParaRPr>
          </a:p>
        </p:txBody>
      </p:sp>
      <p:sp>
        <p:nvSpPr>
          <p:cNvPr id="9218"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9219" name="Rectangle 3"/>
          <p:cNvSpPr>
            <a:spLocks noChangeArrowheads="1"/>
          </p:cNvSpPr>
          <p:nvPr/>
        </p:nvSpPr>
        <p:spPr bwMode="auto">
          <a:xfrm>
            <a:off x="0" y="238125"/>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9221" name="Rectangle 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9223" name="Rectangle 7"/>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4" name="Image 13"/>
          <p:cNvPicPr/>
          <p:nvPr/>
        </p:nvPicPr>
        <p:blipFill>
          <a:blip r:embed="rId3" cstate="print"/>
          <a:srcRect/>
          <a:stretch>
            <a:fillRect/>
          </a:stretch>
        </p:blipFill>
        <p:spPr bwMode="auto">
          <a:xfrm>
            <a:off x="4343400" y="1676400"/>
            <a:ext cx="5562600" cy="4419600"/>
          </a:xfrm>
          <a:prstGeom prst="rect">
            <a:avLst/>
          </a:prstGeom>
          <a:noFill/>
          <a:ln w="9525">
            <a:noFill/>
            <a:miter lim="800000"/>
            <a:headEnd/>
            <a:tailEnd/>
          </a:ln>
        </p:spPr>
      </p:pic>
      <p:pic>
        <p:nvPicPr>
          <p:cNvPr id="15" name="Image 14" descr="C:\Documents and Settings\nesvizhevsky\Mes documents\Texts\Nanoparticles\NanoCasimir\Nature\energy_eV_diamond_copper5-1.eps"/>
          <p:cNvPicPr/>
          <p:nvPr/>
        </p:nvPicPr>
        <p:blipFill>
          <a:blip r:embed="rId4" cstate="print"/>
          <a:srcRect/>
          <a:stretch>
            <a:fillRect/>
          </a:stretch>
        </p:blipFill>
        <p:spPr bwMode="auto">
          <a:xfrm>
            <a:off x="0" y="762000"/>
            <a:ext cx="4343400" cy="2971800"/>
          </a:xfrm>
          <a:prstGeom prst="rect">
            <a:avLst/>
          </a:prstGeom>
          <a:noFill/>
          <a:ln w="9525">
            <a:noFill/>
            <a:miter lim="800000"/>
            <a:headEnd/>
            <a:tailEnd/>
          </a:ln>
        </p:spPr>
      </p:pic>
      <p:sp>
        <p:nvSpPr>
          <p:cNvPr id="16" name="Flèche droite 15"/>
          <p:cNvSpPr/>
          <p:nvPr/>
        </p:nvSpPr>
        <p:spPr bwMode="auto">
          <a:xfrm rot="1805805">
            <a:off x="3480997" y="2593834"/>
            <a:ext cx="3588567" cy="868271"/>
          </a:xfrm>
          <a:prstGeom prst="right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graphicFrame>
        <p:nvGraphicFramePr>
          <p:cNvPr id="28674" name="Object 2"/>
          <p:cNvGraphicFramePr>
            <a:graphicFrameLocks noChangeAspect="1"/>
          </p:cNvGraphicFramePr>
          <p:nvPr/>
        </p:nvGraphicFramePr>
        <p:xfrm>
          <a:off x="-1" y="3733800"/>
          <a:ext cx="4175353" cy="2914650"/>
        </p:xfrm>
        <a:graphic>
          <a:graphicData uri="http://schemas.openxmlformats.org/presentationml/2006/ole">
            <p:oleObj spid="_x0000_s28674" r:id="rId5" imgW="7790476" imgH="5439534" progId="AcroExch.Document.7">
              <p:embed/>
            </p:oleObj>
          </a:graphicData>
        </a:graphic>
      </p:graphicFrame>
      <p:sp>
        <p:nvSpPr>
          <p:cNvPr id="18" name="Flèche droite 17"/>
          <p:cNvSpPr/>
          <p:nvPr/>
        </p:nvSpPr>
        <p:spPr bwMode="auto">
          <a:xfrm rot="5176608">
            <a:off x="1922332" y="3126844"/>
            <a:ext cx="2193406" cy="868271"/>
          </a:xfrm>
          <a:prstGeom prst="rightArrow">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7" name="Text Box 15"/>
          <p:cNvSpPr txBox="1">
            <a:spLocks noChangeArrowheads="1"/>
          </p:cNvSpPr>
          <p:nvPr/>
        </p:nvSpPr>
        <p:spPr bwMode="auto">
          <a:xfrm>
            <a:off x="6019800" y="4572000"/>
            <a:ext cx="3657600" cy="369332"/>
          </a:xfrm>
          <a:prstGeom prst="rect">
            <a:avLst/>
          </a:prstGeom>
          <a:noFill/>
          <a:ln w="9525">
            <a:noFill/>
            <a:miter lim="800000"/>
            <a:headEnd/>
            <a:tailEnd/>
          </a:ln>
        </p:spPr>
        <p:txBody>
          <a:bodyPr wrap="square">
            <a:spAutoFit/>
          </a:bodyPr>
          <a:lstStyle/>
          <a:p>
            <a:pPr>
              <a:spcBef>
                <a:spcPct val="50000"/>
              </a:spcBef>
            </a:pPr>
            <a:r>
              <a:rPr lang="fr-FR" b="1" i="1" dirty="0" err="1" smtClean="0"/>
              <a:t>Characteristic</a:t>
            </a:r>
            <a:r>
              <a:rPr lang="fr-FR" b="1" i="1" dirty="0" smtClean="0"/>
              <a:t> </a:t>
            </a:r>
            <a:r>
              <a:rPr lang="fr-FR" b="1" i="1" dirty="0" err="1" smtClean="0"/>
              <a:t>energy</a:t>
            </a:r>
            <a:r>
              <a:rPr lang="fr-FR" b="1" i="1" dirty="0" smtClean="0"/>
              <a:t> </a:t>
            </a:r>
            <a:r>
              <a:rPr lang="fr-FR" b="1" i="1" dirty="0" err="1" smtClean="0"/>
              <a:t>spacing</a:t>
            </a:r>
            <a:endParaRPr lang="en-US" b="1" i="1" dirty="0"/>
          </a:p>
        </p:txBody>
      </p:sp>
      <p:sp>
        <p:nvSpPr>
          <p:cNvPr id="20" name="Text Box 15"/>
          <p:cNvSpPr txBox="1">
            <a:spLocks noChangeArrowheads="1"/>
          </p:cNvSpPr>
          <p:nvPr/>
        </p:nvSpPr>
        <p:spPr bwMode="auto">
          <a:xfrm>
            <a:off x="0" y="4267200"/>
            <a:ext cx="2819400" cy="646331"/>
          </a:xfrm>
          <a:prstGeom prst="rect">
            <a:avLst/>
          </a:prstGeom>
          <a:noFill/>
          <a:ln w="9525">
            <a:noFill/>
            <a:miter lim="800000"/>
            <a:headEnd/>
            <a:tailEnd/>
          </a:ln>
        </p:spPr>
        <p:txBody>
          <a:bodyPr wrap="square">
            <a:spAutoFit/>
          </a:bodyPr>
          <a:lstStyle/>
          <a:p>
            <a:pPr>
              <a:spcBef>
                <a:spcPct val="50000"/>
              </a:spcBef>
            </a:pPr>
            <a:r>
              <a:rPr lang="fr-FR" b="1" i="1" dirty="0" err="1" smtClean="0"/>
              <a:t>Characteristic</a:t>
            </a:r>
            <a:r>
              <a:rPr lang="fr-FR" b="1" i="1" dirty="0" smtClean="0"/>
              <a:t> distance to surface</a:t>
            </a:r>
            <a:endParaRPr lang="en-US" b="1" i="1" dirty="0"/>
          </a:p>
        </p:txBody>
      </p:sp>
      <p:sp>
        <p:nvSpPr>
          <p:cNvPr id="19" name="Ellipse 18"/>
          <p:cNvSpPr/>
          <p:nvPr/>
        </p:nvSpPr>
        <p:spPr bwMode="auto">
          <a:xfrm>
            <a:off x="8153400" y="3200400"/>
            <a:ext cx="1219200" cy="533400"/>
          </a:xfrm>
          <a:prstGeom prst="ellipse">
            <a:avLst/>
          </a:pr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smtClean="0">
                <a:latin typeface="Comic Sans MS" pitchFamily="66" charset="0"/>
              </a:rPr>
              <a:t>UCN </a:t>
            </a:r>
            <a:r>
              <a:rPr lang="fr-FR" sz="2400" b="1" dirty="0" err="1" smtClean="0">
                <a:latin typeface="Comic Sans MS" pitchFamily="66" charset="0"/>
              </a:rPr>
              <a:t>scattering</a:t>
            </a:r>
            <a:r>
              <a:rPr lang="fr-FR" sz="2400" b="1" dirty="0" smtClean="0">
                <a:latin typeface="Comic Sans MS" pitchFamily="66" charset="0"/>
              </a:rPr>
              <a:t> on nanoparticles</a:t>
            </a:r>
            <a:endParaRPr lang="en-US" sz="2400" b="1" dirty="0">
              <a:latin typeface="Comic Sans MS" pitchFamily="66" charset="0"/>
            </a:endParaRPr>
          </a:p>
        </p:txBody>
      </p:sp>
      <p:sp>
        <p:nvSpPr>
          <p:cNvPr id="9" name="Text Box 15"/>
          <p:cNvSpPr txBox="1">
            <a:spLocks noChangeArrowheads="1"/>
          </p:cNvSpPr>
          <p:nvPr/>
        </p:nvSpPr>
        <p:spPr bwMode="auto">
          <a:xfrm>
            <a:off x="304800" y="838200"/>
            <a:ext cx="9296400" cy="369332"/>
          </a:xfrm>
          <a:prstGeom prst="rect">
            <a:avLst/>
          </a:prstGeom>
          <a:noFill/>
          <a:ln w="9525">
            <a:noFill/>
            <a:miter lim="800000"/>
            <a:headEnd/>
            <a:tailEnd/>
          </a:ln>
        </p:spPr>
        <p:txBody>
          <a:bodyPr wrap="square">
            <a:spAutoFit/>
          </a:bodyPr>
          <a:lstStyle/>
          <a:p>
            <a:pPr>
              <a:spcBef>
                <a:spcPct val="50000"/>
              </a:spcBef>
            </a:pPr>
            <a:r>
              <a:rPr lang="fr-FR" b="1" i="1" dirty="0" smtClean="0">
                <a:solidFill>
                  <a:srgbClr val="FF0000"/>
                </a:solidFill>
              </a:rPr>
              <a:t>[The talk of Alexei Voronin]</a:t>
            </a:r>
            <a:endParaRPr lang="fr-FR" b="1" i="1" dirty="0" smtClean="0">
              <a:solidFill>
                <a:srgbClr val="FF0000"/>
              </a:solidFill>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5" name="Image 7"/>
          <p:cNvPicPr>
            <a:picLocks noChangeAspect="1" noChangeArrowheads="1"/>
          </p:cNvPicPr>
          <p:nvPr/>
        </p:nvPicPr>
        <p:blipFill>
          <a:blip r:embed="rId2" cstate="print"/>
          <a:srcRect/>
          <a:stretch>
            <a:fillRect/>
          </a:stretch>
        </p:blipFill>
        <p:spPr bwMode="auto">
          <a:xfrm>
            <a:off x="5029200" y="887489"/>
            <a:ext cx="4876800" cy="57852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461655"/>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Operation</a:t>
            </a:r>
            <a:r>
              <a:rPr lang="fr-FR" sz="2400" b="1" dirty="0" smtClean="0">
                <a:latin typeface="Comic Sans MS" pitchFamily="66" charset="0"/>
              </a:rPr>
              <a:t> of the </a:t>
            </a:r>
            <a:r>
              <a:rPr lang="fr-FR" sz="2400" b="1" dirty="0" err="1" smtClean="0">
                <a:latin typeface="Comic Sans MS" pitchFamily="66" charset="0"/>
              </a:rPr>
              <a:t>gravitational</a:t>
            </a:r>
            <a:r>
              <a:rPr lang="fr-FR" sz="2400" b="1" dirty="0" smtClean="0">
                <a:latin typeface="Comic Sans MS" pitchFamily="66" charset="0"/>
              </a:rPr>
              <a:t> spectrometer</a:t>
            </a:r>
            <a:endParaRPr lang="en-US" sz="2400" b="1" dirty="0">
              <a:latin typeface="Comic Sans MS" pitchFamily="66" charset="0"/>
            </a:endParaRPr>
          </a:p>
        </p:txBody>
      </p:sp>
      <p:sp>
        <p:nvSpPr>
          <p:cNvPr id="9" name="Text Box 15"/>
          <p:cNvSpPr txBox="1">
            <a:spLocks noChangeArrowheads="1"/>
          </p:cNvSpPr>
          <p:nvPr/>
        </p:nvSpPr>
        <p:spPr bwMode="auto">
          <a:xfrm>
            <a:off x="304800" y="838200"/>
            <a:ext cx="9296400" cy="369332"/>
          </a:xfrm>
          <a:prstGeom prst="rect">
            <a:avLst/>
          </a:prstGeom>
          <a:noFill/>
          <a:ln w="9525">
            <a:noFill/>
            <a:miter lim="800000"/>
            <a:headEnd/>
            <a:tailEnd/>
          </a:ln>
        </p:spPr>
        <p:txBody>
          <a:bodyPr wrap="square">
            <a:spAutoFit/>
          </a:bodyPr>
          <a:lstStyle/>
          <a:p>
            <a:pPr>
              <a:spcBef>
                <a:spcPct val="50000"/>
              </a:spcBef>
            </a:pPr>
            <a:r>
              <a:rPr lang="fr-FR" b="1" i="1" dirty="0" smtClean="0">
                <a:solidFill>
                  <a:srgbClr val="FF0000"/>
                </a:solidFill>
              </a:rPr>
              <a:t>[The talk of Egor Lychagin]</a:t>
            </a:r>
            <a:endParaRPr lang="fr-FR" b="1" i="1" dirty="0" smtClean="0">
              <a:solidFill>
                <a:srgbClr val="FF0000"/>
              </a:solidFill>
            </a:endParaRPr>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5" name="Image 7"/>
          <p:cNvPicPr>
            <a:picLocks noChangeAspect="1" noChangeArrowheads="1"/>
          </p:cNvPicPr>
          <p:nvPr/>
        </p:nvPicPr>
        <p:blipFill>
          <a:blip r:embed="rId2" cstate="print"/>
          <a:srcRect/>
          <a:stretch>
            <a:fillRect/>
          </a:stretch>
        </p:blipFill>
        <p:spPr bwMode="auto">
          <a:xfrm>
            <a:off x="5029200" y="887489"/>
            <a:ext cx="4876800" cy="578528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293637" y="6613525"/>
            <a:ext cx="2108465" cy="307766"/>
          </a:xfrm>
          <a:prstGeom prst="rect">
            <a:avLst/>
          </a:prstGeom>
          <a:noFill/>
          <a:ln w="9525">
            <a:noFill/>
            <a:miter lim="800000"/>
            <a:headEnd/>
            <a:tailEnd/>
          </a:ln>
          <a:effectLst/>
        </p:spPr>
        <p:txBody>
          <a:bodyPr lIns="91429" tIns="45715" rIns="91429" bIns="45715">
            <a:spAutoFit/>
          </a:bodyPr>
          <a:lstStyle/>
          <a:p>
            <a:pPr algn="r" eaLnBrk="0" hangingPunct="0">
              <a:spcBef>
                <a:spcPct val="50000"/>
              </a:spcBef>
            </a:pPr>
            <a:r>
              <a:rPr lang="fr-FR" sz="1400" b="1" dirty="0" smtClean="0"/>
              <a:t>V</a:t>
            </a:r>
            <a:r>
              <a:rPr lang="ru-RU" sz="1400" b="1" dirty="0" smtClean="0"/>
              <a:t>.</a:t>
            </a:r>
            <a:r>
              <a:rPr lang="fr-FR" sz="1400" b="1" dirty="0" smtClean="0"/>
              <a:t>V</a:t>
            </a:r>
            <a:r>
              <a:rPr lang="ru-RU" sz="1400" b="1" dirty="0" smtClean="0"/>
              <a:t>. </a:t>
            </a:r>
            <a:r>
              <a:rPr lang="fr-FR" sz="1400" b="1" dirty="0" smtClean="0"/>
              <a:t>Nesvizhevsky</a:t>
            </a:r>
            <a:endParaRPr lang="en-US" sz="1400" b="1" dirty="0"/>
          </a:p>
        </p:txBody>
      </p:sp>
      <p:sp>
        <p:nvSpPr>
          <p:cNvPr id="2053" name="Text Box 5"/>
          <p:cNvSpPr txBox="1">
            <a:spLocks noChangeArrowheads="1"/>
          </p:cNvSpPr>
          <p:nvPr/>
        </p:nvSpPr>
        <p:spPr bwMode="auto">
          <a:xfrm>
            <a:off x="662121" y="6613525"/>
            <a:ext cx="1248569" cy="304800"/>
          </a:xfrm>
          <a:prstGeom prst="rect">
            <a:avLst/>
          </a:prstGeom>
          <a:noFill/>
          <a:ln w="9525">
            <a:noFill/>
            <a:miter lim="800000"/>
            <a:headEnd/>
            <a:tailEnd/>
          </a:ln>
          <a:effectLst/>
        </p:spPr>
        <p:txBody>
          <a:bodyPr lIns="91429" tIns="45715" rIns="91429" bIns="45715">
            <a:spAutoFit/>
          </a:bodyPr>
          <a:lstStyle/>
          <a:p>
            <a:pPr eaLnBrk="0" hangingPunct="0">
              <a:spcBef>
                <a:spcPct val="50000"/>
              </a:spcBef>
            </a:pPr>
            <a:fld id="{8B5345F9-E91C-4300-897E-04BEAEC0AB14}" type="datetime3">
              <a:rPr lang="fr-FR" sz="1400" b="1"/>
              <a:pPr eaLnBrk="0" hangingPunct="0">
                <a:spcBef>
                  <a:spcPct val="50000"/>
                </a:spcBef>
              </a:pPr>
              <a:t>07.03.14</a:t>
            </a:fld>
            <a:r>
              <a:rPr lang="fr-FR" sz="1000" b="1" dirty="0"/>
              <a:t>	</a:t>
            </a:r>
            <a:endParaRPr lang="fr-FR" sz="2400" dirty="0">
              <a:latin typeface="Times New Roman" pitchFamily="18" charset="0"/>
            </a:endParaRPr>
          </a:p>
        </p:txBody>
      </p:sp>
      <p:sp>
        <p:nvSpPr>
          <p:cNvPr id="6" name="Text Box 20"/>
          <p:cNvSpPr txBox="1">
            <a:spLocks noChangeArrowheads="1"/>
          </p:cNvSpPr>
          <p:nvPr/>
        </p:nvSpPr>
        <p:spPr bwMode="auto">
          <a:xfrm>
            <a:off x="1371600" y="0"/>
            <a:ext cx="8001000" cy="830987"/>
          </a:xfrm>
          <a:prstGeom prst="rect">
            <a:avLst/>
          </a:prstGeom>
          <a:noFill/>
          <a:ln w="9525">
            <a:noFill/>
            <a:miter lim="800000"/>
            <a:headEnd/>
            <a:tailEnd/>
          </a:ln>
        </p:spPr>
        <p:txBody>
          <a:bodyPr wrap="square" lIns="91429" tIns="45715" rIns="91429" bIns="45715">
            <a:spAutoFit/>
          </a:bodyPr>
          <a:lstStyle/>
          <a:p>
            <a:pPr algn="ctr">
              <a:spcBef>
                <a:spcPct val="50000"/>
              </a:spcBef>
            </a:pPr>
            <a:r>
              <a:rPr lang="fr-FR" sz="2400" b="1" dirty="0" err="1" smtClean="0">
                <a:latin typeface="Comic Sans MS" pitchFamily="66" charset="0"/>
              </a:rPr>
              <a:t>Resonance</a:t>
            </a:r>
            <a:r>
              <a:rPr lang="fr-FR" sz="2400" b="1" dirty="0" smtClean="0">
                <a:latin typeface="Comic Sans MS" pitchFamily="66" charset="0"/>
              </a:rPr>
              <a:t> </a:t>
            </a:r>
            <a:r>
              <a:rPr lang="fr-FR" sz="2400" b="1" dirty="0" err="1" smtClean="0">
                <a:latin typeface="Comic Sans MS" pitchFamily="66" charset="0"/>
              </a:rPr>
              <a:t>character</a:t>
            </a:r>
            <a:r>
              <a:rPr lang="fr-FR" sz="2400" b="1" dirty="0" smtClean="0">
                <a:latin typeface="Comic Sans MS" pitchFamily="66" charset="0"/>
              </a:rPr>
              <a:t> of the UCN-nanoparticle interaction</a:t>
            </a:r>
            <a:endParaRPr lang="en-US" sz="2400" b="1" dirty="0">
              <a:latin typeface="Comic Sans MS" pitchFamily="66" charset="0"/>
            </a:endParaRPr>
          </a:p>
        </p:txBody>
      </p:sp>
      <p:sp>
        <p:nvSpPr>
          <p:cNvPr id="9" name="Text Box 15"/>
          <p:cNvSpPr txBox="1">
            <a:spLocks noChangeArrowheads="1"/>
          </p:cNvSpPr>
          <p:nvPr/>
        </p:nvSpPr>
        <p:spPr bwMode="auto">
          <a:xfrm>
            <a:off x="304800" y="838200"/>
            <a:ext cx="9296400" cy="369332"/>
          </a:xfrm>
          <a:prstGeom prst="rect">
            <a:avLst/>
          </a:prstGeom>
          <a:noFill/>
          <a:ln w="9525">
            <a:noFill/>
            <a:miter lim="800000"/>
            <a:headEnd/>
            <a:tailEnd/>
          </a:ln>
        </p:spPr>
        <p:txBody>
          <a:bodyPr wrap="square">
            <a:spAutoFit/>
          </a:bodyPr>
          <a:lstStyle/>
          <a:p>
            <a:pPr>
              <a:spcBef>
                <a:spcPct val="50000"/>
              </a:spcBef>
            </a:pPr>
            <a:r>
              <a:rPr lang="fr-FR" b="1" i="1" dirty="0" smtClean="0"/>
              <a:t>Note:                                </a:t>
            </a:r>
            <a:r>
              <a:rPr lang="fr-FR" b="1" i="1" dirty="0" err="1" smtClean="0"/>
              <a:t>also</a:t>
            </a:r>
            <a:r>
              <a:rPr lang="fr-FR" b="1" i="1" dirty="0" smtClean="0"/>
              <a:t> large nanoparticles are slow, </a:t>
            </a:r>
            <a:r>
              <a:rPr lang="fr-FR" b="1" i="1" dirty="0" err="1" smtClean="0"/>
              <a:t>therefore</a:t>
            </a:r>
            <a:endParaRPr lang="fr-FR" b="1" i="1" dirty="0" smtClean="0"/>
          </a:p>
        </p:txBody>
      </p:sp>
      <p:sp>
        <p:nvSpPr>
          <p:cNvPr id="481282"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4"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1286" name="Rectangle 6"/>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83330"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8332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6800" y="838200"/>
            <a:ext cx="1852863" cy="457200"/>
          </a:xfrm>
          <a:prstGeom prst="rect">
            <a:avLst/>
          </a:prstGeom>
          <a:noFill/>
        </p:spPr>
      </p:pic>
      <p:pic>
        <p:nvPicPr>
          <p:cNvPr id="1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86400" y="5029200"/>
            <a:ext cx="3486150" cy="457200"/>
          </a:xfrm>
          <a:prstGeom prst="rect">
            <a:avLst/>
          </a:prstGeom>
          <a:noFill/>
        </p:spPr>
      </p:pic>
      <p:sp>
        <p:nvSpPr>
          <p:cNvPr id="483333" name="Rectangle 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83332"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34000" y="3352800"/>
            <a:ext cx="3848100" cy="457200"/>
          </a:xfrm>
          <a:prstGeom prst="rect">
            <a:avLst/>
          </a:prstGeom>
          <a:noFill/>
        </p:spPr>
      </p:pic>
      <p:sp>
        <p:nvSpPr>
          <p:cNvPr id="483334" name="Rectangle 6"/>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483336" name="Rectangle 8"/>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83335"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86400" y="4191000"/>
            <a:ext cx="3810000" cy="457200"/>
          </a:xfrm>
          <a:prstGeom prst="rect">
            <a:avLst/>
          </a:prstGeom>
          <a:noFill/>
        </p:spPr>
      </p:pic>
      <p:sp>
        <p:nvSpPr>
          <p:cNvPr id="483337" name="Rectangle 9"/>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sp>
        <p:nvSpPr>
          <p:cNvPr id="24" name="Text Box 15"/>
          <p:cNvSpPr txBox="1">
            <a:spLocks noChangeArrowheads="1"/>
          </p:cNvSpPr>
          <p:nvPr/>
        </p:nvSpPr>
        <p:spPr bwMode="auto">
          <a:xfrm>
            <a:off x="5257800" y="1600200"/>
            <a:ext cx="4648200" cy="1200329"/>
          </a:xfrm>
          <a:prstGeom prst="rect">
            <a:avLst/>
          </a:prstGeom>
          <a:noFill/>
          <a:ln w="9525">
            <a:noFill/>
            <a:miter lim="800000"/>
            <a:headEnd/>
            <a:tailEnd/>
          </a:ln>
        </p:spPr>
        <p:txBody>
          <a:bodyPr wrap="square">
            <a:spAutoFit/>
          </a:bodyPr>
          <a:lstStyle/>
          <a:p>
            <a:pPr>
              <a:spcBef>
                <a:spcPct val="50000"/>
              </a:spcBef>
            </a:pPr>
            <a:r>
              <a:rPr lang="fr-FR" b="1" i="1" dirty="0" err="1" smtClean="0"/>
              <a:t>Existing</a:t>
            </a:r>
            <a:r>
              <a:rPr lang="fr-FR" b="1" i="1" dirty="0" smtClean="0"/>
              <a:t> data for the case of </a:t>
            </a:r>
            <a:r>
              <a:rPr lang="fr-FR" b="1" i="1" dirty="0" err="1" smtClean="0">
                <a:solidFill>
                  <a:srgbClr val="0070C0"/>
                </a:solidFill>
              </a:rPr>
              <a:t>diamond</a:t>
            </a:r>
            <a:r>
              <a:rPr lang="fr-FR" b="1" i="1" dirty="0" smtClean="0">
                <a:solidFill>
                  <a:srgbClr val="0070C0"/>
                </a:solidFill>
              </a:rPr>
              <a:t> </a:t>
            </a:r>
            <a:r>
              <a:rPr lang="fr-FR" b="1" i="1" dirty="0" smtClean="0"/>
              <a:t>nanoparticles </a:t>
            </a:r>
            <a:r>
              <a:rPr lang="fr-FR" b="1" i="1" dirty="0" err="1" smtClean="0"/>
              <a:t>levitating</a:t>
            </a:r>
            <a:r>
              <a:rPr lang="fr-FR" b="1" i="1" dirty="0" smtClean="0"/>
              <a:t> </a:t>
            </a:r>
            <a:r>
              <a:rPr lang="fr-FR" b="1" i="1" dirty="0" err="1" smtClean="0"/>
              <a:t>above</a:t>
            </a:r>
            <a:r>
              <a:rPr lang="fr-FR" b="1" i="1" dirty="0" smtClean="0"/>
              <a:t> </a:t>
            </a:r>
            <a:r>
              <a:rPr lang="fr-FR" b="1" i="1" dirty="0" err="1" smtClean="0"/>
              <a:t>copper</a:t>
            </a:r>
            <a:r>
              <a:rPr lang="fr-FR" b="1" i="1" dirty="0" smtClean="0"/>
              <a:t> surface, or </a:t>
            </a:r>
            <a:r>
              <a:rPr lang="fr-FR" b="1" i="1" dirty="0" err="1" smtClean="0"/>
              <a:t>above</a:t>
            </a:r>
            <a:r>
              <a:rPr lang="fr-FR" b="1" i="1" dirty="0" smtClean="0"/>
              <a:t> « </a:t>
            </a:r>
            <a:r>
              <a:rPr lang="fr-FR" b="1" i="1" dirty="0" err="1" smtClean="0"/>
              <a:t>sand</a:t>
            </a:r>
            <a:r>
              <a:rPr lang="fr-FR" b="1" i="1" dirty="0" smtClean="0"/>
              <a:t> » of </a:t>
            </a:r>
            <a:r>
              <a:rPr lang="fr-FR" b="1" i="1" dirty="0" err="1" smtClean="0"/>
              <a:t>other</a:t>
            </a:r>
            <a:r>
              <a:rPr lang="fr-FR" b="1" i="1" dirty="0" smtClean="0"/>
              <a:t> </a:t>
            </a:r>
            <a:r>
              <a:rPr lang="fr-FR" b="1" i="1" dirty="0" err="1" smtClean="0"/>
              <a:t>diamond</a:t>
            </a:r>
            <a:r>
              <a:rPr lang="fr-FR" b="1" i="1" dirty="0" smtClean="0"/>
              <a:t> nanoparticles:</a:t>
            </a:r>
          </a:p>
        </p:txBody>
      </p:sp>
      <p:sp>
        <p:nvSpPr>
          <p:cNvPr id="483339" name="Rectangle 11"/>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83338"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85800" y="5410200"/>
            <a:ext cx="3790950" cy="457200"/>
          </a:xfrm>
          <a:prstGeom prst="rect">
            <a:avLst/>
          </a:prstGeom>
          <a:noFill/>
        </p:spPr>
      </p:pic>
      <p:sp>
        <p:nvSpPr>
          <p:cNvPr id="483341" name="Rectangle 1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483340" name="Picture 1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85800" y="5943600"/>
            <a:ext cx="3810000" cy="457200"/>
          </a:xfrm>
          <a:prstGeom prst="rect">
            <a:avLst/>
          </a:prstGeom>
          <a:noFill/>
        </p:spPr>
      </p:pic>
      <p:sp>
        <p:nvSpPr>
          <p:cNvPr id="483342" name="Rectangle 14"/>
          <p:cNvSpPr>
            <a:spLocks noChangeArrowheads="1"/>
          </p:cNvSpPr>
          <p:nvPr/>
        </p:nvSpPr>
        <p:spPr bwMode="auto">
          <a:xfrm>
            <a:off x="0" y="2286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t>
            </a:r>
            <a:r>
              <a:rPr kumimoji="0" lang="fr-FR" sz="900" b="0" i="0" u="none" strike="noStrike" cap="none" normalizeH="0" baseline="0" smtClean="0">
                <a:ln>
                  <a:noFill/>
                </a:ln>
                <a:solidFill>
                  <a:schemeClr val="tx1"/>
                </a:solidFill>
                <a:effectLst/>
                <a:latin typeface="Arial" pitchFamily="34" charset="0"/>
              </a:rPr>
              <a:t> </a:t>
            </a:r>
            <a:endParaRPr kumimoji="0" lang="fr-FR" sz="1800" b="0" i="0" u="none" strike="noStrike" cap="none" normalizeH="0" baseline="0" smtClean="0">
              <a:ln>
                <a:noFill/>
              </a:ln>
              <a:solidFill>
                <a:schemeClr val="tx1"/>
              </a:solidFill>
              <a:effectLst/>
              <a:latin typeface="Arial" pitchFamily="34" charset="0"/>
            </a:endParaRPr>
          </a:p>
        </p:txBody>
      </p:sp>
      <p:sp>
        <p:nvSpPr>
          <p:cNvPr id="30" name="Text Box 15"/>
          <p:cNvSpPr txBox="1">
            <a:spLocks noChangeArrowheads="1"/>
          </p:cNvSpPr>
          <p:nvPr/>
        </p:nvSpPr>
        <p:spPr bwMode="auto">
          <a:xfrm>
            <a:off x="0" y="5029200"/>
            <a:ext cx="5257800" cy="369332"/>
          </a:xfrm>
          <a:prstGeom prst="rect">
            <a:avLst/>
          </a:prstGeom>
          <a:noFill/>
          <a:ln w="9525">
            <a:noFill/>
            <a:miter lim="800000"/>
            <a:headEnd/>
            <a:tailEnd/>
          </a:ln>
        </p:spPr>
        <p:txBody>
          <a:bodyPr wrap="square">
            <a:spAutoFit/>
          </a:bodyPr>
          <a:lstStyle/>
          <a:p>
            <a:pPr>
              <a:spcBef>
                <a:spcPct val="50000"/>
              </a:spcBef>
            </a:pPr>
            <a:r>
              <a:rPr lang="fr-FR" b="1" i="1" dirty="0" err="1" smtClean="0"/>
              <a:t>Existing</a:t>
            </a:r>
            <a:r>
              <a:rPr lang="fr-FR" b="1" i="1" dirty="0" smtClean="0"/>
              <a:t> data for </a:t>
            </a:r>
            <a:r>
              <a:rPr lang="fr-FR" b="1" i="1" dirty="0" err="1" smtClean="0">
                <a:solidFill>
                  <a:srgbClr val="0070C0"/>
                </a:solidFill>
              </a:rPr>
              <a:t>stainless</a:t>
            </a:r>
            <a:r>
              <a:rPr lang="fr-FR" b="1" i="1" dirty="0" smtClean="0">
                <a:solidFill>
                  <a:srgbClr val="0070C0"/>
                </a:solidFill>
              </a:rPr>
              <a:t> </a:t>
            </a:r>
            <a:r>
              <a:rPr lang="fr-FR" b="1" i="1" dirty="0" err="1" smtClean="0">
                <a:solidFill>
                  <a:srgbClr val="0070C0"/>
                </a:solidFill>
              </a:rPr>
              <a:t>steel</a:t>
            </a:r>
            <a:r>
              <a:rPr lang="fr-FR" b="1" i="1" dirty="0" smtClean="0">
                <a:solidFill>
                  <a:srgbClr val="0070C0"/>
                </a:solidFill>
              </a:rPr>
              <a:t> </a:t>
            </a:r>
            <a:r>
              <a:rPr lang="fr-FR" b="1" i="1" dirty="0" err="1" smtClean="0"/>
              <a:t>surafaces</a:t>
            </a:r>
            <a:r>
              <a:rPr lang="fr-FR" b="1" i="1" dirty="0" smtClean="0"/>
              <a:t>:</a:t>
            </a:r>
          </a:p>
        </p:txBody>
      </p:sp>
      <p:sp>
        <p:nvSpPr>
          <p:cNvPr id="31" name="Text Box 15"/>
          <p:cNvSpPr txBox="1">
            <a:spLocks noChangeArrowheads="1"/>
          </p:cNvSpPr>
          <p:nvPr/>
        </p:nvSpPr>
        <p:spPr bwMode="auto">
          <a:xfrm>
            <a:off x="5791200" y="5867400"/>
            <a:ext cx="3048000" cy="461665"/>
          </a:xfrm>
          <a:prstGeom prst="rect">
            <a:avLst/>
          </a:prstGeom>
          <a:noFill/>
          <a:ln w="9525">
            <a:noFill/>
            <a:miter lim="800000"/>
            <a:headEnd/>
            <a:tailEnd/>
          </a:ln>
        </p:spPr>
        <p:txBody>
          <a:bodyPr wrap="square">
            <a:spAutoFit/>
          </a:bodyPr>
          <a:lstStyle/>
          <a:p>
            <a:pPr>
              <a:spcBef>
                <a:spcPct val="50000"/>
              </a:spcBef>
            </a:pPr>
            <a:r>
              <a:rPr lang="fr-FR" sz="2400" b="1" i="1" dirty="0" smtClean="0">
                <a:solidFill>
                  <a:srgbClr val="FF0000"/>
                </a:solidFill>
              </a:rPr>
              <a:t>Masses are </a:t>
            </a:r>
            <a:r>
              <a:rPr lang="fr-FR" sz="2400" b="1" i="1" dirty="0" err="1" smtClean="0">
                <a:solidFill>
                  <a:srgbClr val="FF0000"/>
                </a:solidFill>
              </a:rPr>
              <a:t>equal</a:t>
            </a:r>
            <a:r>
              <a:rPr lang="fr-FR" sz="2400" b="1" i="1" dirty="0" smtClean="0">
                <a:solidFill>
                  <a:srgbClr val="FF0000"/>
                </a:solidFill>
              </a:rPr>
              <a:t> !</a:t>
            </a:r>
          </a:p>
        </p:txBody>
      </p:sp>
      <p:graphicFrame>
        <p:nvGraphicFramePr>
          <p:cNvPr id="7169" name="Object 1"/>
          <p:cNvGraphicFramePr>
            <a:graphicFrameLocks noChangeAspect="1"/>
          </p:cNvGraphicFramePr>
          <p:nvPr/>
        </p:nvGraphicFramePr>
        <p:xfrm>
          <a:off x="228600" y="1371600"/>
          <a:ext cx="5027861" cy="3509962"/>
        </p:xfrm>
        <a:graphic>
          <a:graphicData uri="http://schemas.openxmlformats.org/presentationml/2006/ole">
            <p:oleObj spid="_x0000_s7169" r:id="rId9" imgW="7790476" imgH="5439534" progId="AcroExch.Document.7">
              <p:embed/>
            </p:oleObj>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lide_L_W_Mounts">
  <a:themeElements>
    <a:clrScheme name="Slide_L_W_Mou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_L_W_Mounts">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bg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Slide_L_W_Mount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_L_W_Mount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_L_W_Mount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_L_W_Mount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_L_W_Moun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_L_W_Moun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_L_W_Moun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49560</TotalTime>
  <Words>1362</Words>
  <Application>Microsoft Office PowerPoint</Application>
  <PresentationFormat>Format A4 (210 x 297 mm)</PresentationFormat>
  <Paragraphs>253</Paragraphs>
  <Slides>41</Slides>
  <Notes>3</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41</vt:i4>
      </vt:variant>
    </vt:vector>
  </HeadingPairs>
  <TitlesOfParts>
    <vt:vector size="45" baseType="lpstr">
      <vt:lpstr>Slide_L_W_Mounts</vt:lpstr>
      <vt:lpstr>Adobe Acrobat Document</vt:lpstr>
      <vt:lpstr>Slide</vt:lpstr>
      <vt:lpstr>Objet d’environnement du Gestionnaire de liaisons</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vector>
  </TitlesOfParts>
  <Company>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Debernardy</dc:creator>
  <cp:lastModifiedBy>Nesvizhevsky</cp:lastModifiedBy>
  <cp:revision>1638</cp:revision>
  <cp:lastPrinted>2002-07-03T13:37:20Z</cp:lastPrinted>
  <dcterms:created xsi:type="dcterms:W3CDTF">2000-10-16T13:21:26Z</dcterms:created>
  <dcterms:modified xsi:type="dcterms:W3CDTF">2014-03-07T07:15:42Z</dcterms:modified>
</cp:coreProperties>
</file>