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58" r:id="rId3"/>
    <p:sldId id="260" r:id="rId4"/>
    <p:sldId id="259" r:id="rId5"/>
    <p:sldId id="261" r:id="rId6"/>
    <p:sldId id="275" r:id="rId7"/>
    <p:sldId id="262" r:id="rId8"/>
    <p:sldId id="276" r:id="rId9"/>
    <p:sldId id="263" r:id="rId10"/>
    <p:sldId id="264" r:id="rId11"/>
    <p:sldId id="279" r:id="rId12"/>
    <p:sldId id="265" r:id="rId13"/>
    <p:sldId id="266" r:id="rId14"/>
    <p:sldId id="280" r:id="rId15"/>
    <p:sldId id="267" r:id="rId16"/>
    <p:sldId id="278" r:id="rId17"/>
    <p:sldId id="277" r:id="rId18"/>
    <p:sldId id="268" r:id="rId19"/>
    <p:sldId id="269" r:id="rId20"/>
    <p:sldId id="270" r:id="rId21"/>
    <p:sldId id="281" r:id="rId22"/>
    <p:sldId id="284" r:id="rId23"/>
    <p:sldId id="282" r:id="rId24"/>
    <p:sldId id="283" r:id="rId25"/>
    <p:sldId id="271" r:id="rId26"/>
    <p:sldId id="272" r:id="rId27"/>
    <p:sldId id="273" r:id="rId28"/>
    <p:sldId id="274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02" y="-9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63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ADBAE-7A00-4DEB-ABAA-7A092CC8C129}" type="datetimeFigureOut">
              <a:rPr lang="fr-FR" smtClean="0"/>
              <a:t>20/02/2014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F12F7-3C39-4C47-924B-F807A91C00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30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75708-75A9-4062-9F22-48AEFED8FBF9}" type="datetimeFigureOut">
              <a:rPr lang="fr-FR" smtClean="0"/>
              <a:t>20/02/2014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BE1DD-7165-42AC-B468-6A28884B02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48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Pascal DEBU -  Irfu - CEA Saclay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7D3109-BEAF-4D5E-A66A-D9081F084B9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010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58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080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7936" y="1192"/>
            <a:ext cx="9151936" cy="90752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2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80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252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967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057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137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85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889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-7936" y="1192"/>
            <a:ext cx="9151936" cy="1143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err="1" smtClean="0"/>
              <a:t>Modifiez</a:t>
            </a:r>
            <a:r>
              <a:rPr lang="en-US" noProof="0" dirty="0" smtClean="0"/>
              <a:t>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Pascal DEBU -  Irfu - CEA Saclay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7D3109-BEAF-4D5E-A66A-D9081F084B9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076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9.gif"/><Relationship Id="rId2" Type="http://schemas.openxmlformats.org/officeDocument/2006/relationships/image" Target="../media/image40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g"/><Relationship Id="rId5" Type="http://schemas.openxmlformats.org/officeDocument/2006/relationships/image" Target="../media/image29.png"/><Relationship Id="rId15" Type="http://schemas.openxmlformats.org/officeDocument/2006/relationships/image" Target="../media/image52.png"/><Relationship Id="rId10" Type="http://schemas.openxmlformats.org/officeDocument/2006/relationships/image" Target="../media/image47.jp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wmf"/><Relationship Id="rId9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7936" y="1192"/>
            <a:ext cx="9151936" cy="1051544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0000"/>
                </a:solidFill>
                <a:latin typeface="Times New Roman"/>
                <a:cs typeface="Times New Roman"/>
              </a:rPr>
              <a:t>GBAR </a:t>
            </a:r>
            <a: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fr-FR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fr-FR" sz="3100" dirty="0" err="1">
                <a:solidFill>
                  <a:srgbClr val="000000"/>
                </a:solidFill>
                <a:latin typeface="Times New Roman"/>
                <a:cs typeface="Times New Roman"/>
              </a:rPr>
              <a:t>Gravitational</a:t>
            </a:r>
            <a:r>
              <a:rPr lang="fr-FR" sz="3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3100" dirty="0" err="1">
                <a:solidFill>
                  <a:srgbClr val="000000"/>
                </a:solidFill>
                <a:latin typeface="Times New Roman"/>
                <a:cs typeface="Times New Roman"/>
              </a:rPr>
              <a:t>Behaviour</a:t>
            </a:r>
            <a:r>
              <a:rPr lang="fr-FR" sz="3100" dirty="0">
                <a:solidFill>
                  <a:srgbClr val="000000"/>
                </a:solidFill>
                <a:latin typeface="Times New Roman"/>
                <a:cs typeface="Times New Roman"/>
              </a:rPr>
              <a:t> of Antihydrogen at </a:t>
            </a:r>
            <a:r>
              <a:rPr lang="fr-FR" sz="3100" dirty="0" err="1">
                <a:solidFill>
                  <a:srgbClr val="000000"/>
                </a:solidFill>
                <a:latin typeface="Times New Roman"/>
                <a:cs typeface="Times New Roman"/>
              </a:rPr>
              <a:t>Rest</a:t>
            </a:r>
            <a:endParaRPr lang="fr-FR" sz="31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3140968"/>
            <a:ext cx="5400600" cy="2699322"/>
          </a:xfrm>
        </p:spPr>
        <p:txBody>
          <a:bodyPr/>
          <a:lstStyle/>
          <a:p>
            <a:r>
              <a:rPr lang="fr-FR" dirty="0"/>
              <a:t>Motivation </a:t>
            </a:r>
          </a:p>
          <a:p>
            <a:r>
              <a:rPr lang="fr-FR" dirty="0" err="1"/>
              <a:t>Principle</a:t>
            </a:r>
            <a:r>
              <a:rPr lang="fr-FR" dirty="0"/>
              <a:t> </a:t>
            </a:r>
            <a:r>
              <a:rPr lang="fr-FR" dirty="0" smtClean="0"/>
              <a:t>of </a:t>
            </a:r>
            <a:r>
              <a:rPr lang="fr-FR" dirty="0"/>
              <a:t>the </a:t>
            </a:r>
            <a:r>
              <a:rPr lang="fr-FR" dirty="0" err="1"/>
              <a:t>experiment</a:t>
            </a:r>
            <a:endParaRPr lang="fr-FR" dirty="0"/>
          </a:p>
          <a:p>
            <a:r>
              <a:rPr lang="fr-FR" dirty="0" err="1"/>
              <a:t>Experimental</a:t>
            </a:r>
            <a:r>
              <a:rPr lang="fr-FR" dirty="0"/>
              <a:t> technique </a:t>
            </a:r>
          </a:p>
          <a:p>
            <a:r>
              <a:rPr lang="fr-FR" dirty="0"/>
              <a:t>P</a:t>
            </a:r>
            <a:r>
              <a:rPr lang="fr-FR" dirty="0" smtClean="0"/>
              <a:t>erspectives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Pascal DEBU -  Irfu - CEA Saclay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1</a:t>
            </a:fld>
            <a:endParaRPr lang="fr-FR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8013"/>
            <a:ext cx="34290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0" y="1620089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of the free fall of antihydrogen atoms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5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GBAR scheme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10</a:t>
            </a:fld>
            <a:endParaRPr lang="fr-FR"/>
          </a:p>
        </p:txBody>
      </p:sp>
      <p:pic>
        <p:nvPicPr>
          <p:cNvPr id="7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787208" cy="51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5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GBAR scheme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11</a:t>
            </a:fld>
            <a:endParaRPr lang="fr-FR"/>
          </a:p>
        </p:txBody>
      </p:sp>
      <p:pic>
        <p:nvPicPr>
          <p:cNvPr id="7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787208" cy="5160371"/>
          </a:xfrm>
          <a:prstGeom prst="rect">
            <a:avLst/>
          </a:prstGeom>
        </p:spPr>
      </p:pic>
      <p:sp>
        <p:nvSpPr>
          <p:cNvPr id="8" name="Frame 10"/>
          <p:cNvSpPr/>
          <p:nvPr/>
        </p:nvSpPr>
        <p:spPr>
          <a:xfrm>
            <a:off x="2915816" y="5469429"/>
            <a:ext cx="3926078" cy="839891"/>
          </a:xfrm>
          <a:prstGeom prst="frame">
            <a:avLst>
              <a:gd name="adj1" fmla="val 5833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10"/>
          <p:cNvSpPr/>
          <p:nvPr/>
        </p:nvSpPr>
        <p:spPr>
          <a:xfrm>
            <a:off x="755576" y="4683219"/>
            <a:ext cx="1858557" cy="1698109"/>
          </a:xfrm>
          <a:prstGeom prst="frame">
            <a:avLst>
              <a:gd name="adj1" fmla="val 5833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4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installation at CERN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12</a:t>
            </a:fld>
            <a:endParaRPr lang="fr-FR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092"/>
            <a:ext cx="9144000" cy="504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6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1100669"/>
            <a:ext cx="6336703" cy="296251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 Antimatter"/>
                <a:cs typeface="Times New Roman Antimatter"/>
              </a:rPr>
              <a:t>p </a:t>
            </a:r>
            <a:r>
              <a:rPr lang="en-US" dirty="0" smtClean="0"/>
              <a:t>decelerator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13</a:t>
            </a:fld>
            <a:endParaRPr lang="fr-FR"/>
          </a:p>
        </p:txBody>
      </p:sp>
      <p:pic>
        <p:nvPicPr>
          <p:cNvPr id="8" name="Picture 5" descr="sno106c1a010b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9" y="3789040"/>
            <a:ext cx="4572558" cy="248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13" descr="IMG_05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67" y="3789040"/>
            <a:ext cx="3763649" cy="2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7172392" y="3419708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CSNSM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Orsay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4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GBAR scheme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14</a:t>
            </a:fld>
            <a:endParaRPr lang="fr-FR"/>
          </a:p>
        </p:txBody>
      </p:sp>
      <p:pic>
        <p:nvPicPr>
          <p:cNvPr id="7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787208" cy="5160371"/>
          </a:xfrm>
          <a:prstGeom prst="rect">
            <a:avLst/>
          </a:prstGeom>
        </p:spPr>
      </p:pic>
      <p:sp>
        <p:nvSpPr>
          <p:cNvPr id="9" name="Frame 10"/>
          <p:cNvSpPr/>
          <p:nvPr/>
        </p:nvSpPr>
        <p:spPr>
          <a:xfrm>
            <a:off x="755576" y="3284983"/>
            <a:ext cx="6086318" cy="1224137"/>
          </a:xfrm>
          <a:prstGeom prst="frame">
            <a:avLst>
              <a:gd name="adj1" fmla="val 5833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3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/Ps demonstrator at </a:t>
            </a:r>
            <a:r>
              <a:rPr lang="en-US" dirty="0" smtClean="0"/>
              <a:t>Saclay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15</a:t>
            </a:fld>
            <a:endParaRPr lang="fr-FR"/>
          </a:p>
        </p:txBody>
      </p:sp>
      <p:pic>
        <p:nvPicPr>
          <p:cNvPr id="7" name="Picture 1" descr="Saclayinstal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52" r="6852"/>
          <a:stretch/>
        </p:blipFill>
        <p:spPr>
          <a:xfrm>
            <a:off x="-431999" y="1124744"/>
            <a:ext cx="5580064" cy="2206221"/>
          </a:xfrm>
          <a:prstGeom prst="rect">
            <a:avLst/>
          </a:prstGeom>
        </p:spPr>
      </p:pic>
      <p:pic>
        <p:nvPicPr>
          <p:cNvPr id="8" name="Picture 7" descr="Saclaypic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5364087" cy="2790565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5508104" y="1395672"/>
            <a:ext cx="37404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LINAC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4.3 MeV / 200 Hz / 2.5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120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μA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3 10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slow e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with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mesh moderator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Penning trap on beam line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RIKEN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accumulation trials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Ps* laser being prepared at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LKB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(Paris)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188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RIKEN Multi-Ring Trap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16</a:t>
            </a:fld>
            <a:endParaRPr lang="fr-FR"/>
          </a:p>
        </p:txBody>
      </p:sp>
      <p:pic>
        <p:nvPicPr>
          <p:cNvPr id="7" name="Picture 5" descr="MRT"/>
          <p:cNvPicPr>
            <a:picLocks noChangeAspect="1" noChangeArrowheads="1"/>
          </p:cNvPicPr>
          <p:nvPr/>
        </p:nvPicPr>
        <p:blipFill>
          <a:blip r:embed="rId2"/>
          <a:srcRect b="3251"/>
          <a:stretch>
            <a:fillRect/>
          </a:stretch>
        </p:blipFill>
        <p:spPr bwMode="auto">
          <a:xfrm>
            <a:off x="2152381" y="3251203"/>
            <a:ext cx="6956123" cy="301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mr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420500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8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</a:t>
            </a:r>
            <a:r>
              <a:rPr lang="en-US" baseline="30000" dirty="0" smtClean="0"/>
              <a:t>+</a:t>
            </a:r>
            <a:r>
              <a:rPr lang="en-US" dirty="0" smtClean="0"/>
              <a:t> trapping mechanism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17</a:t>
            </a:fld>
            <a:endParaRPr lang="fr-FR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437525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427984" y="5404574"/>
            <a:ext cx="4671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density 10</a:t>
            </a:r>
            <a:r>
              <a:rPr lang="en-US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e</a:t>
            </a:r>
            <a:r>
              <a:rPr lang="en-US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cooling time 3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383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First </a:t>
            </a:r>
            <a:r>
              <a:rPr lang="en-US" dirty="0" smtClean="0"/>
              <a:t>e</a:t>
            </a:r>
            <a:r>
              <a:rPr lang="en-US" baseline="30000" dirty="0" smtClean="0"/>
              <a:t>+</a:t>
            </a:r>
            <a:r>
              <a:rPr lang="en-US" dirty="0"/>
              <a:t> </a:t>
            </a:r>
            <a:r>
              <a:rPr lang="en-US" dirty="0" smtClean="0"/>
              <a:t>accumulation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18</a:t>
            </a:fld>
            <a:endParaRPr lang="fr-FR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1412776"/>
            <a:ext cx="6680200" cy="46863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90872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Thèse de P. Grandemange, Université Paris-Sud, 12 décembre 2013</a:t>
            </a:r>
            <a:endParaRPr lang="fr-F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2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GBAR scheme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19</a:t>
            </a:fld>
            <a:endParaRPr lang="fr-FR"/>
          </a:p>
        </p:txBody>
      </p:sp>
      <p:pic>
        <p:nvPicPr>
          <p:cNvPr id="7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787208" cy="5160371"/>
          </a:xfrm>
          <a:prstGeom prst="rect">
            <a:avLst/>
          </a:prstGeom>
        </p:spPr>
      </p:pic>
      <p:sp>
        <p:nvSpPr>
          <p:cNvPr id="8" name="Frame 10"/>
          <p:cNvSpPr/>
          <p:nvPr/>
        </p:nvSpPr>
        <p:spPr>
          <a:xfrm>
            <a:off x="3923928" y="1241918"/>
            <a:ext cx="2917966" cy="1971058"/>
          </a:xfrm>
          <a:prstGeom prst="frame">
            <a:avLst>
              <a:gd name="adj1" fmla="val 5833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5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MOTIVATION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 direct test of the </a:t>
            </a:r>
            <a:r>
              <a:rPr lang="fr-FR" dirty="0" err="1" smtClean="0"/>
              <a:t>Equivalence</a:t>
            </a:r>
            <a:r>
              <a:rPr lang="fr-FR" dirty="0" smtClean="0"/>
              <a:t> </a:t>
            </a:r>
            <a:r>
              <a:rPr lang="fr-FR" dirty="0" err="1" smtClean="0"/>
              <a:t>Principle</a:t>
            </a:r>
            <a:r>
              <a:rPr lang="fr-FR" dirty="0" smtClean="0"/>
              <a:t> </a:t>
            </a:r>
            <a:r>
              <a:rPr lang="en-US" dirty="0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antimatter</a:t>
            </a:r>
            <a:r>
              <a:rPr lang="fr-FR" dirty="0" smtClean="0"/>
              <a:t>:</a:t>
            </a:r>
          </a:p>
          <a:p>
            <a:pPr marL="0" lvl="0" indent="0"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sz="2400" dirty="0">
                <a:solidFill>
                  <a:srgbClr val="000000"/>
                </a:solidFill>
              </a:rPr>
              <a:t>The acceleration imparted to a body by a gravitational field is independent of the nature of the body :</a:t>
            </a:r>
          </a:p>
          <a:p>
            <a:pPr marL="0" lvl="0" indent="0" algn="ctr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sz="2400" i="1" dirty="0">
                <a:solidFill>
                  <a:srgbClr val="663333"/>
                </a:solidFill>
              </a:rPr>
              <a:t> Inertial mass </a:t>
            </a:r>
            <a:r>
              <a:rPr lang="en-US" sz="2400" i="1" dirty="0" smtClean="0">
                <a:solidFill>
                  <a:srgbClr val="663333"/>
                </a:solidFill>
              </a:rPr>
              <a:t>= </a:t>
            </a:r>
            <a:r>
              <a:rPr lang="en-US" sz="2400" i="1" dirty="0">
                <a:solidFill>
                  <a:srgbClr val="663333"/>
                </a:solidFill>
              </a:rPr>
              <a:t>gravitational mass</a:t>
            </a:r>
            <a:endParaRPr lang="fr-FR" sz="2400" i="1" dirty="0">
              <a:solidFill>
                <a:srgbClr val="663333"/>
              </a:solidFill>
            </a:endParaRPr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Pascal DEBU -  Irfu - CEA Saclay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2</a:t>
            </a:fld>
            <a:endParaRPr lang="fr-FR"/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254490"/>
              </p:ext>
            </p:extLst>
          </p:nvPr>
        </p:nvGraphicFramePr>
        <p:xfrm>
          <a:off x="518368" y="4581872"/>
          <a:ext cx="73660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Equation" r:id="rId3" imgW="7365960" imgH="1295280" progId="Equation.DSMT4">
                  <p:embed/>
                </p:oleObj>
              </mc:Choice>
              <mc:Fallback>
                <p:oleObj name="Equation" r:id="rId3" imgW="7365960" imgH="1295280" progId="Equation.DSMT4">
                  <p:embed/>
                  <p:pic>
                    <p:nvPicPr>
                      <p:cNvPr id="0" name="Obje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368" y="4581872"/>
                        <a:ext cx="73660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05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ja-JP" dirty="0" err="1">
                <a:cs typeface="ＭＳ Ｐゴシック" charset="0"/>
              </a:rPr>
              <a:t>Two</a:t>
            </a:r>
            <a:r>
              <a:rPr lang="fr-FR" altLang="ja-JP" dirty="0">
                <a:cs typeface="ＭＳ Ｐゴシック" charset="0"/>
              </a:rPr>
              <a:t> </a:t>
            </a:r>
            <a:r>
              <a:rPr lang="fr-FR" altLang="ja-JP" dirty="0" err="1">
                <a:cs typeface="ＭＳ Ｐゴシック" charset="0"/>
              </a:rPr>
              <a:t>Cooling</a:t>
            </a:r>
            <a:r>
              <a:rPr lang="fr-FR" altLang="ja-JP" dirty="0">
                <a:cs typeface="ＭＳ Ｐゴシック" charset="0"/>
              </a:rPr>
              <a:t> </a:t>
            </a:r>
            <a:r>
              <a:rPr lang="fr-FR" altLang="ja-JP" dirty="0" err="1" smtClean="0">
                <a:cs typeface="ＭＳ Ｐゴシック" charset="0"/>
              </a:rPr>
              <a:t>Steps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20</a:t>
            </a:fld>
            <a:endParaRPr lang="fr-F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62263" y="3927475"/>
            <a:ext cx="29892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ja-JP" dirty="0">
                <a:latin typeface="Times New Roman" charset="0"/>
                <a:cs typeface="ＭＳ Ｐゴシック" charset="0"/>
              </a:rPr>
              <a:t>&gt; 10 000 laser </a:t>
            </a:r>
            <a:r>
              <a:rPr lang="fr-FR" altLang="ja-JP" dirty="0" err="1">
                <a:latin typeface="Times New Roman" charset="0"/>
                <a:cs typeface="ＭＳ Ｐゴシック" charset="0"/>
              </a:rPr>
              <a:t>cooled</a:t>
            </a:r>
            <a:r>
              <a:rPr lang="fr-FR" altLang="ja-JP" dirty="0">
                <a:latin typeface="Times New Roman" charset="0"/>
                <a:cs typeface="ＭＳ Ｐゴシック" charset="0"/>
              </a:rPr>
              <a:t> Be</a:t>
            </a:r>
            <a:r>
              <a:rPr lang="fr-FR" altLang="ja-JP" baseline="30000" dirty="0">
                <a:latin typeface="Times New Roman" charset="0"/>
                <a:cs typeface="ＭＳ Ｐゴシック" charset="0"/>
              </a:rPr>
              <a:t>+</a:t>
            </a:r>
            <a:r>
              <a:rPr lang="fr-FR" altLang="ja-JP" dirty="0">
                <a:latin typeface="Times New Roman" charset="0"/>
                <a:cs typeface="ＭＳ Ｐゴシック" charset="0"/>
              </a:rPr>
              <a:t> ions</a:t>
            </a:r>
          </a:p>
          <a:p>
            <a:pPr algn="ctr" eaLnBrk="1" hangingPunct="1"/>
            <a:r>
              <a:rPr lang="fr-FR" altLang="ja-JP" sz="1600" dirty="0">
                <a:latin typeface="Times New Roman" charset="0"/>
                <a:cs typeface="ＭＳ Ｐゴシック" charset="0"/>
              </a:rPr>
              <a:t>100 </a:t>
            </a:r>
            <a:r>
              <a:rPr lang="fr-FR" altLang="ja-JP" sz="1600" dirty="0" err="1">
                <a:latin typeface="Times New Roman" charset="0"/>
                <a:cs typeface="ＭＳ Ｐゴシック" charset="0"/>
              </a:rPr>
              <a:t>neV</a:t>
            </a:r>
            <a:r>
              <a:rPr lang="fr-FR" altLang="ja-JP" sz="1600" dirty="0">
                <a:latin typeface="Times New Roman" charset="0"/>
                <a:cs typeface="ＭＳ Ｐゴシック" charset="0"/>
              </a:rPr>
              <a:t>, T ~ </a:t>
            </a:r>
            <a:r>
              <a:rPr lang="fr-FR" altLang="ja-JP" sz="1600" dirty="0" err="1">
                <a:latin typeface="Times New Roman" charset="0"/>
                <a:cs typeface="ＭＳ Ｐゴシック" charset="0"/>
              </a:rPr>
              <a:t>mK</a:t>
            </a:r>
            <a:r>
              <a:rPr lang="fr-FR" altLang="ja-JP" dirty="0">
                <a:latin typeface="Times New Roman" charset="0"/>
                <a:cs typeface="ＭＳ Ｐゴシック" charset="0"/>
              </a:rPr>
              <a:t> </a:t>
            </a: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1571625" y="2703510"/>
            <a:ext cx="1292225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865563" y="1965325"/>
            <a:ext cx="771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ja-JP" sz="1400">
                <a:latin typeface="Times New Roman" charset="0"/>
                <a:cs typeface="ＭＳ Ｐゴシック" charset="0"/>
              </a:rPr>
              <a:t>few mm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88900" y="3267597"/>
            <a:ext cx="2074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ja-JP" sz="1600" dirty="0">
                <a:latin typeface="Times New Roman" charset="0"/>
                <a:cs typeface="ＭＳ Ｐゴシック" charset="0"/>
              </a:rPr>
              <a:t>300 eV, </a:t>
            </a:r>
            <a:r>
              <a:rPr lang="fr-FR" altLang="ja-JP" sz="1600" dirty="0" err="1">
                <a:latin typeface="Times New Roman" charset="0"/>
                <a:cs typeface="ＭＳ Ｐゴシック" charset="0"/>
              </a:rPr>
              <a:t>T</a:t>
            </a:r>
            <a:r>
              <a:rPr lang="fr-FR" altLang="ja-JP" sz="1600" dirty="0">
                <a:latin typeface="Times New Roman" charset="0"/>
                <a:cs typeface="ＭＳ Ｐゴシック" charset="0"/>
              </a:rPr>
              <a:t> = 240 000 K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371475" y="1019175"/>
            <a:ext cx="1424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ja-JP" sz="2400" b="1" u="sng" dirty="0">
                <a:solidFill>
                  <a:srgbClr val="0066FF"/>
                </a:solidFill>
                <a:latin typeface="Times New Roman" charset="0"/>
                <a:cs typeface="ＭＳ Ｐゴシック" charset="0"/>
              </a:rPr>
              <a:t>First </a:t>
            </a:r>
            <a:r>
              <a:rPr lang="fr-FR" altLang="ja-JP" sz="2400" b="1" u="sng" dirty="0" err="1">
                <a:solidFill>
                  <a:srgbClr val="0066FF"/>
                </a:solidFill>
                <a:latin typeface="Times New Roman" charset="0"/>
                <a:cs typeface="ＭＳ Ｐゴシック" charset="0"/>
              </a:rPr>
              <a:t>step</a:t>
            </a:r>
            <a:endParaRPr lang="fr-FR" altLang="ja-JP" sz="2400" b="1" u="sng" dirty="0">
              <a:solidFill>
                <a:srgbClr val="0066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 rot="559136">
            <a:off x="5508625" y="3151188"/>
            <a:ext cx="1954213" cy="404812"/>
          </a:xfrm>
          <a:prstGeom prst="leftArrow">
            <a:avLst>
              <a:gd name="adj1" fmla="val 49278"/>
              <a:gd name="adj2" fmla="val 130252"/>
            </a:avLst>
          </a:prstGeom>
          <a:solidFill>
            <a:srgbClr val="CC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1339047" y="3492500"/>
            <a:ext cx="9541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ja-JP" dirty="0"/>
              <a:t>T</a:t>
            </a:r>
          </a:p>
          <a:p>
            <a:pPr algn="ctr" eaLnBrk="1" hangingPunct="1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÷ 3 10</a:t>
            </a:r>
            <a:r>
              <a:rPr lang="en-US" altLang="ja-JP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1073150" y="3703638"/>
            <a:ext cx="1600200" cy="88900"/>
          </a:xfrm>
          <a:prstGeom prst="curvedUpArrow">
            <a:avLst>
              <a:gd name="adj1" fmla="val 360000"/>
              <a:gd name="adj2" fmla="val 720000"/>
              <a:gd name="adj3" fmla="val 33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1763688" y="1073150"/>
            <a:ext cx="73805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Capture and </a:t>
            </a:r>
            <a:r>
              <a:rPr lang="fr-FR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sympathetic</a:t>
            </a:r>
            <a:r>
              <a:rPr lang="fr-FR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Doppler </a:t>
            </a:r>
            <a:r>
              <a:rPr lang="fr-FR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fr-FR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laser </a:t>
            </a:r>
            <a:r>
              <a:rPr lang="fr-FR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cooled</a:t>
            </a:r>
            <a:r>
              <a:rPr lang="fr-FR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ions</a:t>
            </a:r>
            <a:endParaRPr lang="fr-FR" altLang="ja-JP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8"/>
          <p:cNvSpPr txBox="1">
            <a:spLocks noChangeArrowheads="1"/>
          </p:cNvSpPr>
          <p:nvPr/>
        </p:nvSpPr>
        <p:spPr bwMode="auto">
          <a:xfrm>
            <a:off x="6595442" y="2924944"/>
            <a:ext cx="15071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ja-JP" sz="2000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313 nm laser</a:t>
            </a:r>
          </a:p>
        </p:txBody>
      </p:sp>
      <p:pic>
        <p:nvPicPr>
          <p:cNvPr id="17" name="Picture 3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15396" r="15396" b="28000"/>
          <a:stretch>
            <a:fillRect/>
          </a:stretch>
        </p:blipFill>
        <p:spPr>
          <a:xfrm>
            <a:off x="2990850" y="2251075"/>
            <a:ext cx="2308225" cy="1443038"/>
          </a:xfrm>
          <a:noFill/>
        </p:spPr>
      </p:pic>
      <p:sp>
        <p:nvSpPr>
          <p:cNvPr id="18" name="Oval 41"/>
          <p:cNvSpPr>
            <a:spLocks noChangeArrowheads="1"/>
          </p:cNvSpPr>
          <p:nvPr/>
        </p:nvSpPr>
        <p:spPr bwMode="auto">
          <a:xfrm rot="434201">
            <a:off x="3922713" y="2919413"/>
            <a:ext cx="692150" cy="117475"/>
          </a:xfrm>
          <a:prstGeom prst="ellipse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4002088" y="2324100"/>
            <a:ext cx="598487" cy="93663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42"/>
          <p:cNvSpPr txBox="1">
            <a:spLocks noChangeArrowheads="1"/>
          </p:cNvSpPr>
          <p:nvPr/>
        </p:nvSpPr>
        <p:spPr bwMode="auto">
          <a:xfrm>
            <a:off x="2179638" y="1504950"/>
            <a:ext cx="6754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ja-JP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</a:t>
            </a:r>
            <a:r>
              <a:rPr lang="fr-FR" altLang="ja-JP" sz="2000" dirty="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ja-JP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fr-FR" altLang="ja-JP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ja-JP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capture </a:t>
            </a:r>
            <a:r>
              <a:rPr lang="fr-FR" altLang="ja-JP" sz="20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</a:t>
            </a:r>
            <a:r>
              <a:rPr lang="fr-FR" altLang="ja-JP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(Paul </a:t>
            </a:r>
            <a:r>
              <a:rPr lang="fr-FR" altLang="ja-JP" sz="20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</a:t>
            </a:r>
            <a:r>
              <a:rPr lang="fr-FR" altLang="ja-JP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</a:t>
            </a:r>
            <a:r>
              <a:rPr lang="fr-FR" altLang="ja-JP" sz="2000" baseline="-25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altLang="ja-JP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3.5 mm, W = 13 MHz)</a:t>
            </a:r>
          </a:p>
        </p:txBody>
      </p:sp>
      <p:sp>
        <p:nvSpPr>
          <p:cNvPr id="21" name="Line 44"/>
          <p:cNvSpPr>
            <a:spLocks noChangeShapeType="1"/>
          </p:cNvSpPr>
          <p:nvPr/>
        </p:nvSpPr>
        <p:spPr bwMode="auto">
          <a:xfrm flipH="1">
            <a:off x="4159250" y="3119438"/>
            <a:ext cx="90488" cy="73025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5" t="32040" r="30789" b="15166"/>
          <a:stretch>
            <a:fillRect/>
          </a:stretch>
        </p:blipFill>
        <p:spPr bwMode="auto">
          <a:xfrm rot="-3482366">
            <a:off x="7150894" y="5101431"/>
            <a:ext cx="138588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59"/>
          <p:cNvSpPr>
            <a:spLocks noChangeArrowheads="1"/>
          </p:cNvSpPr>
          <p:nvPr/>
        </p:nvSpPr>
        <p:spPr bwMode="auto">
          <a:xfrm>
            <a:off x="4430713" y="2968625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" name="Freeform 60"/>
          <p:cNvSpPr>
            <a:spLocks/>
          </p:cNvSpPr>
          <p:nvPr/>
        </p:nvSpPr>
        <p:spPr bwMode="auto">
          <a:xfrm>
            <a:off x="4714875" y="3051175"/>
            <a:ext cx="3073400" cy="1862138"/>
          </a:xfrm>
          <a:custGeom>
            <a:avLst/>
            <a:gdLst>
              <a:gd name="T0" fmla="*/ 0 w 1936"/>
              <a:gd name="T1" fmla="*/ 0 h 1173"/>
              <a:gd name="T2" fmla="*/ 1249 w 1936"/>
              <a:gd name="T3" fmla="*/ 375 h 1173"/>
              <a:gd name="T4" fmla="*/ 1818 w 1936"/>
              <a:gd name="T5" fmla="*/ 715 h 1173"/>
              <a:gd name="T6" fmla="*/ 1936 w 1936"/>
              <a:gd name="T7" fmla="*/ 1173 h 1173"/>
              <a:gd name="T8" fmla="*/ 0 60000 65536"/>
              <a:gd name="T9" fmla="*/ 0 60000 65536"/>
              <a:gd name="T10" fmla="*/ 0 60000 65536"/>
              <a:gd name="T11" fmla="*/ 0 60000 65536"/>
              <a:gd name="T12" fmla="*/ 0 w 1936"/>
              <a:gd name="T13" fmla="*/ 0 h 1173"/>
              <a:gd name="T14" fmla="*/ 1936 w 1936"/>
              <a:gd name="T15" fmla="*/ 1173 h 11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36" h="1173">
                <a:moveTo>
                  <a:pt x="0" y="0"/>
                </a:moveTo>
                <a:cubicBezTo>
                  <a:pt x="473" y="128"/>
                  <a:pt x="946" y="256"/>
                  <a:pt x="1249" y="375"/>
                </a:cubicBezTo>
                <a:cubicBezTo>
                  <a:pt x="1552" y="494"/>
                  <a:pt x="1704" y="582"/>
                  <a:pt x="1818" y="715"/>
                </a:cubicBezTo>
                <a:cubicBezTo>
                  <a:pt x="1932" y="848"/>
                  <a:pt x="1916" y="1097"/>
                  <a:pt x="1936" y="1173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" name="Group 4"/>
          <p:cNvGrpSpPr/>
          <p:nvPr/>
        </p:nvGrpSpPr>
        <p:grpSpPr>
          <a:xfrm>
            <a:off x="381000" y="4360338"/>
            <a:ext cx="6234113" cy="2024063"/>
            <a:chOff x="381000" y="4597400"/>
            <a:chExt cx="6234113" cy="2024063"/>
          </a:xfrm>
        </p:grpSpPr>
        <p:sp>
          <p:nvSpPr>
            <p:cNvPr id="26" name="Text Box 54"/>
            <p:cNvSpPr txBox="1">
              <a:spLocks noChangeArrowheads="1"/>
            </p:cNvSpPr>
            <p:nvPr/>
          </p:nvSpPr>
          <p:spPr bwMode="auto">
            <a:xfrm>
              <a:off x="381000" y="4597400"/>
              <a:ext cx="17322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altLang="ja-JP" sz="2400" b="1" u="sng" dirty="0">
                  <a:solidFill>
                    <a:srgbClr val="0066FF"/>
                  </a:solidFill>
                  <a:latin typeface="Times New Roman" charset="0"/>
                  <a:cs typeface="ＭＳ Ｐゴシック" charset="0"/>
                </a:rPr>
                <a:t>Second</a:t>
              </a:r>
              <a:r>
                <a:rPr lang="fr-FR" altLang="ja-JP" sz="2400" u="sng" dirty="0">
                  <a:solidFill>
                    <a:srgbClr val="0066FF"/>
                  </a:solidFill>
                  <a:latin typeface="Times New Roman" charset="0"/>
                  <a:cs typeface="ＭＳ Ｐゴシック" charset="0"/>
                </a:rPr>
                <a:t> </a:t>
              </a:r>
              <a:r>
                <a:rPr lang="fr-FR" altLang="ja-JP" sz="2400" b="1" u="sng" dirty="0" err="1">
                  <a:solidFill>
                    <a:srgbClr val="0066FF"/>
                  </a:solidFill>
                  <a:latin typeface="Times New Roman" charset="0"/>
                  <a:cs typeface="ＭＳ Ｐゴシック" charset="0"/>
                </a:rPr>
                <a:t>step</a:t>
              </a:r>
              <a:endParaRPr lang="fr-FR" altLang="ja-JP" sz="2400" b="1" u="sng" dirty="0">
                <a:solidFill>
                  <a:srgbClr val="0066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7" name="Text Box 61"/>
            <p:cNvSpPr txBox="1">
              <a:spLocks noChangeArrowheads="1"/>
            </p:cNvSpPr>
            <p:nvPr/>
          </p:nvSpPr>
          <p:spPr bwMode="auto">
            <a:xfrm>
              <a:off x="625475" y="5207000"/>
              <a:ext cx="548118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Transfer and </a:t>
              </a:r>
              <a:r>
                <a:rPr lang="fr-FR" altLang="ja-JP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ground</a:t>
              </a:r>
              <a:r>
                <a:rPr lang="fr-FR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state </a:t>
              </a:r>
              <a:r>
                <a:rPr lang="fr-FR" altLang="ja-JP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cooling</a:t>
              </a:r>
              <a:r>
                <a:rPr lang="fr-FR" altLang="ja-JP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~ 10 µK </a:t>
              </a:r>
              <a:endParaRPr lang="fr-FR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/>
              <a:r>
                <a:rPr lang="fr-FR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of a Be</a:t>
              </a:r>
              <a:r>
                <a:rPr lang="fr-FR" altLang="ja-JP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fr-FR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/H</a:t>
              </a:r>
              <a:r>
                <a:rPr lang="fr-FR" altLang="ja-JP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fr-FR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ion pair in the </a:t>
              </a:r>
              <a:r>
                <a:rPr lang="fr-FR" altLang="ja-JP" sz="2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precision</a:t>
              </a:r>
              <a:r>
                <a:rPr lang="fr-FR" altLang="ja-JP" sz="20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altLang="ja-JP" sz="2000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trap</a:t>
              </a:r>
              <a:endParaRPr lang="fr-FR" altLang="ja-JP" sz="2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6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6" t="15334" r="80069" b="74556"/>
            <a:stretch>
              <a:fillRect/>
            </a:stretch>
          </p:blipFill>
          <p:spPr bwMode="auto">
            <a:xfrm>
              <a:off x="5300663" y="5926138"/>
              <a:ext cx="1314450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66"/>
            <p:cNvSpPr txBox="1">
              <a:spLocks noChangeArrowheads="1"/>
            </p:cNvSpPr>
            <p:nvPr/>
          </p:nvSpPr>
          <p:spPr bwMode="auto">
            <a:xfrm>
              <a:off x="4983093" y="5970318"/>
              <a:ext cx="8130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altLang="ja-JP" b="1" dirty="0" smtClean="0">
                  <a:latin typeface="Times New Roman" charset="0"/>
                  <a:cs typeface="ＭＳ Ｐゴシック" charset="0"/>
                </a:rPr>
                <a:t>Mainz</a:t>
              </a:r>
              <a:endParaRPr lang="fr-FR" altLang="ja-JP" b="1" dirty="0"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0" name="Line 67"/>
          <p:cNvSpPr>
            <a:spLocks noChangeShapeType="1"/>
          </p:cNvSpPr>
          <p:nvPr/>
        </p:nvSpPr>
        <p:spPr bwMode="auto">
          <a:xfrm>
            <a:off x="6697663" y="3646488"/>
            <a:ext cx="198437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063707"/>
            <a:ext cx="1963341" cy="120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5"/>
          <p:cNvGrpSpPr/>
          <p:nvPr/>
        </p:nvGrpSpPr>
        <p:grpSpPr>
          <a:xfrm>
            <a:off x="-10637" y="1691725"/>
            <a:ext cx="473075" cy="723900"/>
            <a:chOff x="904875" y="1979613"/>
            <a:chExt cx="473075" cy="723900"/>
          </a:xfrm>
        </p:grpSpPr>
        <p:sp>
          <p:nvSpPr>
            <p:cNvPr id="33" name="Oval 6"/>
            <p:cNvSpPr>
              <a:spLocks noChangeArrowheads="1"/>
            </p:cNvSpPr>
            <p:nvPr/>
          </p:nvSpPr>
          <p:spPr bwMode="auto">
            <a:xfrm>
              <a:off x="1225550" y="2551113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" name="Oval 7"/>
            <p:cNvSpPr>
              <a:spLocks noChangeArrowheads="1"/>
            </p:cNvSpPr>
            <p:nvPr/>
          </p:nvSpPr>
          <p:spPr bwMode="auto">
            <a:xfrm>
              <a:off x="1149350" y="2474913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" name="Oval 8"/>
            <p:cNvSpPr>
              <a:spLocks noChangeArrowheads="1"/>
            </p:cNvSpPr>
            <p:nvPr/>
          </p:nvSpPr>
          <p:spPr bwMode="auto">
            <a:xfrm>
              <a:off x="1301750" y="2474913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" name="Text Box 14"/>
            <p:cNvSpPr txBox="1">
              <a:spLocks noChangeArrowheads="1"/>
            </p:cNvSpPr>
            <p:nvPr/>
          </p:nvSpPr>
          <p:spPr bwMode="auto">
            <a:xfrm>
              <a:off x="904875" y="1979613"/>
              <a:ext cx="4539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altLang="ja-JP" b="1" dirty="0">
                  <a:solidFill>
                    <a:srgbClr val="FF0000"/>
                  </a:solidFill>
                  <a:latin typeface="Times New Roman Antimatter" charset="0"/>
                  <a:cs typeface="ＭＳ Ｐゴシック" charset="0"/>
                </a:rPr>
                <a:t>H</a:t>
              </a:r>
              <a:r>
                <a:rPr lang="fr-FR" altLang="ja-JP" b="1" baseline="30000" dirty="0">
                  <a:solidFill>
                    <a:srgbClr val="FF0000"/>
                  </a:solidFill>
                  <a:latin typeface="Times New Roman Antimatter" charset="0"/>
                  <a:cs typeface="ＭＳ Ｐゴシック" charset="0"/>
                </a:rPr>
                <a:t>+</a:t>
              </a:r>
              <a:endParaRPr lang="fr-FR" altLang="ja-JP" b="1" dirty="0">
                <a:solidFill>
                  <a:srgbClr val="FF0000"/>
                </a:solidFill>
                <a:latin typeface="Times New Roman Antimatter" charset="0"/>
                <a:cs typeface="ＭＳ Ｐゴシック" charset="0"/>
              </a:endParaRPr>
            </a:p>
          </p:txBody>
        </p:sp>
        <p:sp>
          <p:nvSpPr>
            <p:cNvPr id="37" name="Oval 17"/>
            <p:cNvSpPr>
              <a:spLocks noChangeArrowheads="1"/>
            </p:cNvSpPr>
            <p:nvPr/>
          </p:nvSpPr>
          <p:spPr bwMode="auto">
            <a:xfrm>
              <a:off x="1073150" y="2627313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" name="Oval 18"/>
            <p:cNvSpPr>
              <a:spLocks noChangeArrowheads="1"/>
            </p:cNvSpPr>
            <p:nvPr/>
          </p:nvSpPr>
          <p:spPr bwMode="auto">
            <a:xfrm>
              <a:off x="996950" y="2551113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pic>
        <p:nvPicPr>
          <p:cNvPr id="4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192" y="1844824"/>
            <a:ext cx="2809674" cy="739576"/>
          </a:xfrm>
          <a:prstGeom prst="rect">
            <a:avLst/>
          </a:prstGeom>
        </p:spPr>
      </p:pic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100907" y="5837202"/>
            <a:ext cx="38969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ja-JP" sz="2000" dirty="0">
                <a:latin typeface="Times New Roman" charset="0"/>
                <a:cs typeface="ＭＳ Ｐゴシック" charset="0"/>
              </a:rPr>
              <a:t>Tests </a:t>
            </a:r>
            <a:r>
              <a:rPr lang="fr-FR" altLang="ja-JP" sz="2000" dirty="0" err="1">
                <a:latin typeface="Times New Roman" charset="0"/>
                <a:cs typeface="ＭＳ Ｐゴシック" charset="0"/>
              </a:rPr>
              <a:t>with</a:t>
            </a:r>
            <a:r>
              <a:rPr lang="fr-FR" altLang="ja-JP" sz="2000" dirty="0">
                <a:latin typeface="Times New Roman" charset="0"/>
                <a:cs typeface="ＭＳ Ｐゴシック" charset="0"/>
              </a:rPr>
              <a:t> a H</a:t>
            </a:r>
            <a:r>
              <a:rPr lang="fr-FR" altLang="ja-JP" sz="2000" baseline="-25000" dirty="0">
                <a:latin typeface="Times New Roman" charset="0"/>
                <a:cs typeface="ＭＳ Ｐゴシック" charset="0"/>
              </a:rPr>
              <a:t>2</a:t>
            </a:r>
            <a:r>
              <a:rPr lang="fr-FR" altLang="ja-JP" sz="2000" baseline="30000" dirty="0">
                <a:latin typeface="Times New Roman" charset="0"/>
                <a:cs typeface="ＭＳ Ｐゴシック" charset="0"/>
              </a:rPr>
              <a:t>+</a:t>
            </a:r>
            <a:r>
              <a:rPr lang="fr-FR" altLang="ja-JP" sz="2000" dirty="0">
                <a:latin typeface="Times New Roman" charset="0"/>
                <a:cs typeface="ＭＳ Ｐゴシック" charset="0"/>
              </a:rPr>
              <a:t> / H</a:t>
            </a:r>
            <a:r>
              <a:rPr lang="fr-FR" altLang="ja-JP" sz="2000" baseline="30000" dirty="0">
                <a:latin typeface="Times New Roman" charset="0"/>
                <a:cs typeface="ＭＳ Ｐゴシック" charset="0"/>
              </a:rPr>
              <a:t>+</a:t>
            </a:r>
            <a:r>
              <a:rPr lang="fr-FR" altLang="ja-JP" sz="2000" dirty="0">
                <a:latin typeface="Times New Roman" charset="0"/>
                <a:cs typeface="ＭＳ Ｐゴシック" charset="0"/>
              </a:rPr>
              <a:t> REMPI source</a:t>
            </a:r>
          </a:p>
        </p:txBody>
      </p:sp>
    </p:spTree>
    <p:extLst>
      <p:ext uri="{BB962C8B-B14F-4D97-AF65-F5344CB8AC3E}">
        <p14:creationId xmlns:p14="http://schemas.microsoft.com/office/powerpoint/2010/main" val="7009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ja-JP" dirty="0" err="1">
                <a:cs typeface="ＭＳ Ｐゴシック" charset="0"/>
              </a:rPr>
              <a:t>Two</a:t>
            </a:r>
            <a:r>
              <a:rPr lang="fr-FR" altLang="ja-JP" dirty="0">
                <a:cs typeface="ＭＳ Ｐゴシック" charset="0"/>
              </a:rPr>
              <a:t> </a:t>
            </a:r>
            <a:r>
              <a:rPr lang="fr-FR" altLang="ja-JP" dirty="0" err="1">
                <a:cs typeface="ＭＳ Ｐゴシック" charset="0"/>
              </a:rPr>
              <a:t>Cooling</a:t>
            </a:r>
            <a:r>
              <a:rPr lang="fr-FR" altLang="ja-JP" dirty="0">
                <a:cs typeface="ＭＳ Ｐゴシック" charset="0"/>
              </a:rPr>
              <a:t> </a:t>
            </a:r>
            <a:r>
              <a:rPr lang="fr-FR" altLang="ja-JP" dirty="0" err="1" smtClean="0">
                <a:cs typeface="ＭＳ Ｐゴシック" charset="0"/>
              </a:rPr>
              <a:t>Steps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21</a:t>
            </a:fld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Sympathetic Doppler cooling</a:t>
            </a:r>
            <a:endParaRPr lang="en-US" dirty="0"/>
          </a:p>
        </p:txBody>
      </p:sp>
      <p:sp>
        <p:nvSpPr>
          <p:cNvPr id="42" name="ZoneTexte 41"/>
          <p:cNvSpPr txBox="1"/>
          <p:nvPr/>
        </p:nvSpPr>
        <p:spPr>
          <a:xfrm>
            <a:off x="0" y="90872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Hilico, J-P. Karr, A. Douillet, P. 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Indelicato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S. Wolf, F. Schmidt-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Kaler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IJMPCS</a:t>
            </a:r>
            <a:endParaRPr lang="fr-F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46" y="1964934"/>
            <a:ext cx="1916430" cy="355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6034286" cy="466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0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ja-JP" dirty="0" err="1">
                <a:cs typeface="ＭＳ Ｐゴシック" charset="0"/>
              </a:rPr>
              <a:t>Two</a:t>
            </a:r>
            <a:r>
              <a:rPr lang="fr-FR" altLang="ja-JP" dirty="0">
                <a:cs typeface="ＭＳ Ｐゴシック" charset="0"/>
              </a:rPr>
              <a:t> </a:t>
            </a:r>
            <a:r>
              <a:rPr lang="fr-FR" altLang="ja-JP" dirty="0" err="1">
                <a:cs typeface="ＭＳ Ｐゴシック" charset="0"/>
              </a:rPr>
              <a:t>Cooling</a:t>
            </a:r>
            <a:r>
              <a:rPr lang="fr-FR" altLang="ja-JP" dirty="0">
                <a:cs typeface="ＭＳ Ｐゴシック" charset="0"/>
              </a:rPr>
              <a:t> </a:t>
            </a:r>
            <a:r>
              <a:rPr lang="fr-FR" altLang="ja-JP" dirty="0" err="1" smtClean="0">
                <a:cs typeface="ＭＳ Ｐゴシック" charset="0"/>
              </a:rPr>
              <a:t>Steps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22</a:t>
            </a:fld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Sympathetic Doppler cooling</a:t>
            </a:r>
            <a:endParaRPr lang="en-US" dirty="0"/>
          </a:p>
        </p:txBody>
      </p:sp>
      <p:sp>
        <p:nvSpPr>
          <p:cNvPr id="42" name="ZoneTexte 41"/>
          <p:cNvSpPr txBox="1"/>
          <p:nvPr/>
        </p:nvSpPr>
        <p:spPr>
          <a:xfrm>
            <a:off x="0" y="90872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Hilico, J-P. Karr, A. Douillet, P. 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Indelicato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S. Wolf, F. Schmidt-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Kaler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IJMPCS</a:t>
            </a:r>
            <a:endParaRPr lang="fr-F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46" y="1964934"/>
            <a:ext cx="1916430" cy="355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6034286" cy="466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26" y="1542299"/>
            <a:ext cx="6415238" cy="453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6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ja-JP" dirty="0" err="1">
                <a:cs typeface="ＭＳ Ｐゴシック" charset="0"/>
              </a:rPr>
              <a:t>Two</a:t>
            </a:r>
            <a:r>
              <a:rPr lang="fr-FR" altLang="ja-JP" dirty="0">
                <a:cs typeface="ＭＳ Ｐゴシック" charset="0"/>
              </a:rPr>
              <a:t> </a:t>
            </a:r>
            <a:r>
              <a:rPr lang="fr-FR" altLang="ja-JP" dirty="0" err="1">
                <a:cs typeface="ＭＳ Ｐゴシック" charset="0"/>
              </a:rPr>
              <a:t>Cooling</a:t>
            </a:r>
            <a:r>
              <a:rPr lang="fr-FR" altLang="ja-JP" dirty="0">
                <a:cs typeface="ＭＳ Ｐゴシック" charset="0"/>
              </a:rPr>
              <a:t> </a:t>
            </a:r>
            <a:r>
              <a:rPr lang="fr-FR" altLang="ja-JP" dirty="0" err="1" smtClean="0">
                <a:cs typeface="ＭＳ Ｐゴシック" charset="0"/>
              </a:rPr>
              <a:t>Steps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23</a:t>
            </a:fld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state cooling</a:t>
            </a:r>
            <a:endParaRPr lang="en-US" dirty="0"/>
          </a:p>
        </p:txBody>
      </p:sp>
      <p:sp>
        <p:nvSpPr>
          <p:cNvPr id="42" name="ZoneTexte 41"/>
          <p:cNvSpPr txBox="1"/>
          <p:nvPr/>
        </p:nvSpPr>
        <p:spPr>
          <a:xfrm>
            <a:off x="0" y="90872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Hilico, J-P. Karr, A. Douillet, P. 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Indelicato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S. Wolf, F. Schmidt-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Kaler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IJMPCS</a:t>
            </a:r>
            <a:endParaRPr lang="fr-F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467" y="3608144"/>
            <a:ext cx="4031933" cy="266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72816"/>
            <a:ext cx="426878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oneTexte 38"/>
          <p:cNvSpPr txBox="1"/>
          <p:nvPr/>
        </p:nvSpPr>
        <p:spPr>
          <a:xfrm>
            <a:off x="4250942" y="1929026"/>
            <a:ext cx="3921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 state sympathetic cooling 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a Be</a:t>
            </a:r>
            <a:r>
              <a:rPr lang="en-US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1" dirty="0" smtClean="0">
                <a:latin typeface="Times New Roman Antimatter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ion pair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GBAR scheme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24</a:t>
            </a:fld>
            <a:endParaRPr lang="fr-FR"/>
          </a:p>
        </p:txBody>
      </p:sp>
      <p:pic>
        <p:nvPicPr>
          <p:cNvPr id="7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787208" cy="5160371"/>
          </a:xfrm>
          <a:prstGeom prst="rect">
            <a:avLst/>
          </a:prstGeom>
        </p:spPr>
      </p:pic>
      <p:sp>
        <p:nvSpPr>
          <p:cNvPr id="9" name="Frame 10"/>
          <p:cNvSpPr/>
          <p:nvPr/>
        </p:nvSpPr>
        <p:spPr>
          <a:xfrm>
            <a:off x="971600" y="1628800"/>
            <a:ext cx="3240360" cy="1728192"/>
          </a:xfrm>
          <a:prstGeom prst="frame">
            <a:avLst>
              <a:gd name="adj1" fmla="val 5833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Times New Roman Antimatter" panose="02020603050405020304" pitchFamily="18" charset="0"/>
              </a:rPr>
              <a:t>H</a:t>
            </a:r>
            <a:r>
              <a:rPr lang="fr-FR" dirty="0"/>
              <a:t> free </a:t>
            </a:r>
            <a:r>
              <a:rPr lang="fr-FR" dirty="0" err="1"/>
              <a:t>fall</a:t>
            </a:r>
            <a:r>
              <a:rPr lang="fr-FR" dirty="0"/>
              <a:t> </a:t>
            </a:r>
            <a:r>
              <a:rPr lang="fr-FR" dirty="0" err="1" smtClean="0"/>
              <a:t>detection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25</a:t>
            </a:fld>
            <a:endParaRPr lang="fr-FR"/>
          </a:p>
        </p:txBody>
      </p:sp>
      <p:pic>
        <p:nvPicPr>
          <p:cNvPr id="7" name="Picture 4" descr="f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6" y="1124744"/>
            <a:ext cx="3450844" cy="3696529"/>
          </a:xfrm>
          <a:prstGeom prst="rect">
            <a:avLst/>
          </a:prstGeom>
        </p:spPr>
      </p:pic>
      <p:pic>
        <p:nvPicPr>
          <p:cNvPr id="8" name="Picture 18" descr="sideview.pn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r="5719" b="620"/>
          <a:stretch/>
        </p:blipFill>
        <p:spPr>
          <a:xfrm>
            <a:off x="4355976" y="968416"/>
            <a:ext cx="4789103" cy="5412912"/>
          </a:xfrm>
          <a:prstGeom prst="rect">
            <a:avLst/>
          </a:prstGeom>
        </p:spPr>
      </p:pic>
      <p:cxnSp>
        <p:nvCxnSpPr>
          <p:cNvPr id="10" name="Straight Arrow Connector 5"/>
          <p:cNvCxnSpPr/>
          <p:nvPr/>
        </p:nvCxnSpPr>
        <p:spPr bwMode="auto">
          <a:xfrm>
            <a:off x="7081201" y="980728"/>
            <a:ext cx="0" cy="5760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12" name="TextBox 9"/>
          <p:cNvSpPr txBox="1"/>
          <p:nvPr/>
        </p:nvSpPr>
        <p:spPr>
          <a:xfrm>
            <a:off x="6408619" y="1151746"/>
            <a:ext cx="595035" cy="477054"/>
          </a:xfrm>
          <a:prstGeom prst="rect">
            <a:avLst/>
          </a:prstGeom>
          <a:solidFill>
            <a:schemeClr val="bg1"/>
          </a:solidFill>
        </p:spPr>
        <p:txBody>
          <a:bodyPr wrap="none" tIns="0" rtlCol="0">
            <a:spAutoFit/>
          </a:bodyPr>
          <a:lstStyle/>
          <a:p>
            <a:r>
              <a:rPr lang="en-US" sz="2800" b="1" dirty="0" smtClean="0">
                <a:latin typeface="Times New Roman Antimatter"/>
                <a:cs typeface="Times New Roman Antimatter"/>
              </a:rPr>
              <a:t>H</a:t>
            </a:r>
            <a:r>
              <a:rPr lang="en-US" sz="2800" b="1" baseline="30000" dirty="0" smtClean="0">
                <a:latin typeface="Times New Roman Antimatter"/>
                <a:cs typeface="Times New Roman Antimatter"/>
              </a:rPr>
              <a:t>+</a:t>
            </a:r>
            <a:endParaRPr lang="en-US" sz="2800" b="1" baseline="30000" dirty="0">
              <a:latin typeface="Times New Roman Antimatter"/>
              <a:cs typeface="Times New Roman Antimatter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09041" y="4941168"/>
            <a:ext cx="36495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Aim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measure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  <a:latin typeface="Times New Roman Antimatter" pitchFamily="18" charset="0"/>
                <a:cs typeface="Times New Roman" pitchFamily="18" charset="0"/>
              </a:rPr>
              <a:t>g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1 %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precision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(first phase)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 1500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events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needed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9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: Velocity </a:t>
            </a:r>
            <a:r>
              <a:rPr lang="en-US" dirty="0" smtClean="0"/>
              <a:t>selector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26</a:t>
            </a:fld>
            <a:endParaRPr lang="fr-FR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469256"/>
            <a:ext cx="2836333" cy="181572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90872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 Dufour, P. 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Debu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Lambrecht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V. 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Nesvizhevsky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S. Reynaud, A. </a:t>
            </a:r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Voronin</a:t>
            </a:r>
            <a:r>
              <a:rPr lang="fr-F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Eur. Phys. J. C 74 (2014) 2731</a:t>
            </a:r>
            <a:endParaRPr lang="fr-F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13"/>
          <p:cNvGrpSpPr/>
          <p:nvPr/>
        </p:nvGrpSpPr>
        <p:grpSpPr>
          <a:xfrm>
            <a:off x="90392" y="1700808"/>
            <a:ext cx="4657456" cy="3715860"/>
            <a:chOff x="217390" y="1813525"/>
            <a:chExt cx="4759178" cy="3697134"/>
          </a:xfrm>
        </p:grpSpPr>
        <p:sp>
          <p:nvSpPr>
            <p:cNvPr id="10" name="TextBox 8"/>
            <p:cNvSpPr txBox="1"/>
            <p:nvPr/>
          </p:nvSpPr>
          <p:spPr>
            <a:xfrm rot="16200000">
              <a:off x="-1083603" y="3303684"/>
              <a:ext cx="29405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292934"/>
                  </a:solidFill>
                  <a:latin typeface="Times New Roman"/>
                  <a:cs typeface="Times New Roman"/>
                </a:rPr>
                <a:t>Reflection probability</a:t>
              </a:r>
            </a:p>
          </p:txBody>
        </p:sp>
        <p:pic>
          <p:nvPicPr>
            <p:cNvPr id="11" name="Picture 12" descr="screenshot_11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08" y="1813525"/>
              <a:ext cx="4439260" cy="3697134"/>
            </a:xfrm>
            <a:prstGeom prst="rect">
              <a:avLst/>
            </a:prstGeom>
          </p:spPr>
        </p:pic>
      </p:grpSp>
      <p:sp>
        <p:nvSpPr>
          <p:cNvPr id="12" name="ZoneTexte 11"/>
          <p:cNvSpPr txBox="1"/>
          <p:nvPr/>
        </p:nvSpPr>
        <p:spPr>
          <a:xfrm>
            <a:off x="5076057" y="3284984"/>
            <a:ext cx="3888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 : keep only atoms with a small initial vertical velocity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gain in precision outweighs the loss in statistics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71600" y="5731807"/>
            <a:ext cx="292615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 G.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Dufour’s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talk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18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6856" y="1783357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fr-FR" dirty="0">
                <a:latin typeface="Times New Roman Antimatter" pitchFamily="18" charset="0"/>
              </a:rPr>
              <a:t>H </a:t>
            </a:r>
            <a:r>
              <a:rPr lang="en-US" dirty="0"/>
              <a:t>s</a:t>
            </a:r>
            <a:r>
              <a:rPr lang="en-US" dirty="0" smtClean="0"/>
              <a:t>ource</a:t>
            </a:r>
            <a:r>
              <a:rPr lang="en-US" dirty="0"/>
              <a:t>:</a:t>
            </a:r>
          </a:p>
          <a:p>
            <a:pPr lvl="1">
              <a:spcBef>
                <a:spcPts val="0"/>
              </a:spcBef>
              <a:buFont typeface="Arial"/>
              <a:buChar char="•"/>
            </a:pPr>
            <a:r>
              <a:rPr lang="en-US" dirty="0"/>
              <a:t> very low temperature </a:t>
            </a:r>
          </a:p>
          <a:p>
            <a:pPr lvl="1">
              <a:spcBef>
                <a:spcPts val="0"/>
              </a:spcBef>
              <a:buFont typeface="Arial"/>
              <a:buChar char="•"/>
            </a:pPr>
            <a:r>
              <a:rPr lang="en-US" dirty="0"/>
              <a:t> high phase-space density</a:t>
            </a:r>
          </a:p>
          <a:p>
            <a:pPr lvl="1">
              <a:spcBef>
                <a:spcPts val="0"/>
              </a:spcBef>
              <a:buFont typeface="Arial"/>
              <a:buChar char="•"/>
            </a:pPr>
            <a:r>
              <a:rPr lang="en-US" dirty="0"/>
              <a:t> compact </a:t>
            </a:r>
            <a:r>
              <a:rPr lang="en-US" dirty="0" smtClean="0"/>
              <a:t>system</a:t>
            </a:r>
            <a:endParaRPr lang="en-US" dirty="0"/>
          </a:p>
          <a:p>
            <a:r>
              <a:rPr lang="en-US" sz="2600" dirty="0" smtClean="0"/>
              <a:t>Improve </a:t>
            </a:r>
            <a:r>
              <a:rPr lang="en-US" sz="2600" dirty="0"/>
              <a:t>the precision on </a:t>
            </a:r>
            <a:r>
              <a:rPr lang="fr-FR" sz="2600" dirty="0">
                <a:latin typeface="Times New Roman Antimatter" pitchFamily="64" charset="0"/>
                <a:cs typeface="Arial" charset="0"/>
              </a:rPr>
              <a:t>g</a:t>
            </a:r>
            <a:r>
              <a:rPr lang="fr-FR" sz="2600" dirty="0">
                <a:solidFill>
                  <a:srgbClr val="006600"/>
                </a:solidFill>
                <a:latin typeface="Times New Roman Antimatter" pitchFamily="64" charset="0"/>
                <a:cs typeface="Arial" charset="0"/>
              </a:rPr>
              <a:t> </a:t>
            </a:r>
            <a:r>
              <a:rPr lang="en-US" sz="2600" dirty="0"/>
              <a:t>w</a:t>
            </a:r>
            <a:r>
              <a:rPr lang="fr-FR" sz="2600" dirty="0" err="1"/>
              <a:t>ith</a:t>
            </a:r>
            <a:r>
              <a:rPr lang="fr-FR" sz="2600" dirty="0"/>
              <a:t> the </a:t>
            </a:r>
            <a:r>
              <a:rPr lang="en-US" sz="2600" dirty="0"/>
              <a:t>spectroscopy of gravitational levels of </a:t>
            </a:r>
            <a:r>
              <a:rPr lang="fr-FR" sz="2600" dirty="0">
                <a:latin typeface="Times New Roman Antimatter" pitchFamily="18" charset="0"/>
              </a:rPr>
              <a:t>H </a:t>
            </a:r>
            <a:r>
              <a:rPr lang="fr-FR" sz="2600" dirty="0" err="1"/>
              <a:t>above</a:t>
            </a:r>
            <a:r>
              <a:rPr lang="fr-FR" sz="2600" dirty="0"/>
              <a:t> the annihilation </a:t>
            </a:r>
            <a:r>
              <a:rPr lang="fr-FR" sz="2600" dirty="0" smtClean="0"/>
              <a:t>plane</a:t>
            </a:r>
            <a:r>
              <a:rPr lang="fr-FR" sz="2600" dirty="0" smtClean="0">
                <a:latin typeface="Times New Roman Antimatter" pitchFamily="18" charset="0"/>
              </a:rPr>
              <a:t>: </a:t>
            </a:r>
            <a:r>
              <a:rPr lang="fr-FR" sz="2600" dirty="0" err="1"/>
              <a:t>similar</a:t>
            </a:r>
            <a:r>
              <a:rPr lang="fr-FR" sz="2600" dirty="0"/>
              <a:t> </a:t>
            </a:r>
            <a:r>
              <a:rPr lang="fr-FR" sz="2600" dirty="0" err="1"/>
              <a:t>method</a:t>
            </a:r>
            <a:r>
              <a:rPr lang="fr-FR" sz="2600" dirty="0"/>
              <a:t> as for UCN neutrons </a:t>
            </a:r>
            <a:endParaRPr lang="fr-FR" sz="2600" dirty="0" smtClean="0"/>
          </a:p>
          <a:p>
            <a:pPr marL="0" indent="0">
              <a:buNone/>
            </a:pPr>
            <a:r>
              <a:rPr lang="fr-FR" sz="2600" dirty="0"/>
              <a:t> </a:t>
            </a:r>
            <a:r>
              <a:rPr lang="fr-FR" sz="2600" dirty="0" smtClean="0"/>
              <a:t>   </a:t>
            </a:r>
            <a:r>
              <a:rPr lang="fr-FR" sz="2600" dirty="0" smtClean="0"/>
              <a:t>(</a:t>
            </a:r>
            <a:r>
              <a:rPr lang="fr-FR" sz="2600" dirty="0"/>
              <a:t>GRANIT </a:t>
            </a:r>
            <a:r>
              <a:rPr lang="fr-FR" sz="2600" dirty="0" err="1"/>
              <a:t>spectrometer</a:t>
            </a:r>
            <a:r>
              <a:rPr lang="fr-FR" sz="2600" dirty="0"/>
              <a:t>)</a:t>
            </a:r>
          </a:p>
          <a:p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Spectroscopy of gravitational states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27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Voronin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Froelich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V. V.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Nesvizhevsky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Phys.</a:t>
            </a:r>
            <a:r>
              <a:rPr lang="fr-FR" sz="2400" i="1" dirty="0">
                <a:solidFill>
                  <a:srgbClr val="000000"/>
                </a:solidFill>
                <a:latin typeface="Times New Roman Antimatter" pitchFamily="18" charset="0"/>
              </a:rPr>
              <a:t>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lang="fr-F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032903 (2011)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43" y="1412776"/>
            <a:ext cx="1575061" cy="1683975"/>
          </a:xfrm>
          <a:prstGeom prst="rect">
            <a:avLst/>
          </a:prstGeom>
        </p:spPr>
      </p:pic>
      <p:grpSp>
        <p:nvGrpSpPr>
          <p:cNvPr id="10" name="Group 20"/>
          <p:cNvGrpSpPr/>
          <p:nvPr/>
        </p:nvGrpSpPr>
        <p:grpSpPr>
          <a:xfrm>
            <a:off x="4597147" y="2204864"/>
            <a:ext cx="3503245" cy="2452077"/>
            <a:chOff x="4214446" y="2373923"/>
            <a:chExt cx="3503245" cy="2452077"/>
          </a:xfrm>
        </p:grpSpPr>
        <p:sp>
          <p:nvSpPr>
            <p:cNvPr id="11" name="Rounded Rectangle 14"/>
            <p:cNvSpPr/>
            <p:nvPr/>
          </p:nvSpPr>
          <p:spPr>
            <a:xfrm>
              <a:off x="5060462" y="3653692"/>
              <a:ext cx="2432538" cy="11723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" name="Arc 11"/>
            <p:cNvSpPr/>
            <p:nvPr/>
          </p:nvSpPr>
          <p:spPr>
            <a:xfrm flipH="1">
              <a:off x="6553199" y="2373923"/>
              <a:ext cx="1164492" cy="2452077"/>
            </a:xfrm>
            <a:prstGeom prst="arc">
              <a:avLst>
                <a:gd name="adj1" fmla="val 16144777"/>
                <a:gd name="adj2" fmla="val 3"/>
              </a:avLst>
            </a:prstGeom>
            <a:ln>
              <a:solidFill>
                <a:srgbClr val="292934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92934"/>
                </a:solidFill>
                <a:latin typeface="Calibri"/>
              </a:endParaRPr>
            </a:p>
          </p:txBody>
        </p:sp>
        <p:sp>
          <p:nvSpPr>
            <p:cNvPr id="13" name="Arc 12"/>
            <p:cNvSpPr/>
            <p:nvPr/>
          </p:nvSpPr>
          <p:spPr>
            <a:xfrm>
              <a:off x="4214446" y="2373923"/>
              <a:ext cx="1164492" cy="2452077"/>
            </a:xfrm>
            <a:prstGeom prst="arc">
              <a:avLst>
                <a:gd name="adj1" fmla="val 16144777"/>
                <a:gd name="adj2" fmla="val 3"/>
              </a:avLst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92934"/>
                </a:solidFill>
                <a:latin typeface="Calibri"/>
              </a:endParaRPr>
            </a:p>
          </p:txBody>
        </p:sp>
        <p:sp>
          <p:nvSpPr>
            <p:cNvPr id="14" name="Arc 13"/>
            <p:cNvSpPr/>
            <p:nvPr/>
          </p:nvSpPr>
          <p:spPr>
            <a:xfrm flipH="1">
              <a:off x="5378938" y="2373923"/>
              <a:ext cx="1164492" cy="2452077"/>
            </a:xfrm>
            <a:prstGeom prst="arc">
              <a:avLst>
                <a:gd name="adj1" fmla="val 16144777"/>
                <a:gd name="adj2" fmla="val 3"/>
              </a:avLst>
            </a:prstGeom>
            <a:ln>
              <a:solidFill>
                <a:srgbClr val="292934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92934"/>
                </a:solidFill>
                <a:latin typeface="Calibri"/>
              </a:endParaRPr>
            </a:p>
          </p:txBody>
        </p:sp>
        <p:sp>
          <p:nvSpPr>
            <p:cNvPr id="15" name="Arc 14"/>
            <p:cNvSpPr/>
            <p:nvPr/>
          </p:nvSpPr>
          <p:spPr>
            <a:xfrm>
              <a:off x="5378938" y="2373923"/>
              <a:ext cx="1164492" cy="2452077"/>
            </a:xfrm>
            <a:prstGeom prst="arc">
              <a:avLst>
                <a:gd name="adj1" fmla="val 16144777"/>
                <a:gd name="adj2" fmla="val 3"/>
              </a:avLst>
            </a:prstGeom>
            <a:ln>
              <a:solidFill>
                <a:srgbClr val="292934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92934"/>
                </a:solidFill>
                <a:latin typeface="Calibri"/>
              </a:endParaRP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2936980" y="5661248"/>
            <a:ext cx="321919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 A. Yu.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Voronin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talk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39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28</a:t>
            </a:fld>
            <a:endParaRPr lang="fr-FR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-6868" y="2852936"/>
            <a:ext cx="9150867" cy="2727813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>15 institutes</a:t>
            </a:r>
            <a:br>
              <a:rPr lang="en-US" sz="3200" dirty="0" smtClean="0"/>
            </a:br>
            <a:r>
              <a:rPr lang="en-US" sz="3200" dirty="0" smtClean="0"/>
              <a:t>~ 50 researchers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2015		</a:t>
            </a:r>
            <a:r>
              <a:rPr lang="en-US" sz="3200" dirty="0"/>
              <a:t>s</a:t>
            </a:r>
            <a:r>
              <a:rPr lang="en-US" sz="3200" dirty="0" smtClean="0"/>
              <a:t>tart installation</a:t>
            </a:r>
            <a:br>
              <a:rPr lang="en-US" sz="3200" dirty="0" smtClean="0"/>
            </a:br>
            <a:r>
              <a:rPr lang="en-US" sz="3200" dirty="0" smtClean="0"/>
              <a:t>2016		ELENA commissioning with p &amp; H</a:t>
            </a:r>
            <a:r>
              <a:rPr lang="en-US" sz="4000" baseline="30000" dirty="0" smtClean="0"/>
              <a:t>-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2017		first antiprotons for GBAR	</a:t>
            </a:r>
            <a:endParaRPr lang="en-US" sz="3200" dirty="0"/>
          </a:p>
        </p:txBody>
      </p:sp>
      <p:grpSp>
        <p:nvGrpSpPr>
          <p:cNvPr id="24" name="Groupe 23"/>
          <p:cNvGrpSpPr/>
          <p:nvPr/>
        </p:nvGrpSpPr>
        <p:grpSpPr>
          <a:xfrm>
            <a:off x="-6868" y="149538"/>
            <a:ext cx="9173977" cy="2672737"/>
            <a:chOff x="-6868" y="149538"/>
            <a:chExt cx="9173977" cy="2672737"/>
          </a:xfrm>
        </p:grpSpPr>
        <p:grpSp>
          <p:nvGrpSpPr>
            <p:cNvPr id="7" name="Group 6"/>
            <p:cNvGrpSpPr/>
            <p:nvPr/>
          </p:nvGrpSpPr>
          <p:grpSpPr>
            <a:xfrm>
              <a:off x="-6868" y="149538"/>
              <a:ext cx="9173977" cy="2351201"/>
              <a:chOff x="129635" y="4553703"/>
              <a:chExt cx="8989848" cy="219487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1" r="8283"/>
              <a:stretch/>
            </p:blipFill>
            <p:spPr>
              <a:xfrm>
                <a:off x="145140" y="5085537"/>
                <a:ext cx="1615276" cy="665539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11793" y="5785214"/>
                <a:ext cx="1831608" cy="474343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/>
              <a:srcRect b="4567"/>
              <a:stretch/>
            </p:blipFill>
            <p:spPr>
              <a:xfrm>
                <a:off x="129635" y="5785214"/>
                <a:ext cx="1648463" cy="688831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78086" y="4553703"/>
                <a:ext cx="2753282" cy="69040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63121" y="4620594"/>
                <a:ext cx="1831608" cy="498583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94729" y="4616246"/>
                <a:ext cx="2924754" cy="511722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78098" y="6260864"/>
                <a:ext cx="1995983" cy="426362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27328" y="5244106"/>
                <a:ext cx="1972501" cy="467957"/>
              </a:xfrm>
              <a:prstGeom prst="rect">
                <a:avLst/>
              </a:prstGeom>
            </p:spPr>
          </p:pic>
          <p:pic>
            <p:nvPicPr>
              <p:cNvPr id="16" name="Picture 15" descr="logoirfu02bleu.jp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755" y="4573814"/>
                <a:ext cx="1279899" cy="511722"/>
              </a:xfrm>
              <a:prstGeom prst="rect">
                <a:avLst/>
              </a:prstGeom>
            </p:spPr>
          </p:pic>
          <p:pic>
            <p:nvPicPr>
              <p:cNvPr id="17" name="Picture 16" descr="logoV3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8098" y="5198514"/>
                <a:ext cx="1198278" cy="1000190"/>
              </a:xfrm>
              <a:prstGeom prst="rect">
                <a:avLst/>
              </a:prstGeom>
            </p:spPr>
          </p:pic>
          <p:pic>
            <p:nvPicPr>
              <p:cNvPr id="18" name="Picture 17" descr="logo_leb_en.gi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3401" y="5746225"/>
                <a:ext cx="913209" cy="1002351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87776" y="5119177"/>
                <a:ext cx="1131707" cy="1002351"/>
              </a:xfrm>
              <a:prstGeom prst="rect">
                <a:avLst/>
              </a:prstGeom>
            </p:spPr>
          </p:pic>
          <p:pic>
            <p:nvPicPr>
              <p:cNvPr id="20" name="Picture 19" descr="screenshot_49.jp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4511" y="5746634"/>
                <a:ext cx="1817564" cy="987910"/>
              </a:xfrm>
              <a:prstGeom prst="rect">
                <a:avLst/>
              </a:prstGeom>
            </p:spPr>
          </p:pic>
          <p:pic>
            <p:nvPicPr>
              <p:cNvPr id="21" name="Picture 20" descr="logo_pl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3178" y="5148191"/>
                <a:ext cx="2724598" cy="598443"/>
              </a:xfrm>
              <a:prstGeom prst="rect">
                <a:avLst/>
              </a:prstGeom>
            </p:spPr>
          </p:pic>
        </p:grpSp>
        <p:pic>
          <p:nvPicPr>
            <p:cNvPr id="23" name="Picture 2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108229" y="1848202"/>
              <a:ext cx="944009" cy="974073"/>
            </a:xfrm>
            <a:prstGeom prst="rect">
              <a:avLst/>
            </a:prstGeom>
          </p:spPr>
        </p:pic>
      </p:grpSp>
      <p:sp>
        <p:nvSpPr>
          <p:cNvPr id="25" name="ZoneTexte 24"/>
          <p:cNvSpPr txBox="1"/>
          <p:nvPr/>
        </p:nvSpPr>
        <p:spPr>
          <a:xfrm>
            <a:off x="0" y="577564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SPSC-P-342, Proposal to measure the Gravitational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Behaviour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Antihydrogen at Rest, GBAR, CERN (2011)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5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 and cosmology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Matter-antimatter asymmetry in the </a:t>
            </a:r>
            <a:r>
              <a:rPr lang="en-US" dirty="0" smtClean="0"/>
              <a:t>Universe ???</a:t>
            </a:r>
            <a:endParaRPr lang="en-US" dirty="0" smtClean="0"/>
          </a:p>
          <a:p>
            <a:endParaRPr lang="en-US" dirty="0" smtClean="0"/>
          </a:p>
          <a:p>
            <a:pPr>
              <a:spcBef>
                <a:spcPts val="0"/>
              </a:spcBef>
            </a:pPr>
            <a:r>
              <a:rPr lang="fr-FR" dirty="0"/>
              <a:t>Is </a:t>
            </a:r>
            <a:r>
              <a:rPr lang="fr-FR" dirty="0" err="1"/>
              <a:t>there</a:t>
            </a:r>
            <a:r>
              <a:rPr lang="fr-FR" dirty="0"/>
              <a:t> a </a:t>
            </a:r>
            <a:r>
              <a:rPr lang="fr-FR" dirty="0" err="1"/>
              <a:t>repulsive</a:t>
            </a:r>
            <a:r>
              <a:rPr lang="fr-FR" dirty="0"/>
              <a:t> </a:t>
            </a:r>
            <a:r>
              <a:rPr lang="fr-FR" dirty="0" err="1"/>
              <a:t>antimatter-matter</a:t>
            </a:r>
            <a:r>
              <a:rPr lang="fr-FR" dirty="0"/>
              <a:t> interaction ???</a:t>
            </a:r>
          </a:p>
          <a:p>
            <a:pPr marL="0" indent="0">
              <a:buNone/>
            </a:pPr>
            <a:r>
              <a:rPr lang="fr-FR" sz="1600" i="1" dirty="0" smtClean="0"/>
              <a:t>      A</a:t>
            </a:r>
            <a:r>
              <a:rPr lang="fr-FR" sz="1600" i="1" dirty="0"/>
              <a:t>. Benoît-Lévy, G. Chardin A&amp;A 537 (2012) </a:t>
            </a:r>
            <a:r>
              <a:rPr lang="fr-FR" sz="1600" i="1" dirty="0" smtClean="0"/>
              <a:t>A78</a:t>
            </a:r>
          </a:p>
          <a:p>
            <a:endParaRPr lang="fr-FR" sz="1600" i="1" dirty="0"/>
          </a:p>
          <a:p>
            <a:r>
              <a:rPr lang="fr-FR" dirty="0" smtClean="0"/>
              <a:t>No quantum </a:t>
            </a:r>
            <a:r>
              <a:rPr lang="fr-FR" dirty="0" err="1" smtClean="0"/>
              <a:t>theory</a:t>
            </a:r>
            <a:r>
              <a:rPr lang="fr-FR" dirty="0" smtClean="0"/>
              <a:t> of gravitation</a:t>
            </a:r>
          </a:p>
          <a:p>
            <a:pPr lvl="1"/>
            <a:r>
              <a:rPr lang="fr-FR" dirty="0" smtClean="0"/>
              <a:t>new </a:t>
            </a:r>
            <a:r>
              <a:rPr lang="fr-FR" dirty="0" err="1" smtClean="0"/>
              <a:t>theories</a:t>
            </a:r>
            <a:r>
              <a:rPr lang="fr-FR" dirty="0" smtClean="0"/>
              <a:t> </a:t>
            </a:r>
            <a:r>
              <a:rPr lang="en-US" dirty="0" smtClean="0"/>
              <a:t>may</a:t>
            </a:r>
            <a:r>
              <a:rPr lang="fr-FR" dirty="0" smtClean="0"/>
              <a:t> </a:t>
            </a:r>
            <a:r>
              <a:rPr lang="fr-FR" dirty="0" err="1" smtClean="0"/>
              <a:t>contain</a:t>
            </a:r>
            <a:r>
              <a:rPr lang="fr-FR" dirty="0" smtClean="0"/>
              <a:t> </a:t>
            </a:r>
            <a:r>
              <a:rPr lang="fr-FR" dirty="0" err="1" smtClean="0"/>
              <a:t>additional</a:t>
            </a:r>
            <a:r>
              <a:rPr lang="fr-FR" dirty="0" smtClean="0"/>
              <a:t> </a:t>
            </a:r>
            <a:r>
              <a:rPr lang="fr-FR" dirty="0" smtClean="0"/>
              <a:t>interaction </a:t>
            </a:r>
            <a:r>
              <a:rPr lang="fr-FR" dirty="0" err="1" smtClean="0"/>
              <a:t>terms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for </a:t>
            </a:r>
            <a:r>
              <a:rPr lang="fr-FR" dirty="0" err="1" smtClean="0"/>
              <a:t>matter</a:t>
            </a:r>
            <a:r>
              <a:rPr lang="fr-FR" dirty="0" smtClean="0"/>
              <a:t> and </a:t>
            </a:r>
            <a:r>
              <a:rPr lang="fr-FR" dirty="0" err="1" smtClean="0"/>
              <a:t>antimatter</a:t>
            </a:r>
            <a:endParaRPr lang="fr-FR" dirty="0" smtClean="0"/>
          </a:p>
          <a:p>
            <a:endParaRPr lang="fr-FR" sz="1600" i="1" dirty="0"/>
          </a:p>
          <a:p>
            <a:pPr lvl="1"/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3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limits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35285"/>
            <a:ext cx="8229600" cy="51740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000" dirty="0" err="1"/>
              <a:t>Limits</a:t>
            </a:r>
            <a:r>
              <a:rPr lang="fr-FR" sz="2000" dirty="0"/>
              <a:t> </a:t>
            </a:r>
            <a:r>
              <a:rPr lang="fr-FR" sz="2000" dirty="0" smtClean="0"/>
              <a:t>on </a:t>
            </a:r>
            <a:r>
              <a:rPr lang="fr-FR" sz="2000" dirty="0" err="1" smtClean="0"/>
              <a:t>gravitational</a:t>
            </a:r>
            <a:r>
              <a:rPr lang="fr-FR" sz="2000" dirty="0" smtClean="0"/>
              <a:t> </a:t>
            </a:r>
            <a:r>
              <a:rPr lang="fr-FR" sz="2000" dirty="0" err="1"/>
              <a:t>acceleration</a:t>
            </a:r>
            <a:r>
              <a:rPr lang="fr-FR" sz="2000" dirty="0"/>
              <a:t> </a:t>
            </a:r>
            <a:r>
              <a:rPr lang="fr-FR" sz="2000" dirty="0" smtClean="0"/>
              <a:t> </a:t>
            </a:r>
            <a:r>
              <a:rPr lang="fr-FR" sz="3600" dirty="0" smtClean="0"/>
              <a:t>(</a:t>
            </a:r>
            <a:r>
              <a:rPr lang="fr-FR" sz="3600" dirty="0"/>
              <a:t>call </a:t>
            </a:r>
            <a:r>
              <a:rPr lang="fr-FR" sz="3600" dirty="0" err="1"/>
              <a:t>it</a:t>
            </a:r>
            <a:r>
              <a:rPr lang="fr-FR" sz="3600" dirty="0"/>
              <a:t> </a:t>
            </a:r>
            <a:r>
              <a:rPr lang="fr-FR" sz="3600" dirty="0">
                <a:solidFill>
                  <a:srgbClr val="C00000"/>
                </a:solidFill>
                <a:latin typeface="Times New Roman Antimatter" pitchFamily="18" charset="0"/>
              </a:rPr>
              <a:t>g</a:t>
            </a:r>
            <a:r>
              <a:rPr lang="fr-FR" sz="3600" dirty="0"/>
              <a:t> ) </a:t>
            </a:r>
            <a:r>
              <a:rPr lang="fr-FR" sz="2000" dirty="0"/>
              <a:t>for </a:t>
            </a:r>
            <a:r>
              <a:rPr lang="fr-FR" sz="2000" dirty="0" err="1"/>
              <a:t>antimatter</a:t>
            </a:r>
            <a:r>
              <a:rPr lang="fr-FR" sz="2000" dirty="0" smtClean="0"/>
              <a:t>:</a:t>
            </a:r>
          </a:p>
          <a:p>
            <a:pPr marL="0" indent="0">
              <a:buNone/>
            </a:pPr>
            <a:endParaRPr lang="fr-FR" sz="2000" dirty="0" smtClean="0"/>
          </a:p>
          <a:p>
            <a:r>
              <a:rPr lang="fr-FR" sz="2000" dirty="0" err="1" smtClean="0"/>
              <a:t>Arrival</a:t>
            </a:r>
            <a:r>
              <a:rPr lang="fr-FR" sz="2000" dirty="0" smtClean="0"/>
              <a:t> </a:t>
            </a:r>
            <a:r>
              <a:rPr lang="fr-FR" sz="2000" dirty="0"/>
              <a:t>time of one (? : 90 % CL) neutrino and 18 antineutrinos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  <a:r>
              <a:rPr lang="fr-FR" sz="2000" dirty="0"/>
              <a:t>SN1987a </a:t>
            </a:r>
            <a:endParaRPr lang="fr-FR" sz="1600" i="1" dirty="0" smtClean="0"/>
          </a:p>
          <a:p>
            <a:pPr marL="0" indent="0">
              <a:buNone/>
            </a:pPr>
            <a:r>
              <a:rPr lang="fr-FR" sz="1600" i="1" dirty="0"/>
              <a:t> </a:t>
            </a:r>
            <a:r>
              <a:rPr lang="fr-FR" sz="1600" i="1" dirty="0" smtClean="0"/>
              <a:t>      S</a:t>
            </a:r>
            <a:r>
              <a:rPr lang="fr-FR" sz="1600" i="1" dirty="0"/>
              <a:t>. </a:t>
            </a:r>
            <a:r>
              <a:rPr lang="fr-FR" sz="1600" i="1" dirty="0" err="1"/>
              <a:t>Paksava</a:t>
            </a:r>
            <a:r>
              <a:rPr lang="fr-FR" sz="1600" i="1" dirty="0"/>
              <a:t> et al. </a:t>
            </a:r>
            <a:r>
              <a:rPr lang="fr-FR" sz="1600" i="1" dirty="0" err="1"/>
              <a:t>Phys</a:t>
            </a:r>
            <a:r>
              <a:rPr lang="fr-FR" sz="1600" i="1" dirty="0"/>
              <a:t> </a:t>
            </a:r>
            <a:r>
              <a:rPr lang="fr-FR" sz="1600" i="1" dirty="0" err="1"/>
              <a:t>Rev</a:t>
            </a:r>
            <a:r>
              <a:rPr lang="fr-FR" sz="1600" i="1" dirty="0"/>
              <a:t> D 39 (1989) </a:t>
            </a:r>
            <a:r>
              <a:rPr lang="fr-FR" sz="1600" i="1" dirty="0" smtClean="0"/>
              <a:t>1761</a:t>
            </a:r>
            <a:endParaRPr lang="fr-FR" sz="2000" dirty="0" smtClean="0"/>
          </a:p>
          <a:p>
            <a:pPr>
              <a:spcBef>
                <a:spcPct val="50000"/>
              </a:spcBef>
            </a:pPr>
            <a:r>
              <a:rPr lang="fr-FR" sz="2000" dirty="0" smtClean="0"/>
              <a:t>CPLEAR</a:t>
            </a:r>
            <a:r>
              <a:rPr lang="fr-FR" sz="2000" dirty="0"/>
              <a:t>: CP violation in K</a:t>
            </a:r>
            <a:r>
              <a:rPr lang="fr-FR" sz="2000" baseline="30000" dirty="0"/>
              <a:t>0</a:t>
            </a:r>
            <a:r>
              <a:rPr lang="fr-FR" sz="2000" dirty="0"/>
              <a:t>-</a:t>
            </a:r>
            <a:r>
              <a:rPr lang="fr-FR" sz="2000" dirty="0">
                <a:latin typeface="Times New Roman Antimatter" pitchFamily="18" charset="0"/>
              </a:rPr>
              <a:t>K</a:t>
            </a:r>
            <a:r>
              <a:rPr lang="fr-FR" sz="2000" baseline="30000" dirty="0">
                <a:latin typeface="Times New Roman Antimatter" pitchFamily="18" charset="0"/>
              </a:rPr>
              <a:t>0</a:t>
            </a:r>
            <a:r>
              <a:rPr lang="fr-FR" sz="2000" dirty="0">
                <a:latin typeface="Times New Roman Antimatter" pitchFamily="18" charset="0"/>
              </a:rPr>
              <a:t> </a:t>
            </a:r>
            <a:r>
              <a:rPr lang="fr-FR" sz="2000" dirty="0" smtClean="0"/>
              <a:t>as </a:t>
            </a:r>
            <a:r>
              <a:rPr lang="fr-FR" sz="2000" dirty="0"/>
              <a:t>a </a:t>
            </a:r>
            <a:r>
              <a:rPr lang="fr-FR" sz="2000" dirty="0" err="1"/>
              <a:t>function</a:t>
            </a:r>
            <a:r>
              <a:rPr lang="fr-FR" sz="2000" dirty="0"/>
              <a:t> of time </a:t>
            </a:r>
            <a:r>
              <a:rPr lang="fr-FR" sz="2000" dirty="0" err="1"/>
              <a:t>depends</a:t>
            </a:r>
            <a:r>
              <a:rPr lang="fr-FR" sz="2000" dirty="0"/>
              <a:t> </a:t>
            </a:r>
            <a:r>
              <a:rPr lang="fr-FR" sz="2000" dirty="0" smtClean="0"/>
              <a:t>on  </a:t>
            </a:r>
            <a:r>
              <a:rPr lang="fr-FR" sz="2000" dirty="0">
                <a:sym typeface="Symbol"/>
              </a:rPr>
              <a:t>m </a:t>
            </a:r>
            <a:r>
              <a:rPr lang="fr-FR" sz="1600" i="1" dirty="0" smtClean="0"/>
              <a:t>A</a:t>
            </a:r>
            <a:r>
              <a:rPr lang="fr-FR" sz="1600" i="1" dirty="0"/>
              <a:t>. </a:t>
            </a:r>
            <a:r>
              <a:rPr lang="fr-FR" sz="1600" i="1" dirty="0" err="1"/>
              <a:t>Apostolakis</a:t>
            </a:r>
            <a:r>
              <a:rPr lang="fr-FR" sz="1600" i="1" dirty="0"/>
              <a:t> et al., </a:t>
            </a:r>
            <a:r>
              <a:rPr lang="fr-FR" sz="1600" i="1" dirty="0" err="1"/>
              <a:t>Phys</a:t>
            </a:r>
            <a:r>
              <a:rPr lang="fr-FR" sz="1600" i="1" dirty="0"/>
              <a:t> </a:t>
            </a:r>
            <a:r>
              <a:rPr lang="fr-FR" sz="1600" i="1" dirty="0" err="1"/>
              <a:t>Lett</a:t>
            </a:r>
            <a:r>
              <a:rPr lang="fr-FR" sz="1600" i="1" dirty="0"/>
              <a:t> B 452 (1999) </a:t>
            </a:r>
            <a:r>
              <a:rPr lang="fr-FR" sz="1600" i="1" dirty="0" smtClean="0"/>
              <a:t>425</a:t>
            </a:r>
          </a:p>
          <a:p>
            <a:pPr>
              <a:spcBef>
                <a:spcPct val="50000"/>
              </a:spcBef>
            </a:pPr>
            <a:endParaRPr lang="fr-FR" sz="2000" dirty="0" smtClean="0"/>
          </a:p>
          <a:p>
            <a:pPr>
              <a:spcBef>
                <a:spcPts val="0"/>
              </a:spcBef>
            </a:pPr>
            <a:r>
              <a:rPr lang="fr-FR" sz="2000" dirty="0" smtClean="0"/>
              <a:t>Cyclotron </a:t>
            </a:r>
            <a:r>
              <a:rPr lang="fr-FR" sz="2000" dirty="0" err="1"/>
              <a:t>frequency</a:t>
            </a:r>
            <a:r>
              <a:rPr lang="fr-FR" sz="2000" dirty="0"/>
              <a:t> </a:t>
            </a:r>
            <a:r>
              <a:rPr lang="fr-FR" sz="2000" dirty="0" err="1"/>
              <a:t>measurement</a:t>
            </a:r>
            <a:r>
              <a:rPr lang="fr-FR" sz="2000" dirty="0"/>
              <a:t> of </a:t>
            </a:r>
            <a:endParaRPr lang="fr-FR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fr-FR" sz="2000" dirty="0" smtClean="0"/>
              <a:t>      p </a:t>
            </a:r>
            <a:r>
              <a:rPr lang="fr-FR" sz="2000" dirty="0"/>
              <a:t>(H</a:t>
            </a:r>
            <a:r>
              <a:rPr lang="fr-FR" sz="2000" baseline="30000" dirty="0"/>
              <a:t>-</a:t>
            </a:r>
            <a:r>
              <a:rPr lang="fr-FR" sz="2000" dirty="0"/>
              <a:t>) </a:t>
            </a:r>
            <a:r>
              <a:rPr lang="fr-FR" sz="2000" dirty="0" smtClean="0"/>
              <a:t>and </a:t>
            </a:r>
            <a:r>
              <a:rPr lang="fr-FR" sz="2000" dirty="0">
                <a:latin typeface="Times New Roman Antimatter" pitchFamily="18" charset="0"/>
              </a:rPr>
              <a:t>p </a:t>
            </a:r>
            <a:r>
              <a:rPr lang="fr-FR" sz="2000" dirty="0"/>
              <a:t>in the </a:t>
            </a:r>
            <a:r>
              <a:rPr lang="fr-FR" sz="2000" dirty="0" err="1"/>
              <a:t>same</a:t>
            </a:r>
            <a:r>
              <a:rPr lang="fr-FR" sz="2000" dirty="0"/>
              <a:t> </a:t>
            </a:r>
            <a:r>
              <a:rPr lang="fr-FR" sz="2000" dirty="0" smtClean="0"/>
              <a:t>B </a:t>
            </a:r>
            <a:r>
              <a:rPr lang="fr-FR" sz="2000" dirty="0" err="1"/>
              <a:t>field</a:t>
            </a:r>
            <a:endParaRPr lang="fr-FR" sz="2000" dirty="0"/>
          </a:p>
          <a:p>
            <a:pPr marL="0" indent="0">
              <a:spcBef>
                <a:spcPts val="0"/>
              </a:spcBef>
              <a:buNone/>
            </a:pPr>
            <a:r>
              <a:rPr lang="fr-FR" sz="1600" i="1" dirty="0" smtClean="0"/>
              <a:t>        G</a:t>
            </a:r>
            <a:r>
              <a:rPr lang="fr-FR" sz="1600" i="1" dirty="0"/>
              <a:t>. </a:t>
            </a:r>
            <a:r>
              <a:rPr lang="fr-FR" sz="1600" i="1" dirty="0" err="1"/>
              <a:t>Gabrielse</a:t>
            </a:r>
            <a:r>
              <a:rPr lang="fr-FR" sz="1600" i="1" dirty="0"/>
              <a:t> et al. </a:t>
            </a:r>
            <a:r>
              <a:rPr lang="fr-FR" sz="1600" i="1" dirty="0" err="1"/>
              <a:t>Phys</a:t>
            </a:r>
            <a:r>
              <a:rPr lang="fr-FR" sz="1600" i="1" dirty="0"/>
              <a:t> </a:t>
            </a:r>
            <a:r>
              <a:rPr lang="fr-FR" sz="1600" i="1" dirty="0" err="1"/>
              <a:t>Rev</a:t>
            </a:r>
            <a:r>
              <a:rPr lang="fr-FR" sz="1600" i="1" dirty="0"/>
              <a:t> </a:t>
            </a:r>
            <a:r>
              <a:rPr lang="fr-FR" sz="1600" i="1" dirty="0" err="1"/>
              <a:t>Lett</a:t>
            </a:r>
            <a:r>
              <a:rPr lang="fr-FR" sz="1600" i="1" dirty="0"/>
              <a:t> 82 (1999) </a:t>
            </a:r>
            <a:r>
              <a:rPr lang="fr-FR" sz="1600" i="1" dirty="0" smtClean="0"/>
              <a:t>3198</a:t>
            </a:r>
          </a:p>
          <a:p>
            <a:pPr marL="0" indent="0">
              <a:spcBef>
                <a:spcPts val="0"/>
              </a:spcBef>
              <a:buNone/>
            </a:pPr>
            <a:endParaRPr lang="fr-FR" sz="1600" i="1" baseline="-25000" dirty="0"/>
          </a:p>
          <a:p>
            <a:pPr marL="0" indent="0">
              <a:spcBef>
                <a:spcPts val="0"/>
              </a:spcBef>
              <a:buNone/>
            </a:pPr>
            <a:endParaRPr lang="fr-FR" sz="1600" i="1" baseline="-25000" dirty="0" smtClean="0"/>
          </a:p>
          <a:p>
            <a:pPr marL="0" indent="0">
              <a:spcBef>
                <a:spcPts val="0"/>
              </a:spcBef>
              <a:buNone/>
            </a:pPr>
            <a:endParaRPr lang="fr-FR" sz="1800" baseline="-25000" dirty="0"/>
          </a:p>
          <a:p>
            <a:r>
              <a:rPr lang="fr-FR" sz="2000" dirty="0" smtClean="0"/>
              <a:t>Alpha: location of annihilation of antihydrogen </a:t>
            </a:r>
            <a:r>
              <a:rPr lang="fr-FR" sz="2000" dirty="0" err="1" smtClean="0"/>
              <a:t>atoms</a:t>
            </a:r>
            <a:r>
              <a:rPr lang="fr-FR" sz="2000" dirty="0" smtClean="0"/>
              <a:t> </a:t>
            </a:r>
          </a:p>
          <a:p>
            <a:pPr marL="0" lvl="0" indent="0">
              <a:buNone/>
            </a:pPr>
            <a:r>
              <a:rPr lang="de-DE" sz="1600" i="1" dirty="0" smtClean="0">
                <a:latin typeface="Times New Roman"/>
                <a:cs typeface="Times New Roman"/>
              </a:rPr>
              <a:t>       Nature </a:t>
            </a:r>
            <a:r>
              <a:rPr lang="de-DE" sz="1600" i="1" dirty="0" err="1" smtClean="0">
                <a:latin typeface="Times New Roman"/>
                <a:cs typeface="Times New Roman"/>
              </a:rPr>
              <a:t>Comm</a:t>
            </a:r>
            <a:r>
              <a:rPr lang="de-DE" sz="1600" i="1" dirty="0" smtClean="0">
                <a:latin typeface="Times New Roman"/>
                <a:cs typeface="Times New Roman"/>
              </a:rPr>
              <a:t> </a:t>
            </a:r>
            <a:r>
              <a:rPr lang="de-DE" sz="1600" i="1" dirty="0">
                <a:latin typeface="Times New Roman"/>
                <a:cs typeface="Times New Roman"/>
              </a:rPr>
              <a:t>4</a:t>
            </a:r>
            <a:r>
              <a:rPr lang="de-DE" sz="1600" i="1" dirty="0" smtClean="0">
                <a:latin typeface="Times New Roman"/>
                <a:cs typeface="Times New Roman"/>
              </a:rPr>
              <a:t>, 1785 (2013</a:t>
            </a:r>
            <a:r>
              <a:rPr lang="de-DE" sz="2000" i="1" dirty="0" smtClean="0">
                <a:latin typeface="Times New Roman"/>
                <a:cs typeface="Times New Roman"/>
              </a:rPr>
              <a:t>)</a:t>
            </a:r>
            <a:endParaRPr lang="en-US" sz="2000" i="1" dirty="0" smtClean="0">
              <a:latin typeface="Times New Roman"/>
              <a:cs typeface="Times New Roman"/>
            </a:endParaRPr>
          </a:p>
          <a:p>
            <a:endParaRPr lang="fr-FR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4</a:t>
            </a:fld>
            <a:endParaRPr lang="fr-FR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570114"/>
              </p:ext>
            </p:extLst>
          </p:nvPr>
        </p:nvGraphicFramePr>
        <p:xfrm>
          <a:off x="5508104" y="2619127"/>
          <a:ext cx="258762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Equation" r:id="rId3" imgW="2793960" imgH="368280" progId="Equation.DSMT4">
                  <p:embed/>
                </p:oleObj>
              </mc:Choice>
              <mc:Fallback>
                <p:oleObj name="Equation" r:id="rId3" imgW="2793960" imgH="368280" progId="Equation.DSMT4">
                  <p:embed/>
                  <p:pic>
                    <p:nvPicPr>
                      <p:cNvPr id="0" name="Obje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2619127"/>
                        <a:ext cx="2587625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600884"/>
              </p:ext>
            </p:extLst>
          </p:nvPr>
        </p:nvGraphicFramePr>
        <p:xfrm>
          <a:off x="1598613" y="4941168"/>
          <a:ext cx="6805612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Equation" r:id="rId5" imgW="7378560" imgH="368280" progId="Equation.DSMT4">
                  <p:embed/>
                </p:oleObj>
              </mc:Choice>
              <mc:Fallback>
                <p:oleObj name="Equation" r:id="rId5" imgW="7378560" imgH="368280" progId="Equation.DSMT4">
                  <p:embed/>
                  <p:pic>
                    <p:nvPicPr>
                      <p:cNvPr id="0" name="Obje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8613" y="4941168"/>
                        <a:ext cx="6805612" cy="373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754" y="3450506"/>
            <a:ext cx="33337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2400883"/>
              </p:ext>
            </p:extLst>
          </p:nvPr>
        </p:nvGraphicFramePr>
        <p:xfrm>
          <a:off x="3779912" y="5661248"/>
          <a:ext cx="1500188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Equation" r:id="rId8" imgW="1625400" imgH="355320" progId="Equation.DSMT4">
                  <p:embed/>
                </p:oleObj>
              </mc:Choice>
              <mc:Fallback>
                <p:oleObj name="Equation" r:id="rId8" imgW="1625400" imgH="355320" progId="Equation.DSMT4">
                  <p:embed/>
                  <p:pic>
                    <p:nvPicPr>
                      <p:cNvPr id="0" name="Obje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5661248"/>
                        <a:ext cx="1500188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982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7936" y="1192"/>
            <a:ext cx="9151936" cy="11235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GBAR principle:</a:t>
            </a:r>
            <a:br>
              <a:rPr lang="en-US" dirty="0" smtClean="0"/>
            </a:br>
            <a:r>
              <a:rPr lang="en-US" dirty="0" smtClean="0"/>
              <a:t>cool </a:t>
            </a:r>
            <a:r>
              <a:rPr lang="en-US" dirty="0" smtClean="0">
                <a:latin typeface="Times New Roman Antimatter" pitchFamily="64" charset="0"/>
              </a:rPr>
              <a:t>H</a:t>
            </a:r>
            <a:r>
              <a:rPr lang="en-US" baseline="30000" dirty="0" smtClean="0">
                <a:latin typeface="Arial" charset="0"/>
              </a:rPr>
              <a:t>+ </a:t>
            </a:r>
            <a:r>
              <a:rPr lang="en-US" dirty="0" smtClean="0"/>
              <a:t>to get ultra-slow </a:t>
            </a:r>
            <a:r>
              <a:rPr lang="en-US" dirty="0" smtClean="0">
                <a:latin typeface="Times New Roman Antimatter" pitchFamily="64" charset="0"/>
              </a:rPr>
              <a:t>H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124744"/>
            <a:ext cx="4032448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Produce first  </a:t>
            </a:r>
            <a:r>
              <a:rPr lang="en-US" dirty="0">
                <a:latin typeface="Times New Roman Antimatter" pitchFamily="64" charset="0"/>
              </a:rPr>
              <a:t>H</a:t>
            </a:r>
            <a:r>
              <a:rPr lang="en-US" baseline="30000" dirty="0">
                <a:latin typeface="Arial" charset="0"/>
              </a:rPr>
              <a:t>+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Capture </a:t>
            </a:r>
            <a:r>
              <a:rPr lang="en-US" dirty="0" smtClean="0">
                <a:latin typeface="Times New Roman Antimatter" pitchFamily="64" charset="0"/>
              </a:rPr>
              <a:t>H</a:t>
            </a:r>
            <a:r>
              <a:rPr lang="en-US" sz="3600" baseline="30000" dirty="0" smtClean="0"/>
              <a:t>+</a:t>
            </a:r>
            <a:r>
              <a:rPr lang="en-US" baseline="30000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smtClean="0"/>
              <a:t>in  trap</a:t>
            </a:r>
          </a:p>
          <a:p>
            <a:r>
              <a:rPr lang="en-US" i="1" dirty="0"/>
              <a:t>C</a:t>
            </a:r>
            <a:r>
              <a:rPr lang="en-US" i="1" dirty="0" smtClean="0"/>
              <a:t>ooling with Be</a:t>
            </a:r>
            <a:r>
              <a:rPr lang="en-US" sz="3600" i="1" baseline="30000" dirty="0" smtClean="0"/>
              <a:t>+</a:t>
            </a:r>
            <a:r>
              <a:rPr lang="en-US" sz="3600" baseline="30000" dirty="0" smtClean="0"/>
              <a:t> </a:t>
            </a:r>
          </a:p>
          <a:p>
            <a:pPr marL="0" indent="0">
              <a:buNone/>
            </a:pPr>
            <a:r>
              <a:rPr lang="en-US" sz="3600" baseline="30000" dirty="0">
                <a:latin typeface="Times New Roman"/>
                <a:cs typeface="Times New Roman"/>
              </a:rPr>
              <a:t> </a:t>
            </a:r>
            <a:r>
              <a:rPr lang="en-US" sz="3600" baseline="30000" dirty="0" smtClean="0">
                <a:latin typeface="Times New Roman"/>
                <a:cs typeface="Times New Roman"/>
              </a:rPr>
              <a:t>     </a:t>
            </a:r>
            <a:r>
              <a:rPr lang="en-US" dirty="0" smtClean="0">
                <a:latin typeface="Times New Roman"/>
                <a:cs typeface="Times New Roman"/>
              </a:rPr>
              <a:t>→ 10 µK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Photodetachment of excess e</a:t>
            </a:r>
            <a:r>
              <a:rPr lang="en-US" sz="3600" baseline="30000" dirty="0" smtClean="0"/>
              <a:t>+</a:t>
            </a:r>
          </a:p>
          <a:p>
            <a:r>
              <a:rPr lang="en-US" dirty="0" smtClean="0"/>
              <a:t>Time of flight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5</a:t>
            </a:fld>
            <a:endParaRPr lang="fr-FR"/>
          </a:p>
        </p:txBody>
      </p:sp>
      <p:grpSp>
        <p:nvGrpSpPr>
          <p:cNvPr id="7" name="Group 75"/>
          <p:cNvGrpSpPr/>
          <p:nvPr/>
        </p:nvGrpSpPr>
        <p:grpSpPr>
          <a:xfrm>
            <a:off x="4283968" y="2206473"/>
            <a:ext cx="4728796" cy="2749550"/>
            <a:chOff x="4415204" y="1460500"/>
            <a:chExt cx="4728796" cy="2749550"/>
          </a:xfrm>
        </p:grpSpPr>
        <p:pic>
          <p:nvPicPr>
            <p:cNvPr id="8" name="Picture 76" descr="screenshot_76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66830" y="2531005"/>
              <a:ext cx="1943100" cy="990600"/>
            </a:xfrm>
            <a:prstGeom prst="rect">
              <a:avLst/>
            </a:prstGeom>
          </p:spPr>
        </p:pic>
        <p:grpSp>
          <p:nvGrpSpPr>
            <p:cNvPr id="9" name="Group 42"/>
            <p:cNvGrpSpPr>
              <a:grpSpLocks/>
            </p:cNvGrpSpPr>
            <p:nvPr/>
          </p:nvGrpSpPr>
          <p:grpSpPr bwMode="auto">
            <a:xfrm>
              <a:off x="4415204" y="1460500"/>
              <a:ext cx="4728796" cy="2749550"/>
              <a:chOff x="4783138" y="908050"/>
              <a:chExt cx="5122863" cy="2749550"/>
            </a:xfrm>
          </p:grpSpPr>
          <p:sp>
            <p:nvSpPr>
              <p:cNvPr id="12" name="Text Box 24"/>
              <p:cNvSpPr txBox="1">
                <a:spLocks noChangeArrowheads="1"/>
              </p:cNvSpPr>
              <p:nvPr/>
            </p:nvSpPr>
            <p:spPr bwMode="auto">
              <a:xfrm>
                <a:off x="7691438" y="2279650"/>
                <a:ext cx="221456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dirty="0"/>
                  <a:t>h = 1/2 </a:t>
                </a:r>
                <a:r>
                  <a:rPr lang="en-US" sz="2400" b="1" dirty="0">
                    <a:solidFill>
                      <a:srgbClr val="006600"/>
                    </a:solidFill>
                    <a:latin typeface="Times New Roman Antimatter" charset="0"/>
                  </a:rPr>
                  <a:t>g</a:t>
                </a:r>
                <a:r>
                  <a:rPr lang="en-US" sz="2000" dirty="0"/>
                  <a:t> (t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-t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)</a:t>
                </a:r>
                <a:r>
                  <a:rPr lang="en-US" sz="2000" baseline="30000" dirty="0"/>
                  <a:t>2</a:t>
                </a:r>
                <a:endParaRPr lang="en-US" sz="2000" dirty="0"/>
              </a:p>
            </p:txBody>
          </p:sp>
          <p:grpSp>
            <p:nvGrpSpPr>
              <p:cNvPr id="13" name="Group 25"/>
              <p:cNvGrpSpPr>
                <a:grpSpLocks/>
              </p:cNvGrpSpPr>
              <p:nvPr/>
            </p:nvGrpSpPr>
            <p:grpSpPr bwMode="auto">
              <a:xfrm>
                <a:off x="4783138" y="908050"/>
                <a:ext cx="4957763" cy="2749550"/>
                <a:chOff x="3013" y="2348"/>
                <a:chExt cx="3123" cy="1732"/>
              </a:xfrm>
            </p:grpSpPr>
            <p:sp>
              <p:nvSpPr>
                <p:cNvPr id="14" name="Rectangle 26"/>
                <p:cNvSpPr>
                  <a:spLocks noChangeArrowheads="1"/>
                </p:cNvSpPr>
                <p:nvPr/>
              </p:nvSpPr>
              <p:spPr bwMode="auto">
                <a:xfrm>
                  <a:off x="3024" y="2352"/>
                  <a:ext cx="3112" cy="172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Line 27"/>
                <p:cNvSpPr>
                  <a:spLocks noChangeShapeType="1"/>
                </p:cNvSpPr>
                <p:nvPr/>
              </p:nvSpPr>
              <p:spPr bwMode="auto">
                <a:xfrm>
                  <a:off x="3869" y="2573"/>
                  <a:ext cx="99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Line 28"/>
                <p:cNvSpPr>
                  <a:spLocks noChangeShapeType="1"/>
                </p:cNvSpPr>
                <p:nvPr/>
              </p:nvSpPr>
              <p:spPr bwMode="auto">
                <a:xfrm>
                  <a:off x="3869" y="3672"/>
                  <a:ext cx="99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Rectangle 29"/>
                <p:cNvSpPr>
                  <a:spLocks noChangeArrowheads="1"/>
                </p:cNvSpPr>
                <p:nvPr/>
              </p:nvSpPr>
              <p:spPr bwMode="auto">
                <a:xfrm>
                  <a:off x="4479" y="2789"/>
                  <a:ext cx="412" cy="33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defTabSz="850900"/>
                  <a:r>
                    <a:rPr lang="fr-FR" sz="2800" b="1" dirty="0">
                      <a:solidFill>
                        <a:srgbClr val="FF0000"/>
                      </a:solidFill>
                      <a:latin typeface="Times New Roman Antimatter" charset="0"/>
                    </a:rPr>
                    <a:t>H</a:t>
                  </a:r>
                  <a:r>
                    <a:rPr lang="fr-FR" sz="3200" b="1" baseline="30000" dirty="0">
                      <a:solidFill>
                        <a:srgbClr val="FF0000"/>
                      </a:solidFill>
                      <a:latin typeface="Arial" charset="0"/>
                    </a:rPr>
                    <a:t>+</a:t>
                  </a:r>
                  <a:endParaRPr lang="fr-FR" sz="3200" b="1" baseline="30000" dirty="0">
                    <a:latin typeface="Arial" charset="0"/>
                  </a:endParaRPr>
                </a:p>
              </p:txBody>
            </p:sp>
            <p:sp>
              <p:nvSpPr>
                <p:cNvPr id="18" name="Oval 30"/>
                <p:cNvSpPr>
                  <a:spLocks noChangeArrowheads="1"/>
                </p:cNvSpPr>
                <p:nvPr/>
              </p:nvSpPr>
              <p:spPr bwMode="auto">
                <a:xfrm>
                  <a:off x="4243" y="2966"/>
                  <a:ext cx="42" cy="3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Oval 31"/>
                <p:cNvSpPr>
                  <a:spLocks noChangeArrowheads="1"/>
                </p:cNvSpPr>
                <p:nvPr/>
              </p:nvSpPr>
              <p:spPr bwMode="auto">
                <a:xfrm>
                  <a:off x="4368" y="3084"/>
                  <a:ext cx="41" cy="3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Oval 32"/>
                <p:cNvSpPr>
                  <a:spLocks noChangeArrowheads="1"/>
                </p:cNvSpPr>
                <p:nvPr/>
              </p:nvSpPr>
              <p:spPr bwMode="auto">
                <a:xfrm>
                  <a:off x="4285" y="3084"/>
                  <a:ext cx="41" cy="3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Oval 33"/>
                <p:cNvSpPr>
                  <a:spLocks noChangeArrowheads="1"/>
                </p:cNvSpPr>
                <p:nvPr/>
              </p:nvSpPr>
              <p:spPr bwMode="auto">
                <a:xfrm>
                  <a:off x="4409" y="3004"/>
                  <a:ext cx="42" cy="40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Oval 34"/>
                <p:cNvSpPr>
                  <a:spLocks noChangeArrowheads="1"/>
                </p:cNvSpPr>
                <p:nvPr/>
              </p:nvSpPr>
              <p:spPr bwMode="auto">
                <a:xfrm>
                  <a:off x="4311" y="3031"/>
                  <a:ext cx="41" cy="39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Oval 35"/>
                <p:cNvSpPr>
                  <a:spLocks noChangeArrowheads="1"/>
                </p:cNvSpPr>
                <p:nvPr/>
              </p:nvSpPr>
              <p:spPr bwMode="auto">
                <a:xfrm>
                  <a:off x="4326" y="2926"/>
                  <a:ext cx="42" cy="40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Oval 36"/>
                <p:cNvSpPr>
                  <a:spLocks noChangeArrowheads="1"/>
                </p:cNvSpPr>
                <p:nvPr/>
              </p:nvSpPr>
              <p:spPr bwMode="auto">
                <a:xfrm>
                  <a:off x="4202" y="3044"/>
                  <a:ext cx="41" cy="40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Oval 37"/>
                <p:cNvSpPr>
                  <a:spLocks noChangeArrowheads="1"/>
                </p:cNvSpPr>
                <p:nvPr/>
              </p:nvSpPr>
              <p:spPr bwMode="auto">
                <a:xfrm>
                  <a:off x="4409" y="2926"/>
                  <a:ext cx="42" cy="40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Oval 38"/>
                <p:cNvSpPr>
                  <a:spLocks noChangeArrowheads="1"/>
                </p:cNvSpPr>
                <p:nvPr/>
              </p:nvSpPr>
              <p:spPr bwMode="auto">
                <a:xfrm>
                  <a:off x="4326" y="3162"/>
                  <a:ext cx="42" cy="40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Line 39"/>
                <p:cNvSpPr>
                  <a:spLocks noChangeShapeType="1"/>
                </p:cNvSpPr>
                <p:nvPr/>
              </p:nvSpPr>
              <p:spPr bwMode="auto">
                <a:xfrm>
                  <a:off x="3504" y="2697"/>
                  <a:ext cx="0" cy="511"/>
                </a:xfrm>
                <a:prstGeom prst="line">
                  <a:avLst/>
                </a:prstGeom>
                <a:noFill/>
                <a:ln w="38100">
                  <a:solidFill>
                    <a:srgbClr val="0066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013" y="2474"/>
                  <a:ext cx="75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sz="2000" dirty="0" err="1">
                      <a:solidFill>
                        <a:srgbClr val="006600"/>
                      </a:solidFill>
                    </a:rPr>
                    <a:t>gravity</a:t>
                  </a:r>
                  <a:endParaRPr lang="en-US" dirty="0">
                    <a:solidFill>
                      <a:srgbClr val="006600"/>
                    </a:solidFill>
                  </a:endParaRPr>
                </a:p>
              </p:txBody>
            </p:sp>
            <p:sp>
              <p:nvSpPr>
                <p:cNvPr id="29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3869" y="3673"/>
                  <a:ext cx="1315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sz="1800"/>
                    <a:t>detector</a:t>
                  </a:r>
                  <a:r>
                    <a:rPr lang="en-US" sz="1800"/>
                    <a:t> (t</a:t>
                  </a:r>
                  <a:r>
                    <a:rPr lang="en-US" sz="1800" baseline="-25000"/>
                    <a:t>1</a:t>
                  </a:r>
                  <a:r>
                    <a:rPr lang="en-US" sz="1800"/>
                    <a:t>)</a:t>
                  </a:r>
                </a:p>
              </p:txBody>
            </p:sp>
            <p:sp>
              <p:nvSpPr>
                <p:cNvPr id="30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3993" y="2348"/>
                  <a:ext cx="891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 sz="1800" dirty="0"/>
                    <a:t>detector</a:t>
                  </a:r>
                  <a:endParaRPr lang="en-US" dirty="0"/>
                </a:p>
              </p:txBody>
            </p:sp>
            <p:sp>
              <p:nvSpPr>
                <p:cNvPr id="31" name="Line 43"/>
                <p:cNvSpPr>
                  <a:spLocks noChangeShapeType="1"/>
                </p:cNvSpPr>
                <p:nvPr/>
              </p:nvSpPr>
              <p:spPr bwMode="auto">
                <a:xfrm flipH="1" flipV="1">
                  <a:off x="4888" y="3031"/>
                  <a:ext cx="157" cy="2"/>
                </a:xfrm>
                <a:prstGeom prst="line">
                  <a:avLst/>
                </a:prstGeom>
                <a:noFill/>
                <a:ln w="76200" cmpd="sng">
                  <a:solidFill>
                    <a:srgbClr val="3333FF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4997" y="2724"/>
                  <a:ext cx="87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800" dirty="0">
                      <a:solidFill>
                        <a:srgbClr val="0000FF"/>
                      </a:solidFill>
                    </a:rPr>
                    <a:t>Laser (t</a:t>
                  </a:r>
                  <a:r>
                    <a:rPr lang="en-US" sz="1800" baseline="-25000" dirty="0">
                      <a:solidFill>
                        <a:srgbClr val="0000FF"/>
                      </a:solidFill>
                    </a:rPr>
                    <a:t>0</a:t>
                  </a:r>
                  <a:r>
                    <a:rPr lang="en-US" sz="1800" dirty="0">
                      <a:solidFill>
                        <a:srgbClr val="0000FF"/>
                      </a:solidFill>
                    </a:rPr>
                    <a:t>)</a:t>
                  </a:r>
                  <a:endParaRPr lang="en-US" dirty="0"/>
                </a:p>
              </p:txBody>
            </p:sp>
            <p:sp>
              <p:nvSpPr>
                <p:cNvPr id="33" name="Line 46"/>
                <p:cNvSpPr>
                  <a:spLocks noChangeShapeType="1"/>
                </p:cNvSpPr>
                <p:nvPr/>
              </p:nvSpPr>
              <p:spPr bwMode="auto">
                <a:xfrm>
                  <a:off x="4845" y="3121"/>
                  <a:ext cx="0" cy="5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cxnSp>
              <p:nvCxnSpPr>
                <p:cNvPr id="34" name="AutoShape 47"/>
                <p:cNvCxnSpPr>
                  <a:cxnSpLocks noChangeShapeType="1"/>
                </p:cNvCxnSpPr>
                <p:nvPr/>
              </p:nvCxnSpPr>
              <p:spPr bwMode="auto">
                <a:xfrm rot="5400000" flipH="1">
                  <a:off x="3626" y="2749"/>
                  <a:ext cx="472" cy="197"/>
                </a:xfrm>
                <a:prstGeom prst="curvedConnector3">
                  <a:avLst>
                    <a:gd name="adj1" fmla="val -3125"/>
                  </a:avLst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</p:cxnSp>
            <p:sp>
              <p:nvSpPr>
                <p:cNvPr id="35" name="Oval 49"/>
                <p:cNvSpPr>
                  <a:spLocks noChangeArrowheads="1"/>
                </p:cNvSpPr>
                <p:nvPr/>
              </p:nvSpPr>
              <p:spPr bwMode="auto">
                <a:xfrm>
                  <a:off x="4311" y="3031"/>
                  <a:ext cx="43" cy="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Oval 50"/>
                <p:cNvSpPr>
                  <a:spLocks noChangeArrowheads="1"/>
                </p:cNvSpPr>
                <p:nvPr/>
              </p:nvSpPr>
              <p:spPr bwMode="auto">
                <a:xfrm>
                  <a:off x="4399" y="3121"/>
                  <a:ext cx="45" cy="4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Oval 51"/>
                <p:cNvSpPr>
                  <a:spLocks noChangeArrowheads="1"/>
                </p:cNvSpPr>
                <p:nvPr/>
              </p:nvSpPr>
              <p:spPr bwMode="auto">
                <a:xfrm>
                  <a:off x="4265" y="3076"/>
                  <a:ext cx="46" cy="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Oval 56"/>
                <p:cNvSpPr>
                  <a:spLocks noChangeArrowheads="1"/>
                </p:cNvSpPr>
                <p:nvPr/>
              </p:nvSpPr>
              <p:spPr bwMode="auto">
                <a:xfrm>
                  <a:off x="4399" y="3031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Oval 57"/>
                <p:cNvSpPr>
                  <a:spLocks noChangeArrowheads="1"/>
                </p:cNvSpPr>
                <p:nvPr/>
              </p:nvSpPr>
              <p:spPr bwMode="auto">
                <a:xfrm>
                  <a:off x="4311" y="3121"/>
                  <a:ext cx="43" cy="4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Freeform 10"/>
            <p:cNvSpPr>
              <a:spLocks/>
            </p:cNvSpPr>
            <p:nvPr/>
          </p:nvSpPr>
          <p:spPr bwMode="auto">
            <a:xfrm flipH="1">
              <a:off x="7314918" y="2448308"/>
              <a:ext cx="1109822" cy="167893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  <a:gd name="connsiteX0" fmla="*/ 0 w 9571"/>
                <a:gd name="connsiteY0" fmla="*/ 10000 h 10000"/>
                <a:gd name="connsiteX1" fmla="*/ 833 w 9571"/>
                <a:gd name="connsiteY1" fmla="*/ 0 h 10000"/>
                <a:gd name="connsiteX2" fmla="*/ 1667 w 9571"/>
                <a:gd name="connsiteY2" fmla="*/ 10000 h 10000"/>
                <a:gd name="connsiteX3" fmla="*/ 2500 w 9571"/>
                <a:gd name="connsiteY3" fmla="*/ 0 h 10000"/>
                <a:gd name="connsiteX4" fmla="*/ 3333 w 9571"/>
                <a:gd name="connsiteY4" fmla="*/ 10000 h 10000"/>
                <a:gd name="connsiteX5" fmla="*/ 4167 w 9571"/>
                <a:gd name="connsiteY5" fmla="*/ 0 h 10000"/>
                <a:gd name="connsiteX6" fmla="*/ 5000 w 9571"/>
                <a:gd name="connsiteY6" fmla="*/ 10000 h 10000"/>
                <a:gd name="connsiteX7" fmla="*/ 5833 w 9571"/>
                <a:gd name="connsiteY7" fmla="*/ 0 h 10000"/>
                <a:gd name="connsiteX8" fmla="*/ 6667 w 9571"/>
                <a:gd name="connsiteY8" fmla="*/ 10000 h 10000"/>
                <a:gd name="connsiteX9" fmla="*/ 7500 w 9571"/>
                <a:gd name="connsiteY9" fmla="*/ 0 h 10000"/>
                <a:gd name="connsiteX10" fmla="*/ 8333 w 9571"/>
                <a:gd name="connsiteY10" fmla="*/ 10000 h 10000"/>
                <a:gd name="connsiteX11" fmla="*/ 9167 w 9571"/>
                <a:gd name="connsiteY11" fmla="*/ 0 h 10000"/>
                <a:gd name="connsiteX12" fmla="*/ 9571 w 9571"/>
                <a:gd name="connsiteY12" fmla="*/ 8119 h 10000"/>
                <a:gd name="connsiteX0" fmla="*/ 0 w 10000"/>
                <a:gd name="connsiteY0" fmla="*/ 10000 h 10362"/>
                <a:gd name="connsiteX1" fmla="*/ 870 w 10000"/>
                <a:gd name="connsiteY1" fmla="*/ 0 h 10362"/>
                <a:gd name="connsiteX2" fmla="*/ 1742 w 10000"/>
                <a:gd name="connsiteY2" fmla="*/ 10000 h 10362"/>
                <a:gd name="connsiteX3" fmla="*/ 2612 w 10000"/>
                <a:gd name="connsiteY3" fmla="*/ 0 h 10362"/>
                <a:gd name="connsiteX4" fmla="*/ 3482 w 10000"/>
                <a:gd name="connsiteY4" fmla="*/ 10000 h 10362"/>
                <a:gd name="connsiteX5" fmla="*/ 4354 w 10000"/>
                <a:gd name="connsiteY5" fmla="*/ 0 h 10362"/>
                <a:gd name="connsiteX6" fmla="*/ 5224 w 10000"/>
                <a:gd name="connsiteY6" fmla="*/ 10000 h 10362"/>
                <a:gd name="connsiteX7" fmla="*/ 6094 w 10000"/>
                <a:gd name="connsiteY7" fmla="*/ 0 h 10362"/>
                <a:gd name="connsiteX8" fmla="*/ 6966 w 10000"/>
                <a:gd name="connsiteY8" fmla="*/ 10000 h 10362"/>
                <a:gd name="connsiteX9" fmla="*/ 7836 w 10000"/>
                <a:gd name="connsiteY9" fmla="*/ 0 h 10362"/>
                <a:gd name="connsiteX10" fmla="*/ 8707 w 10000"/>
                <a:gd name="connsiteY10" fmla="*/ 10000 h 10362"/>
                <a:gd name="connsiteX11" fmla="*/ 10000 w 10000"/>
                <a:gd name="connsiteY11" fmla="*/ 8119 h 10362"/>
                <a:gd name="connsiteX0" fmla="*/ 0 w 8707"/>
                <a:gd name="connsiteY0" fmla="*/ 10000 h 10000"/>
                <a:gd name="connsiteX1" fmla="*/ 870 w 8707"/>
                <a:gd name="connsiteY1" fmla="*/ 0 h 10000"/>
                <a:gd name="connsiteX2" fmla="*/ 1742 w 8707"/>
                <a:gd name="connsiteY2" fmla="*/ 10000 h 10000"/>
                <a:gd name="connsiteX3" fmla="*/ 2612 w 8707"/>
                <a:gd name="connsiteY3" fmla="*/ 0 h 10000"/>
                <a:gd name="connsiteX4" fmla="*/ 3482 w 8707"/>
                <a:gd name="connsiteY4" fmla="*/ 10000 h 10000"/>
                <a:gd name="connsiteX5" fmla="*/ 4354 w 8707"/>
                <a:gd name="connsiteY5" fmla="*/ 0 h 10000"/>
                <a:gd name="connsiteX6" fmla="*/ 5224 w 8707"/>
                <a:gd name="connsiteY6" fmla="*/ 10000 h 10000"/>
                <a:gd name="connsiteX7" fmla="*/ 6094 w 8707"/>
                <a:gd name="connsiteY7" fmla="*/ 0 h 10000"/>
                <a:gd name="connsiteX8" fmla="*/ 6966 w 8707"/>
                <a:gd name="connsiteY8" fmla="*/ 10000 h 10000"/>
                <a:gd name="connsiteX9" fmla="*/ 7836 w 8707"/>
                <a:gd name="connsiteY9" fmla="*/ 0 h 10000"/>
                <a:gd name="connsiteX10" fmla="*/ 8707 w 8707"/>
                <a:gd name="connsiteY10" fmla="*/ 10000 h 10000"/>
                <a:gd name="connsiteX0" fmla="*/ 0 w 9000"/>
                <a:gd name="connsiteY0" fmla="*/ 10000 h 10000"/>
                <a:gd name="connsiteX1" fmla="*/ 999 w 9000"/>
                <a:gd name="connsiteY1" fmla="*/ 0 h 10000"/>
                <a:gd name="connsiteX2" fmla="*/ 2001 w 9000"/>
                <a:gd name="connsiteY2" fmla="*/ 10000 h 10000"/>
                <a:gd name="connsiteX3" fmla="*/ 3000 w 9000"/>
                <a:gd name="connsiteY3" fmla="*/ 0 h 10000"/>
                <a:gd name="connsiteX4" fmla="*/ 3999 w 9000"/>
                <a:gd name="connsiteY4" fmla="*/ 10000 h 10000"/>
                <a:gd name="connsiteX5" fmla="*/ 5001 w 9000"/>
                <a:gd name="connsiteY5" fmla="*/ 0 h 10000"/>
                <a:gd name="connsiteX6" fmla="*/ 6000 w 9000"/>
                <a:gd name="connsiteY6" fmla="*/ 10000 h 10000"/>
                <a:gd name="connsiteX7" fmla="*/ 6999 w 9000"/>
                <a:gd name="connsiteY7" fmla="*/ 0 h 10000"/>
                <a:gd name="connsiteX8" fmla="*/ 8000 w 9000"/>
                <a:gd name="connsiteY8" fmla="*/ 10000 h 10000"/>
                <a:gd name="connsiteX9" fmla="*/ 9000 w 9000"/>
                <a:gd name="connsiteY9" fmla="*/ 0 h 10000"/>
                <a:gd name="connsiteX0" fmla="*/ 0 w 9509"/>
                <a:gd name="connsiteY0" fmla="*/ 10000 h 10078"/>
                <a:gd name="connsiteX1" fmla="*/ 1110 w 9509"/>
                <a:gd name="connsiteY1" fmla="*/ 0 h 10078"/>
                <a:gd name="connsiteX2" fmla="*/ 2223 w 9509"/>
                <a:gd name="connsiteY2" fmla="*/ 10000 h 10078"/>
                <a:gd name="connsiteX3" fmla="*/ 3333 w 9509"/>
                <a:gd name="connsiteY3" fmla="*/ 0 h 10078"/>
                <a:gd name="connsiteX4" fmla="*/ 4443 w 9509"/>
                <a:gd name="connsiteY4" fmla="*/ 10000 h 10078"/>
                <a:gd name="connsiteX5" fmla="*/ 5557 w 9509"/>
                <a:gd name="connsiteY5" fmla="*/ 0 h 10078"/>
                <a:gd name="connsiteX6" fmla="*/ 6667 w 9509"/>
                <a:gd name="connsiteY6" fmla="*/ 10000 h 10078"/>
                <a:gd name="connsiteX7" fmla="*/ 7777 w 9509"/>
                <a:gd name="connsiteY7" fmla="*/ 0 h 10078"/>
                <a:gd name="connsiteX8" fmla="*/ 8889 w 9509"/>
                <a:gd name="connsiteY8" fmla="*/ 10000 h 10078"/>
                <a:gd name="connsiteX9" fmla="*/ 9509 w 9509"/>
                <a:gd name="connsiteY9" fmla="*/ 4938 h 10078"/>
                <a:gd name="connsiteX0" fmla="*/ 0 w 9656"/>
                <a:gd name="connsiteY0" fmla="*/ 5291 h 10269"/>
                <a:gd name="connsiteX1" fmla="*/ 823 w 9656"/>
                <a:gd name="connsiteY1" fmla="*/ 268 h 10269"/>
                <a:gd name="connsiteX2" fmla="*/ 1994 w 9656"/>
                <a:gd name="connsiteY2" fmla="*/ 10191 h 10269"/>
                <a:gd name="connsiteX3" fmla="*/ 3161 w 9656"/>
                <a:gd name="connsiteY3" fmla="*/ 268 h 10269"/>
                <a:gd name="connsiteX4" fmla="*/ 4328 w 9656"/>
                <a:gd name="connsiteY4" fmla="*/ 10191 h 10269"/>
                <a:gd name="connsiteX5" fmla="*/ 5500 w 9656"/>
                <a:gd name="connsiteY5" fmla="*/ 268 h 10269"/>
                <a:gd name="connsiteX6" fmla="*/ 6667 w 9656"/>
                <a:gd name="connsiteY6" fmla="*/ 10191 h 10269"/>
                <a:gd name="connsiteX7" fmla="*/ 7835 w 9656"/>
                <a:gd name="connsiteY7" fmla="*/ 268 h 10269"/>
                <a:gd name="connsiteX8" fmla="*/ 9004 w 9656"/>
                <a:gd name="connsiteY8" fmla="*/ 10191 h 10269"/>
                <a:gd name="connsiteX9" fmla="*/ 9656 w 9656"/>
                <a:gd name="connsiteY9" fmla="*/ 5168 h 10269"/>
                <a:gd name="connsiteX0" fmla="*/ 0 w 10024"/>
                <a:gd name="connsiteY0" fmla="*/ 5152 h 10000"/>
                <a:gd name="connsiteX1" fmla="*/ 852 w 10024"/>
                <a:gd name="connsiteY1" fmla="*/ 261 h 10000"/>
                <a:gd name="connsiteX2" fmla="*/ 2065 w 10024"/>
                <a:gd name="connsiteY2" fmla="*/ 9924 h 10000"/>
                <a:gd name="connsiteX3" fmla="*/ 3274 w 10024"/>
                <a:gd name="connsiteY3" fmla="*/ 261 h 10000"/>
                <a:gd name="connsiteX4" fmla="*/ 4482 w 10024"/>
                <a:gd name="connsiteY4" fmla="*/ 9924 h 10000"/>
                <a:gd name="connsiteX5" fmla="*/ 5696 w 10024"/>
                <a:gd name="connsiteY5" fmla="*/ 261 h 10000"/>
                <a:gd name="connsiteX6" fmla="*/ 6905 w 10024"/>
                <a:gd name="connsiteY6" fmla="*/ 9924 h 10000"/>
                <a:gd name="connsiteX7" fmla="*/ 8114 w 10024"/>
                <a:gd name="connsiteY7" fmla="*/ 261 h 10000"/>
                <a:gd name="connsiteX8" fmla="*/ 9325 w 10024"/>
                <a:gd name="connsiteY8" fmla="*/ 9924 h 10000"/>
                <a:gd name="connsiteX9" fmla="*/ 10000 w 10024"/>
                <a:gd name="connsiteY9" fmla="*/ 5033 h 10000"/>
                <a:gd name="connsiteX10" fmla="*/ 9871 w 10024"/>
                <a:gd name="connsiteY10" fmla="*/ 5001 h 10000"/>
                <a:gd name="connsiteX0" fmla="*/ 0 w 10024"/>
                <a:gd name="connsiteY0" fmla="*/ 5152 h 10000"/>
                <a:gd name="connsiteX1" fmla="*/ 852 w 10024"/>
                <a:gd name="connsiteY1" fmla="*/ 261 h 10000"/>
                <a:gd name="connsiteX2" fmla="*/ 2065 w 10024"/>
                <a:gd name="connsiteY2" fmla="*/ 9924 h 10000"/>
                <a:gd name="connsiteX3" fmla="*/ 3274 w 10024"/>
                <a:gd name="connsiteY3" fmla="*/ 261 h 10000"/>
                <a:gd name="connsiteX4" fmla="*/ 4482 w 10024"/>
                <a:gd name="connsiteY4" fmla="*/ 9924 h 10000"/>
                <a:gd name="connsiteX5" fmla="*/ 5696 w 10024"/>
                <a:gd name="connsiteY5" fmla="*/ 261 h 10000"/>
                <a:gd name="connsiteX6" fmla="*/ 6905 w 10024"/>
                <a:gd name="connsiteY6" fmla="*/ 9924 h 10000"/>
                <a:gd name="connsiteX7" fmla="*/ 8114 w 10024"/>
                <a:gd name="connsiteY7" fmla="*/ 261 h 10000"/>
                <a:gd name="connsiteX8" fmla="*/ 9325 w 10024"/>
                <a:gd name="connsiteY8" fmla="*/ 9924 h 10000"/>
                <a:gd name="connsiteX9" fmla="*/ 10000 w 10024"/>
                <a:gd name="connsiteY9" fmla="*/ 5033 h 10000"/>
                <a:gd name="connsiteX10" fmla="*/ 9871 w 10024"/>
                <a:gd name="connsiteY10" fmla="*/ 5001 h 10000"/>
                <a:gd name="connsiteX0" fmla="*/ 0 w 12276"/>
                <a:gd name="connsiteY0" fmla="*/ 5152 h 10010"/>
                <a:gd name="connsiteX1" fmla="*/ 852 w 12276"/>
                <a:gd name="connsiteY1" fmla="*/ 261 h 10010"/>
                <a:gd name="connsiteX2" fmla="*/ 2065 w 12276"/>
                <a:gd name="connsiteY2" fmla="*/ 9924 h 10010"/>
                <a:gd name="connsiteX3" fmla="*/ 3274 w 12276"/>
                <a:gd name="connsiteY3" fmla="*/ 261 h 10010"/>
                <a:gd name="connsiteX4" fmla="*/ 4482 w 12276"/>
                <a:gd name="connsiteY4" fmla="*/ 9924 h 10010"/>
                <a:gd name="connsiteX5" fmla="*/ 5696 w 12276"/>
                <a:gd name="connsiteY5" fmla="*/ 261 h 10010"/>
                <a:gd name="connsiteX6" fmla="*/ 6905 w 12276"/>
                <a:gd name="connsiteY6" fmla="*/ 9924 h 10010"/>
                <a:gd name="connsiteX7" fmla="*/ 8114 w 12276"/>
                <a:gd name="connsiteY7" fmla="*/ 261 h 10010"/>
                <a:gd name="connsiteX8" fmla="*/ 9325 w 12276"/>
                <a:gd name="connsiteY8" fmla="*/ 9924 h 10010"/>
                <a:gd name="connsiteX9" fmla="*/ 10000 w 12276"/>
                <a:gd name="connsiteY9" fmla="*/ 5033 h 10010"/>
                <a:gd name="connsiteX10" fmla="*/ 12276 w 12276"/>
                <a:gd name="connsiteY10" fmla="*/ 5228 h 10010"/>
                <a:gd name="connsiteX0" fmla="*/ 0 w 12009"/>
                <a:gd name="connsiteY0" fmla="*/ 5152 h 10012"/>
                <a:gd name="connsiteX1" fmla="*/ 852 w 12009"/>
                <a:gd name="connsiteY1" fmla="*/ 261 h 10012"/>
                <a:gd name="connsiteX2" fmla="*/ 2065 w 12009"/>
                <a:gd name="connsiteY2" fmla="*/ 9924 h 10012"/>
                <a:gd name="connsiteX3" fmla="*/ 3274 w 12009"/>
                <a:gd name="connsiteY3" fmla="*/ 261 h 10012"/>
                <a:gd name="connsiteX4" fmla="*/ 4482 w 12009"/>
                <a:gd name="connsiteY4" fmla="*/ 9924 h 10012"/>
                <a:gd name="connsiteX5" fmla="*/ 5696 w 12009"/>
                <a:gd name="connsiteY5" fmla="*/ 261 h 10012"/>
                <a:gd name="connsiteX6" fmla="*/ 6905 w 12009"/>
                <a:gd name="connsiteY6" fmla="*/ 9924 h 10012"/>
                <a:gd name="connsiteX7" fmla="*/ 8114 w 12009"/>
                <a:gd name="connsiteY7" fmla="*/ 261 h 10012"/>
                <a:gd name="connsiteX8" fmla="*/ 9325 w 12009"/>
                <a:gd name="connsiteY8" fmla="*/ 9924 h 10012"/>
                <a:gd name="connsiteX9" fmla="*/ 10000 w 12009"/>
                <a:gd name="connsiteY9" fmla="*/ 5033 h 10012"/>
                <a:gd name="connsiteX10" fmla="*/ 12009 w 12009"/>
                <a:gd name="connsiteY10" fmla="*/ 4774 h 1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009" h="10012">
                  <a:moveTo>
                    <a:pt x="0" y="5152"/>
                  </a:moveTo>
                  <a:cubicBezTo>
                    <a:pt x="403" y="320"/>
                    <a:pt x="508" y="-535"/>
                    <a:pt x="852" y="261"/>
                  </a:cubicBezTo>
                  <a:cubicBezTo>
                    <a:pt x="1196" y="1057"/>
                    <a:pt x="1660" y="9924"/>
                    <a:pt x="2065" y="9924"/>
                  </a:cubicBezTo>
                  <a:cubicBezTo>
                    <a:pt x="2467" y="9924"/>
                    <a:pt x="2871" y="261"/>
                    <a:pt x="3274" y="261"/>
                  </a:cubicBezTo>
                  <a:cubicBezTo>
                    <a:pt x="3678" y="261"/>
                    <a:pt x="4080" y="9924"/>
                    <a:pt x="4482" y="9924"/>
                  </a:cubicBezTo>
                  <a:cubicBezTo>
                    <a:pt x="4887" y="9924"/>
                    <a:pt x="5290" y="261"/>
                    <a:pt x="5696" y="261"/>
                  </a:cubicBezTo>
                  <a:cubicBezTo>
                    <a:pt x="6096" y="261"/>
                    <a:pt x="6502" y="9924"/>
                    <a:pt x="6905" y="9924"/>
                  </a:cubicBezTo>
                  <a:cubicBezTo>
                    <a:pt x="7308" y="9924"/>
                    <a:pt x="7712" y="261"/>
                    <a:pt x="8114" y="261"/>
                  </a:cubicBezTo>
                  <a:cubicBezTo>
                    <a:pt x="8518" y="261"/>
                    <a:pt x="9010" y="9128"/>
                    <a:pt x="9325" y="9924"/>
                  </a:cubicBezTo>
                  <a:cubicBezTo>
                    <a:pt x="9640" y="10719"/>
                    <a:pt x="9553" y="5891"/>
                    <a:pt x="10000" y="5033"/>
                  </a:cubicBezTo>
                  <a:cubicBezTo>
                    <a:pt x="10447" y="4175"/>
                    <a:pt x="12036" y="4781"/>
                    <a:pt x="12009" y="4774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79"/>
            <p:cNvSpPr txBox="1"/>
            <p:nvPr/>
          </p:nvSpPr>
          <p:spPr>
            <a:xfrm>
              <a:off x="4431323" y="2642449"/>
              <a:ext cx="963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fr-FR" b="1" dirty="0" smtClean="0">
                  <a:solidFill>
                    <a:schemeClr val="accent3">
                      <a:lumMod val="50000"/>
                    </a:schemeClr>
                  </a:solidFill>
                  <a:latin typeface="Times New Roman Antimatter" pitchFamily="36" charset="0"/>
                </a:rPr>
                <a:t>H </a:t>
              </a:r>
              <a:r>
                <a:rPr lang="fr-FR" b="1" dirty="0" smtClean="0">
                  <a:solidFill>
                    <a:schemeClr val="accent3">
                      <a:lumMod val="50000"/>
                    </a:schemeClr>
                  </a:solidFill>
                  <a:latin typeface="Times New Roman"/>
                  <a:cs typeface="Times New Roman"/>
                </a:rPr>
                <a:t>in free-</a:t>
              </a:r>
              <a:r>
                <a:rPr lang="fr-FR" b="1" dirty="0" err="1" smtClean="0">
                  <a:solidFill>
                    <a:schemeClr val="accent3">
                      <a:lumMod val="50000"/>
                    </a:schemeClr>
                  </a:solidFill>
                  <a:latin typeface="Times New Roman"/>
                  <a:cs typeface="Times New Roman"/>
                </a:rPr>
                <a:t>fall</a:t>
              </a:r>
              <a:endParaRPr lang="fr-FR" b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0" name="TextBox 1"/>
          <p:cNvSpPr txBox="1"/>
          <p:nvPr/>
        </p:nvSpPr>
        <p:spPr>
          <a:xfrm>
            <a:off x="4300902" y="4983240"/>
            <a:ext cx="4576396" cy="533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600" dirty="0" err="1" smtClean="0">
                <a:solidFill>
                  <a:srgbClr val="004080"/>
                </a:solidFill>
                <a:latin typeface="Arial" charset="0"/>
              </a:rPr>
              <a:t>J.Walz</a:t>
            </a:r>
            <a:r>
              <a:rPr lang="en-US" sz="1600" dirty="0" smtClean="0">
                <a:solidFill>
                  <a:srgbClr val="004080"/>
                </a:solidFill>
                <a:latin typeface="Arial" charset="0"/>
              </a:rPr>
              <a:t> &amp; T. </a:t>
            </a:r>
            <a:r>
              <a:rPr lang="en-US" sz="1600" dirty="0" err="1" smtClean="0">
                <a:solidFill>
                  <a:srgbClr val="004080"/>
                </a:solidFill>
                <a:latin typeface="Arial" charset="0"/>
              </a:rPr>
              <a:t>H</a:t>
            </a:r>
            <a:r>
              <a:rPr lang="en-US" sz="1600" dirty="0" err="1" smtClean="0">
                <a:solidFill>
                  <a:srgbClr val="004080"/>
                </a:solidFill>
                <a:latin typeface="Arial" charset="0"/>
                <a:cs typeface="Arial" charset="0"/>
              </a:rPr>
              <a:t>änsch</a:t>
            </a:r>
            <a:r>
              <a:rPr lang="en-US" sz="1600" dirty="0" smtClean="0">
                <a:solidFill>
                  <a:srgbClr val="004080"/>
                </a:solidFill>
                <a:latin typeface="Arial" charset="0"/>
                <a:cs typeface="Arial" charset="0"/>
              </a:rPr>
              <a:t>,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400" dirty="0" smtClean="0">
                <a:solidFill>
                  <a:srgbClr val="004080"/>
                </a:solidFill>
                <a:latin typeface="Arial" charset="0"/>
                <a:cs typeface="Arial" charset="0"/>
              </a:rPr>
              <a:t>General Relativity and Gravitation, </a:t>
            </a:r>
            <a:r>
              <a:rPr lang="en-US" sz="1400" b="1" dirty="0" smtClean="0">
                <a:solidFill>
                  <a:srgbClr val="004080"/>
                </a:solidFill>
                <a:latin typeface="Arial" charset="0"/>
                <a:cs typeface="Arial" charset="0"/>
              </a:rPr>
              <a:t>36</a:t>
            </a:r>
            <a:r>
              <a:rPr lang="en-US" sz="1400" dirty="0" smtClean="0">
                <a:solidFill>
                  <a:srgbClr val="004080"/>
                </a:solidFill>
                <a:latin typeface="Arial" charset="0"/>
                <a:cs typeface="Arial" charset="0"/>
              </a:rPr>
              <a:t> (2004) 561.</a:t>
            </a:r>
          </a:p>
        </p:txBody>
      </p:sp>
      <p:sp>
        <p:nvSpPr>
          <p:cNvPr id="41" name="Text Box 58"/>
          <p:cNvSpPr txBox="1">
            <a:spLocks noChangeArrowheads="1"/>
          </p:cNvSpPr>
          <p:nvPr/>
        </p:nvSpPr>
        <p:spPr bwMode="auto">
          <a:xfrm>
            <a:off x="7084846" y="2193773"/>
            <a:ext cx="1767253" cy="369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292934"/>
                </a:solidFill>
                <a:latin typeface="Calibri"/>
              </a:rPr>
              <a:t>Cooling 10 µK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5207937" y="1319896"/>
            <a:ext cx="228004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292934"/>
                </a:solidFill>
                <a:latin typeface="Times New Roman Antimatter" pitchFamily="64" charset="0"/>
              </a:rPr>
              <a:t>H</a:t>
            </a:r>
            <a:r>
              <a:rPr lang="fr-FR" sz="2800" b="1" baseline="30000" dirty="0" smtClean="0">
                <a:solidFill>
                  <a:srgbClr val="292934"/>
                </a:solidFill>
                <a:latin typeface="Arial" charset="0"/>
              </a:rPr>
              <a:t>+    </a:t>
            </a:r>
            <a:r>
              <a:rPr lang="fr-FR" sz="2800" b="1" dirty="0" smtClean="0">
                <a:solidFill>
                  <a:srgbClr val="292934"/>
                </a:solidFill>
                <a:latin typeface="Times New Roman"/>
                <a:cs typeface="Times New Roman"/>
              </a:rPr>
              <a:t>=    </a:t>
            </a:r>
            <a:r>
              <a:rPr lang="fr-FR" sz="2800" b="1" dirty="0" smtClean="0">
                <a:solidFill>
                  <a:srgbClr val="292934"/>
                </a:solidFill>
                <a:latin typeface="Times New Roman Antimatter"/>
                <a:cs typeface="Times New Roman Antimatter"/>
              </a:rPr>
              <a:t>p</a:t>
            </a:r>
            <a:r>
              <a:rPr lang="fr-FR" sz="2800" b="1" dirty="0" smtClean="0">
                <a:solidFill>
                  <a:srgbClr val="292934"/>
                </a:solidFill>
                <a:latin typeface="Times New Roman"/>
                <a:cs typeface="Times New Roman"/>
              </a:rPr>
              <a:t> </a:t>
            </a:r>
            <a:r>
              <a:rPr lang="fr-FR" sz="2800" b="1" dirty="0" err="1" smtClean="0">
                <a:solidFill>
                  <a:srgbClr val="292934"/>
                </a:solidFill>
                <a:latin typeface="Times New Roman"/>
                <a:cs typeface="Times New Roman"/>
              </a:rPr>
              <a:t>e</a:t>
            </a:r>
            <a:r>
              <a:rPr lang="fr-FR" sz="2800" b="1" baseline="30000" dirty="0" err="1" smtClean="0">
                <a:solidFill>
                  <a:srgbClr val="292934"/>
                </a:solidFill>
                <a:latin typeface="Arial"/>
                <a:cs typeface="Arial"/>
              </a:rPr>
              <a:t>+</a:t>
            </a:r>
            <a:r>
              <a:rPr lang="fr-FR" sz="2800" b="1" dirty="0" err="1" smtClean="0">
                <a:solidFill>
                  <a:srgbClr val="292934"/>
                </a:solidFill>
                <a:latin typeface="Times New Roman"/>
                <a:cs typeface="Times New Roman"/>
              </a:rPr>
              <a:t>e</a:t>
            </a:r>
            <a:r>
              <a:rPr lang="fr-FR" sz="2800" b="1" baseline="30000" dirty="0" smtClean="0">
                <a:solidFill>
                  <a:srgbClr val="292934"/>
                </a:solidFill>
                <a:latin typeface="Arial"/>
                <a:cs typeface="Arial"/>
              </a:rPr>
              <a:t>+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539552" y="5773789"/>
            <a:ext cx="813690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fr-F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64" charset="2"/>
              </a:rPr>
              <a:t>Uncertainty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64" charset="2"/>
              </a:rPr>
              <a:t> </a:t>
            </a:r>
            <a:r>
              <a:rPr lang="fr-FR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64" charset="2"/>
              </a:rPr>
              <a:t>dominated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64" charset="2"/>
              </a:rPr>
              <a:t> by </a:t>
            </a:r>
            <a:r>
              <a:rPr lang="fr-F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64" charset="2"/>
              </a:rPr>
              <a:t>temperature</a:t>
            </a:r>
            <a:r>
              <a:rPr lang="fr-F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64" charset="2"/>
              </a:rPr>
              <a:t> </a:t>
            </a:r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64" charset="2"/>
              </a:rPr>
              <a:t>of </a:t>
            </a:r>
            <a:r>
              <a:rPr lang="fr-FR" sz="3200" b="1" dirty="0" smtClean="0">
                <a:latin typeface="Times New Roman Antimatter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fr-FR" sz="3600" b="1" baseline="36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64" charset="2"/>
              </a:rPr>
              <a:t>+</a:t>
            </a:r>
            <a:endParaRPr lang="fr-FR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58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antihydrogen 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Charged antiparticles</a:t>
            </a:r>
            <a:r>
              <a:rPr lang="en-US" dirty="0" smtClean="0"/>
              <a:t> (e</a:t>
            </a:r>
            <a:r>
              <a:rPr lang="en-US" baseline="30000" dirty="0" smtClean="0"/>
              <a:t>+</a:t>
            </a:r>
            <a:r>
              <a:rPr lang="en-US" dirty="0" smtClean="0"/>
              <a:t> or </a:t>
            </a:r>
            <a:r>
              <a:rPr lang="en-US" dirty="0" smtClean="0">
                <a:latin typeface="Times New Roman Antimatter" panose="02020603050405020304" pitchFamily="18" charset="0"/>
              </a:rPr>
              <a:t>p</a:t>
            </a:r>
            <a:r>
              <a:rPr lang="en-US" dirty="0" smtClean="0"/>
              <a:t>):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gravity force on e</a:t>
            </a:r>
            <a:r>
              <a:rPr lang="en-US" baseline="30000" dirty="0" smtClean="0"/>
              <a:t>+</a:t>
            </a:r>
            <a:r>
              <a:rPr lang="en-US" dirty="0" smtClean="0"/>
              <a:t> ~ force from 1 e</a:t>
            </a:r>
            <a:r>
              <a:rPr lang="en-US" baseline="30000" dirty="0" smtClean="0"/>
              <a:t>-</a:t>
            </a:r>
            <a:r>
              <a:rPr lang="en-US" dirty="0" smtClean="0"/>
              <a:t> at 5 m !</a:t>
            </a:r>
          </a:p>
          <a:p>
            <a:r>
              <a:rPr lang="en-US" u="sng" dirty="0" smtClean="0"/>
              <a:t>Antineutrons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difficult to slow down and keep enough</a:t>
            </a:r>
          </a:p>
          <a:p>
            <a:r>
              <a:rPr lang="en-US" u="sng" dirty="0" smtClean="0"/>
              <a:t>Positronium</a:t>
            </a:r>
            <a:r>
              <a:rPr lang="en-US" dirty="0" smtClean="0"/>
              <a:t> (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 </a:t>
            </a:r>
            <a:r>
              <a:rPr lang="en-US" dirty="0" smtClean="0"/>
              <a:t>): </a:t>
            </a:r>
          </a:p>
          <a:p>
            <a:pPr marL="0" indent="0">
              <a:buNone/>
            </a:pPr>
            <a:r>
              <a:rPr lang="en-US" dirty="0" smtClean="0"/>
              <a:t>   lifetime, cooling, </a:t>
            </a:r>
            <a:r>
              <a:rPr lang="en-US" dirty="0" err="1" smtClean="0"/>
              <a:t>ionisation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project by D. Cassidy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39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Times New Roman Antimatter" pitchFamily="64" charset="0"/>
              </a:rPr>
              <a:t>H</a:t>
            </a:r>
            <a:r>
              <a:rPr lang="en-US" baseline="30000" dirty="0">
                <a:solidFill>
                  <a:srgbClr val="000000"/>
                </a:solidFill>
                <a:latin typeface="Times New Roman Antimatter" pitchFamily="64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Times New Roman Antimatter" pitchFamily="64" charset="0"/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production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7</a:t>
            </a:fld>
            <a:endParaRPr lang="fr-FR"/>
          </a:p>
        </p:txBody>
      </p:sp>
      <p:graphicFrame>
        <p:nvGraphicFramePr>
          <p:cNvPr id="22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19545"/>
              </p:ext>
            </p:extLst>
          </p:nvPr>
        </p:nvGraphicFramePr>
        <p:xfrm>
          <a:off x="698378" y="3284984"/>
          <a:ext cx="3945630" cy="114719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rgbClr val="333399">
                      <a:alpha val="43000"/>
                    </a:srgbClr>
                  </a:outerShdw>
                </a:effectLst>
              </a:tblPr>
              <a:tblGrid>
                <a:gridCol w="564445"/>
                <a:gridCol w="562618"/>
                <a:gridCol w="564443"/>
                <a:gridCol w="555311"/>
                <a:gridCol w="571752"/>
                <a:gridCol w="562618"/>
                <a:gridCol w="564443"/>
              </a:tblGrid>
              <a:tr h="5746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36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 Antimatter" pitchFamily="36" charset="0"/>
                        </a:rPr>
                        <a:t>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36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pitchFamily="36" charset="0"/>
                        </a:rPr>
                        <a:t>+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36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pitchFamily="36" charset="0"/>
                        </a:rPr>
                        <a:t>Ps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36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/>
                          <a:cs typeface="Times"/>
                          <a:sym typeface="Monotype Sorts" pitchFamily="36" charset="2"/>
                        </a:rPr>
                        <a:t>→</a:t>
                      </a:r>
                      <a:endParaRPr kumimoji="0" 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" pitchFamily="36" charset="0"/>
                        <a:sym typeface="Monotype Sorts" pitchFamily="36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36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Antimatter" pitchFamily="36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36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pitchFamily="36" charset="0"/>
                        </a:rPr>
                        <a:t>+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36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pitchFamily="36" charset="0"/>
                        </a:rPr>
                        <a:t>e</a:t>
                      </a:r>
                      <a:r>
                        <a:rPr kumimoji="0" lang="fr-FR" sz="2400" b="0" i="0" u="none" strike="noStrike" cap="none" normalizeH="0" baseline="4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pitchFamily="36" charset="0"/>
                        </a:rPr>
                        <a:t> </a:t>
                      </a:r>
                      <a:r>
                        <a:rPr kumimoji="0" lang="fr-FR" sz="2400" b="1" i="0" u="none" strike="noStrike" cap="none" normalizeH="0" baseline="4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pitchFamily="36" charset="0"/>
                        </a:rPr>
                        <a:t>–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25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36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Antimatter" pitchFamily="36" charset="0"/>
                        </a:rPr>
                        <a:t>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36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pitchFamily="36" charset="0"/>
                        </a:rPr>
                        <a:t>+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36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pitchFamily="36" charset="0"/>
                        </a:rPr>
                        <a:t>Ps</a:t>
                      </a:r>
                      <a:endParaRPr kumimoji="0" lang="fr-FR" sz="24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" pitchFamily="3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36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/>
                          <a:cs typeface="Times"/>
                          <a:sym typeface="Monotype Sorts" pitchFamily="36" charset="2"/>
                        </a:rPr>
                        <a:t>→</a:t>
                      </a:r>
                      <a:endParaRPr kumimoji="0" lang="fr-F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" pitchFamily="36" charset="0"/>
                        <a:sym typeface="Monotype Sorts" pitchFamily="36" charset="2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36" charset="2"/>
                        <a:buNone/>
                        <a:tabLst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Times New Roman Antimatter" pitchFamily="64" charset="0"/>
                        </a:rPr>
                        <a:t>H</a:t>
                      </a:r>
                      <a:r>
                        <a:rPr lang="en-US" sz="2400" b="1" baseline="300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+</a:t>
                      </a:r>
                      <a:endParaRPr kumimoji="0" lang="fr-FR" sz="2400" b="1" i="0" u="none" strike="noStrike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 Antimatter" pitchFamily="3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36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pitchFamily="36" charset="0"/>
                        </a:rPr>
                        <a:t>+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36" charset="2"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pitchFamily="36" charset="0"/>
                        </a:rPr>
                        <a:t>e</a:t>
                      </a:r>
                      <a:r>
                        <a:rPr kumimoji="0" lang="fr-FR" sz="2400" b="0" i="0" u="none" strike="noStrike" cap="none" normalizeH="0" baseline="4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pitchFamily="36" charset="0"/>
                        </a:rPr>
                        <a:t> </a:t>
                      </a:r>
                      <a:r>
                        <a:rPr kumimoji="0" lang="fr-FR" sz="2400" b="1" i="1" u="none" strike="noStrike" cap="none" normalizeH="0" baseline="4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" pitchFamily="36" charset="0"/>
                        </a:rPr>
                        <a:t>–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683568" y="5085184"/>
            <a:ext cx="4003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Times New Roman" pitchFamily="64" charset="0"/>
              </a:rPr>
              <a:t>closed geometry to keep density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Times New Roman" pitchFamily="64" charset="0"/>
              </a:rPr>
              <a:t>(</a:t>
            </a:r>
            <a:r>
              <a:rPr lang="en-US" sz="2000" b="1" i="1" dirty="0" smtClean="0">
                <a:solidFill>
                  <a:srgbClr val="000000"/>
                </a:solidFill>
                <a:latin typeface="Times New Roman" pitchFamily="64" charset="0"/>
              </a:rPr>
              <a:t>SiO</a:t>
            </a:r>
            <a:r>
              <a:rPr lang="en-US" sz="2000" b="1" i="1" baseline="-25000" dirty="0" smtClean="0">
                <a:solidFill>
                  <a:srgbClr val="000000"/>
                </a:solidFill>
                <a:latin typeface="Times New Roman" pitchFamily="64" charset="0"/>
              </a:rPr>
              <a:t>2</a:t>
            </a:r>
            <a:r>
              <a:rPr lang="en-US" sz="2000" b="1" i="1" dirty="0" smtClean="0">
                <a:solidFill>
                  <a:srgbClr val="000000"/>
                </a:solidFill>
                <a:latin typeface="Times New Roman" pitchFamily="64" charset="0"/>
              </a:rPr>
              <a:t> reflects Ps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64" charset="0"/>
              </a:rPr>
              <a:t>)</a:t>
            </a:r>
            <a:endParaRPr lang="fr-FR" sz="2000" b="1" dirty="0">
              <a:solidFill>
                <a:srgbClr val="000000"/>
              </a:solidFill>
              <a:latin typeface="Times New Roman" pitchFamily="-65" charset="0"/>
            </a:endParaRPr>
          </a:p>
        </p:txBody>
      </p:sp>
      <p:grpSp>
        <p:nvGrpSpPr>
          <p:cNvPr id="24" name="Grouper 55"/>
          <p:cNvGrpSpPr/>
          <p:nvPr/>
        </p:nvGrpSpPr>
        <p:grpSpPr>
          <a:xfrm>
            <a:off x="467544" y="1268760"/>
            <a:ext cx="8424936" cy="1925876"/>
            <a:chOff x="747191" y="3962400"/>
            <a:chExt cx="8424936" cy="1925876"/>
          </a:xfrm>
        </p:grpSpPr>
        <p:sp>
          <p:nvSpPr>
            <p:cNvPr id="25" name="TextBox 6"/>
            <p:cNvSpPr txBox="1">
              <a:spLocks noChangeArrowheads="1"/>
            </p:cNvSpPr>
            <p:nvPr/>
          </p:nvSpPr>
          <p:spPr bwMode="auto">
            <a:xfrm>
              <a:off x="6479705" y="4133672"/>
              <a:ext cx="2590800" cy="1200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64" charset="0"/>
                </a:rPr>
                <a:t>Dump ~10</a:t>
              </a:r>
              <a:r>
                <a:rPr kumimoji="0" lang="en-US" sz="24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64" charset="0"/>
                </a:rPr>
                <a:t>10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64" charset="0"/>
                </a:rPr>
                <a:t> e</a:t>
              </a:r>
              <a:r>
                <a:rPr kumimoji="0" lang="en-US" sz="24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64" charset="0"/>
                </a:rPr>
                <a:t>+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64" charset="0"/>
                </a:rPr>
                <a:t> in    Ps converter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64" charset="0"/>
                </a:rPr>
                <a:t>in &lt;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64" charset="0"/>
                </a:rPr>
                <a:t>τ</a:t>
              </a:r>
              <a:r>
                <a:rPr kumimoji="0" lang="en-US" sz="2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64" charset="0"/>
                </a:rPr>
                <a:t>Ps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64" charset="0"/>
                </a:rPr>
                <a:t>=142 ns</a:t>
              </a: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65" charset="0"/>
              </a:endParaRPr>
            </a:p>
          </p:txBody>
        </p:sp>
        <p:sp>
          <p:nvSpPr>
            <p:cNvPr id="26" name="Line 1047"/>
            <p:cNvSpPr>
              <a:spLocks noChangeShapeType="1"/>
            </p:cNvSpPr>
            <p:nvPr/>
          </p:nvSpPr>
          <p:spPr bwMode="auto">
            <a:xfrm flipV="1">
              <a:off x="2895600" y="4724400"/>
              <a:ext cx="457201" cy="0"/>
            </a:xfrm>
            <a:prstGeom prst="line">
              <a:avLst/>
            </a:prstGeom>
            <a:noFill/>
            <a:ln w="76200">
              <a:solidFill>
                <a:srgbClr val="00408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65" charset="0"/>
              </a:endParaRPr>
            </a:p>
          </p:txBody>
        </p:sp>
        <p:sp>
          <p:nvSpPr>
            <p:cNvPr id="27" name="TextBox 15"/>
            <p:cNvSpPr txBox="1">
              <a:spLocks noChangeArrowheads="1"/>
            </p:cNvSpPr>
            <p:nvPr/>
          </p:nvSpPr>
          <p:spPr bwMode="auto">
            <a:xfrm>
              <a:off x="3352799" y="3962400"/>
              <a:ext cx="3227040" cy="1200329"/>
            </a:xfrm>
            <a:prstGeom prst="rect">
              <a:avLst/>
            </a:prstGeom>
            <a:noFill/>
            <a:ln w="9525">
              <a:solidFill>
                <a:srgbClr val="333399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Times New Roman" pitchFamily="64" charset="0"/>
                </a:rPr>
                <a:t>e</a:t>
              </a:r>
              <a:r>
                <a:rPr kumimoji="0" lang="en-US" sz="2400" b="0" i="0" u="none" strike="noStrike" kern="0" cap="none" spc="0" normalizeH="0" baseline="3000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64" charset="0"/>
                </a:rPr>
                <a:t>+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64" charset="0"/>
                </a:rPr>
                <a:t> trap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64" charset="0"/>
                </a:rPr>
                <a:t>accumulate ~ 2 10</a:t>
              </a:r>
              <a:r>
                <a:rPr kumimoji="0" lang="en-US" sz="2400" b="0" u="none" strike="noStrike" kern="0" cap="none" spc="0" normalizeH="0" baseline="3000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64" charset="0"/>
                </a:rPr>
                <a:t>10</a:t>
              </a:r>
              <a:r>
                <a:rPr kumimoji="0" lang="en-US" sz="2400" b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64" charset="0"/>
                </a:rPr>
                <a:t> e</a:t>
              </a:r>
              <a:r>
                <a:rPr kumimoji="0" lang="en-US" sz="2400" b="0" u="none" strike="noStrike" kern="0" cap="none" spc="0" normalizeH="0" baseline="3000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64" charset="0"/>
                </a:rPr>
                <a:t>+</a:t>
              </a:r>
              <a:endParaRPr kumimoji="0" lang="en-US" sz="2400" b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64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64" charset="0"/>
                </a:rPr>
                <a:t>every </a:t>
              </a:r>
              <a:r>
                <a:rPr kumimoji="0" lang="en-US" sz="2400" b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 Antimatter" pitchFamily="64" charset="0"/>
                </a:rPr>
                <a:t>p</a:t>
              </a:r>
              <a:r>
                <a:rPr kumimoji="0" lang="en-US" sz="2400" b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64" charset="0"/>
                </a:rPr>
                <a:t>  burst ~ 2’</a:t>
              </a:r>
            </a:p>
          </p:txBody>
        </p:sp>
        <p:sp>
          <p:nvSpPr>
            <p:cNvPr id="28" name="TextBox 16"/>
            <p:cNvSpPr txBox="1">
              <a:spLocks noChangeArrowheads="1"/>
            </p:cNvSpPr>
            <p:nvPr/>
          </p:nvSpPr>
          <p:spPr bwMode="auto">
            <a:xfrm>
              <a:off x="747191" y="4343400"/>
              <a:ext cx="2148409" cy="830997"/>
            </a:xfrm>
            <a:prstGeom prst="rect">
              <a:avLst/>
            </a:prstGeom>
            <a:noFill/>
            <a:ln w="9525">
              <a:solidFill>
                <a:srgbClr val="0082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64" charset="0"/>
                </a:rPr>
                <a:t>Linac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64" charset="0"/>
                </a:rPr>
                <a:t> 3 10</a:t>
              </a:r>
              <a:r>
                <a:rPr kumimoji="0" lang="en-US" sz="2800" b="0" i="0" u="none" strike="noStrike" kern="0" cap="none" spc="0" normalizeH="0" baseline="3000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64" charset="0"/>
                </a:rPr>
                <a:t>8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64" charset="0"/>
                </a:rPr>
                <a:t> slow e</a:t>
              </a:r>
              <a:r>
                <a:rPr kumimoji="0" lang="en-US" sz="2400" b="0" i="0" u="none" strike="noStrike" kern="0" cap="none" spc="0" normalizeH="0" baseline="3000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64" charset="0"/>
                </a:rPr>
                <a:t>+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64" charset="0"/>
                </a:rPr>
                <a:t>/s</a:t>
              </a:r>
            </a:p>
          </p:txBody>
        </p:sp>
        <p:sp>
          <p:nvSpPr>
            <p:cNvPr id="29" name="Text Box 70"/>
            <p:cNvSpPr txBox="1">
              <a:spLocks noChangeArrowheads="1"/>
            </p:cNvSpPr>
            <p:nvPr/>
          </p:nvSpPr>
          <p:spPr bwMode="auto">
            <a:xfrm>
              <a:off x="5877969" y="5537411"/>
              <a:ext cx="3294158" cy="350865"/>
            </a:xfrm>
            <a:prstGeom prst="rect">
              <a:avLst/>
            </a:prstGeom>
            <a:solidFill>
              <a:srgbClr val="FFFF99"/>
            </a:solidFill>
            <a:ln w="222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lvl="0" algn="ctr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C00000"/>
                  </a:solidFill>
                </a:rPr>
                <a:t>Yield of o-Ps </a:t>
              </a:r>
              <a:r>
                <a:rPr lang="en-US" sz="2400" b="1" dirty="0" smtClean="0">
                  <a:solidFill>
                    <a:srgbClr val="C00000"/>
                  </a:solidFill>
                </a:rPr>
                <a:t>:~ 30-40 </a:t>
              </a:r>
              <a:r>
                <a:rPr lang="en-US" sz="2400" b="1" dirty="0">
                  <a:solidFill>
                    <a:srgbClr val="C00000"/>
                  </a:solidFill>
                </a:rPr>
                <a:t>%</a:t>
              </a: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65" charset="0"/>
              </a:endParaRPr>
            </a:p>
          </p:txBody>
        </p:sp>
      </p:grpSp>
      <p:grpSp>
        <p:nvGrpSpPr>
          <p:cNvPr id="37" name="Group 83"/>
          <p:cNvGrpSpPr>
            <a:grpSpLocks noChangeAspect="1"/>
          </p:cNvGrpSpPr>
          <p:nvPr/>
        </p:nvGrpSpPr>
        <p:grpSpPr bwMode="auto">
          <a:xfrm>
            <a:off x="5005999" y="3284984"/>
            <a:ext cx="3886481" cy="2979738"/>
            <a:chOff x="152400" y="2667000"/>
            <a:chExt cx="4572000" cy="3352800"/>
          </a:xfrm>
        </p:grpSpPr>
        <p:grpSp>
          <p:nvGrpSpPr>
            <p:cNvPr id="38" name="Group 43"/>
            <p:cNvGrpSpPr>
              <a:grpSpLocks/>
            </p:cNvGrpSpPr>
            <p:nvPr/>
          </p:nvGrpSpPr>
          <p:grpSpPr bwMode="auto">
            <a:xfrm>
              <a:off x="304803" y="2819400"/>
              <a:ext cx="4314822" cy="3003545"/>
              <a:chOff x="5334003" y="3276600"/>
              <a:chExt cx="4314822" cy="3003545"/>
            </a:xfrm>
          </p:grpSpPr>
          <p:grpSp>
            <p:nvGrpSpPr>
              <p:cNvPr id="40" name="Group 47"/>
              <p:cNvGrpSpPr>
                <a:grpSpLocks/>
              </p:cNvGrpSpPr>
              <p:nvPr/>
            </p:nvGrpSpPr>
            <p:grpSpPr bwMode="auto">
              <a:xfrm>
                <a:off x="5334003" y="3733801"/>
                <a:ext cx="3365504" cy="2546344"/>
                <a:chOff x="5333999" y="3733800"/>
                <a:chExt cx="3364921" cy="2546571"/>
              </a:xfrm>
            </p:grpSpPr>
            <p:pic>
              <p:nvPicPr>
                <p:cNvPr id="54" name="Picture 54" descr="cylplein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t="6471" r="65999" b="51775"/>
                <a:stretch>
                  <a:fillRect/>
                </a:stretch>
              </p:blipFill>
              <p:spPr bwMode="auto">
                <a:xfrm>
                  <a:off x="6891010" y="3733800"/>
                  <a:ext cx="1807910" cy="16804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55" name="Group 55"/>
                <p:cNvGrpSpPr>
                  <a:grpSpLocks/>
                </p:cNvGrpSpPr>
                <p:nvPr/>
              </p:nvGrpSpPr>
              <p:grpSpPr bwMode="auto">
                <a:xfrm rot="823329">
                  <a:off x="6812711" y="4487572"/>
                  <a:ext cx="800747" cy="1590531"/>
                  <a:chOff x="3596" y="1452"/>
                  <a:chExt cx="989" cy="1537"/>
                </a:xfrm>
              </p:grpSpPr>
              <p:sp>
                <p:nvSpPr>
                  <p:cNvPr id="71" name="Arc 56"/>
                  <p:cNvSpPr>
                    <a:spLocks/>
                  </p:cNvSpPr>
                  <p:nvPr/>
                </p:nvSpPr>
                <p:spPr bwMode="auto">
                  <a:xfrm rot="1557054">
                    <a:off x="3596" y="1452"/>
                    <a:ext cx="389" cy="12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4925">
                    <a:solidFill>
                      <a:srgbClr val="0066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solidFill>
                        <a:srgbClr val="292934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2" name="Arc 57"/>
                  <p:cNvSpPr>
                    <a:spLocks/>
                  </p:cNvSpPr>
                  <p:nvPr/>
                </p:nvSpPr>
                <p:spPr bwMode="auto">
                  <a:xfrm rot="1557054" flipH="1">
                    <a:off x="4196" y="1744"/>
                    <a:ext cx="389" cy="1245"/>
                  </a:xfrm>
                  <a:custGeom>
                    <a:avLst/>
                    <a:gdLst>
                      <a:gd name="T0" fmla="*/ 0 w 21951"/>
                      <a:gd name="T1" fmla="*/ 0 h 21600"/>
                      <a:gd name="T2" fmla="*/ 0 w 21951"/>
                      <a:gd name="T3" fmla="*/ 0 h 21600"/>
                      <a:gd name="T4" fmla="*/ 0 w 2195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951"/>
                      <a:gd name="T10" fmla="*/ 0 h 21600"/>
                      <a:gd name="T11" fmla="*/ 21951 w 2195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951" h="21600" fill="none" extrusionOk="0">
                        <a:moveTo>
                          <a:pt x="-1" y="2"/>
                        </a:moveTo>
                        <a:cubicBezTo>
                          <a:pt x="116" y="0"/>
                          <a:pt x="233" y="0"/>
                          <a:pt x="351" y="0"/>
                        </a:cubicBezTo>
                        <a:cubicBezTo>
                          <a:pt x="12280" y="0"/>
                          <a:pt x="21951" y="9670"/>
                          <a:pt x="21951" y="21600"/>
                        </a:cubicBezTo>
                      </a:path>
                      <a:path w="21951" h="21600" stroke="0" extrusionOk="0">
                        <a:moveTo>
                          <a:pt x="-1" y="2"/>
                        </a:moveTo>
                        <a:cubicBezTo>
                          <a:pt x="116" y="0"/>
                          <a:pt x="233" y="0"/>
                          <a:pt x="351" y="0"/>
                        </a:cubicBezTo>
                        <a:cubicBezTo>
                          <a:pt x="12280" y="0"/>
                          <a:pt x="21951" y="9670"/>
                          <a:pt x="21951" y="21600"/>
                        </a:cubicBezTo>
                        <a:lnTo>
                          <a:pt x="351" y="21600"/>
                        </a:lnTo>
                        <a:close/>
                      </a:path>
                    </a:pathLst>
                  </a:custGeom>
                  <a:noFill/>
                  <a:ln w="34925">
                    <a:solidFill>
                      <a:srgbClr val="0066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solidFill>
                        <a:srgbClr val="292934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3" name="Arc 58"/>
                  <p:cNvSpPr>
                    <a:spLocks/>
                  </p:cNvSpPr>
                  <p:nvPr/>
                </p:nvSpPr>
                <p:spPr bwMode="auto">
                  <a:xfrm rot="1557054">
                    <a:off x="3699" y="1488"/>
                    <a:ext cx="334" cy="12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4925">
                    <a:solidFill>
                      <a:srgbClr val="0066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solidFill>
                        <a:srgbClr val="292934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4" name="Arc 59"/>
                  <p:cNvSpPr>
                    <a:spLocks/>
                  </p:cNvSpPr>
                  <p:nvPr/>
                </p:nvSpPr>
                <p:spPr bwMode="auto">
                  <a:xfrm rot="1557054" flipH="1">
                    <a:off x="4149" y="1707"/>
                    <a:ext cx="334" cy="1245"/>
                  </a:xfrm>
                  <a:custGeom>
                    <a:avLst/>
                    <a:gdLst>
                      <a:gd name="T0" fmla="*/ 0 w 21951"/>
                      <a:gd name="T1" fmla="*/ 0 h 21600"/>
                      <a:gd name="T2" fmla="*/ 0 w 21951"/>
                      <a:gd name="T3" fmla="*/ 0 h 21600"/>
                      <a:gd name="T4" fmla="*/ 0 w 2195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951"/>
                      <a:gd name="T10" fmla="*/ 0 h 21600"/>
                      <a:gd name="T11" fmla="*/ 21951 w 2195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951" h="21600" fill="none" extrusionOk="0">
                        <a:moveTo>
                          <a:pt x="-1" y="2"/>
                        </a:moveTo>
                        <a:cubicBezTo>
                          <a:pt x="116" y="0"/>
                          <a:pt x="233" y="0"/>
                          <a:pt x="351" y="0"/>
                        </a:cubicBezTo>
                        <a:cubicBezTo>
                          <a:pt x="12280" y="0"/>
                          <a:pt x="21951" y="9670"/>
                          <a:pt x="21951" y="21600"/>
                        </a:cubicBezTo>
                      </a:path>
                      <a:path w="21951" h="21600" stroke="0" extrusionOk="0">
                        <a:moveTo>
                          <a:pt x="-1" y="2"/>
                        </a:moveTo>
                        <a:cubicBezTo>
                          <a:pt x="116" y="0"/>
                          <a:pt x="233" y="0"/>
                          <a:pt x="351" y="0"/>
                        </a:cubicBezTo>
                        <a:cubicBezTo>
                          <a:pt x="12280" y="0"/>
                          <a:pt x="21951" y="9670"/>
                          <a:pt x="21951" y="21600"/>
                        </a:cubicBezTo>
                        <a:lnTo>
                          <a:pt x="351" y="21600"/>
                        </a:lnTo>
                        <a:close/>
                      </a:path>
                    </a:pathLst>
                  </a:custGeom>
                  <a:noFill/>
                  <a:ln w="34925">
                    <a:solidFill>
                      <a:srgbClr val="0066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solidFill>
                        <a:srgbClr val="292934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5" name="Arc 60"/>
                  <p:cNvSpPr>
                    <a:spLocks/>
                  </p:cNvSpPr>
                  <p:nvPr/>
                </p:nvSpPr>
                <p:spPr bwMode="auto">
                  <a:xfrm rot="1557054">
                    <a:off x="3801" y="1524"/>
                    <a:ext cx="278" cy="12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4925">
                    <a:solidFill>
                      <a:srgbClr val="0066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solidFill>
                        <a:srgbClr val="292934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6" name="Arc 61"/>
                  <p:cNvSpPr>
                    <a:spLocks/>
                  </p:cNvSpPr>
                  <p:nvPr/>
                </p:nvSpPr>
                <p:spPr bwMode="auto">
                  <a:xfrm rot="1557054" flipH="1">
                    <a:off x="4102" y="1671"/>
                    <a:ext cx="278" cy="1245"/>
                  </a:xfrm>
                  <a:custGeom>
                    <a:avLst/>
                    <a:gdLst>
                      <a:gd name="T0" fmla="*/ 0 w 21951"/>
                      <a:gd name="T1" fmla="*/ 0 h 21600"/>
                      <a:gd name="T2" fmla="*/ 0 w 21951"/>
                      <a:gd name="T3" fmla="*/ 0 h 21600"/>
                      <a:gd name="T4" fmla="*/ 0 w 2195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951"/>
                      <a:gd name="T10" fmla="*/ 0 h 21600"/>
                      <a:gd name="T11" fmla="*/ 21951 w 2195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951" h="21600" fill="none" extrusionOk="0">
                        <a:moveTo>
                          <a:pt x="-1" y="2"/>
                        </a:moveTo>
                        <a:cubicBezTo>
                          <a:pt x="116" y="0"/>
                          <a:pt x="233" y="0"/>
                          <a:pt x="351" y="0"/>
                        </a:cubicBezTo>
                        <a:cubicBezTo>
                          <a:pt x="12280" y="0"/>
                          <a:pt x="21951" y="9670"/>
                          <a:pt x="21951" y="21600"/>
                        </a:cubicBezTo>
                      </a:path>
                      <a:path w="21951" h="21600" stroke="0" extrusionOk="0">
                        <a:moveTo>
                          <a:pt x="-1" y="2"/>
                        </a:moveTo>
                        <a:cubicBezTo>
                          <a:pt x="116" y="0"/>
                          <a:pt x="233" y="0"/>
                          <a:pt x="351" y="0"/>
                        </a:cubicBezTo>
                        <a:cubicBezTo>
                          <a:pt x="12280" y="0"/>
                          <a:pt x="21951" y="9670"/>
                          <a:pt x="21951" y="21600"/>
                        </a:cubicBezTo>
                        <a:lnTo>
                          <a:pt x="351" y="21600"/>
                        </a:lnTo>
                        <a:close/>
                      </a:path>
                    </a:pathLst>
                  </a:custGeom>
                  <a:noFill/>
                  <a:ln w="31750">
                    <a:solidFill>
                      <a:srgbClr val="0066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solidFill>
                        <a:srgbClr val="292934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56" name="Group 62"/>
                <p:cNvGrpSpPr>
                  <a:grpSpLocks/>
                </p:cNvGrpSpPr>
                <p:nvPr/>
              </p:nvGrpSpPr>
              <p:grpSpPr bwMode="auto">
                <a:xfrm>
                  <a:off x="7238006" y="4198859"/>
                  <a:ext cx="919970" cy="674248"/>
                  <a:chOff x="4464" y="1440"/>
                  <a:chExt cx="839" cy="624"/>
                </a:xfrm>
              </p:grpSpPr>
              <p:sp>
                <p:nvSpPr>
                  <p:cNvPr id="67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12" y="1440"/>
                    <a:ext cx="432" cy="240"/>
                  </a:xfrm>
                  <a:prstGeom prst="line">
                    <a:avLst/>
                  </a:prstGeom>
                  <a:noFill/>
                  <a:ln w="34925">
                    <a:solidFill>
                      <a:srgbClr val="FF8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solidFill>
                        <a:srgbClr val="292934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8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52" y="1488"/>
                    <a:ext cx="286" cy="576"/>
                  </a:xfrm>
                  <a:prstGeom prst="line">
                    <a:avLst/>
                  </a:prstGeom>
                  <a:noFill/>
                  <a:ln w="34925">
                    <a:solidFill>
                      <a:srgbClr val="FF8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solidFill>
                        <a:srgbClr val="292934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9" name="Line 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52" y="1776"/>
                    <a:ext cx="551" cy="288"/>
                  </a:xfrm>
                  <a:prstGeom prst="line">
                    <a:avLst/>
                  </a:prstGeom>
                  <a:noFill/>
                  <a:ln w="34925">
                    <a:solidFill>
                      <a:srgbClr val="FF8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solidFill>
                        <a:srgbClr val="292934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70" name="Line 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64" y="1728"/>
                    <a:ext cx="816" cy="96"/>
                  </a:xfrm>
                  <a:prstGeom prst="line">
                    <a:avLst/>
                  </a:prstGeom>
                  <a:noFill/>
                  <a:ln w="34925">
                    <a:solidFill>
                      <a:srgbClr val="FF8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>
                      <a:solidFill>
                        <a:srgbClr val="292934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57" name="Group 67"/>
                <p:cNvGrpSpPr>
                  <a:grpSpLocks/>
                </p:cNvGrpSpPr>
                <p:nvPr/>
              </p:nvGrpSpPr>
              <p:grpSpPr bwMode="auto">
                <a:xfrm>
                  <a:off x="5333999" y="5135883"/>
                  <a:ext cx="1455580" cy="1144488"/>
                  <a:chOff x="192" y="2832"/>
                  <a:chExt cx="1182" cy="912"/>
                </a:xfrm>
              </p:grpSpPr>
              <p:sp>
                <p:nvSpPr>
                  <p:cNvPr id="61" name="WordArt 68"/>
                  <p:cNvSpPr>
                    <a:spLocks noChangeArrowheads="1" noChangeShapeType="1" noTextEdit="1"/>
                  </p:cNvSpPr>
                  <p:nvPr/>
                </p:nvSpPr>
                <p:spPr bwMode="auto">
                  <a:xfrm>
                    <a:off x="660" y="3285"/>
                    <a:ext cx="143" cy="219"/>
                  </a:xfrm>
                  <a:prstGeom prst="rect">
                    <a:avLst/>
                  </a:prstGeom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r>
                      <a:rPr lang="fr-FR" sz="3600" kern="10">
                        <a:ln w="12700">
                          <a:solidFill>
                            <a:srgbClr val="292934"/>
                          </a:solidFill>
                          <a:round/>
                          <a:headEnd/>
                          <a:tailEnd/>
                        </a:ln>
                        <a:solidFill>
                          <a:srgbClr val="FF0000"/>
                        </a:solidFill>
                        <a:latin typeface="Arial Black"/>
                      </a:rPr>
                      <a:t>p</a:t>
                    </a:r>
                  </a:p>
                </p:txBody>
              </p:sp>
              <p:sp>
                <p:nvSpPr>
                  <p:cNvPr id="62" name="WordArt 69"/>
                  <p:cNvSpPr>
                    <a:spLocks noChangeArrowheads="1" noChangeShapeType="1" noTextEdit="1"/>
                  </p:cNvSpPr>
                  <p:nvPr/>
                </p:nvSpPr>
                <p:spPr bwMode="auto">
                  <a:xfrm>
                    <a:off x="660" y="3197"/>
                    <a:ext cx="143" cy="44"/>
                  </a:xfrm>
                  <a:prstGeom prst="rect">
                    <a:avLst/>
                  </a:prstGeom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r>
                      <a:rPr lang="fr-FR" sz="3600" kern="10">
                        <a:ln w="12700">
                          <a:solidFill>
                            <a:srgbClr val="292934"/>
                          </a:solidFill>
                          <a:round/>
                          <a:headEnd/>
                          <a:tailEnd/>
                        </a:ln>
                        <a:solidFill>
                          <a:srgbClr val="FF0000"/>
                        </a:solidFill>
                        <a:latin typeface="Arial Black"/>
                      </a:rPr>
                      <a:t>_</a:t>
                    </a:r>
                  </a:p>
                </p:txBody>
              </p:sp>
              <p:sp>
                <p:nvSpPr>
                  <p:cNvPr id="63" name="AutoShape 70"/>
                  <p:cNvSpPr>
                    <a:spLocks noChangeArrowheads="1"/>
                  </p:cNvSpPr>
                  <p:nvPr/>
                </p:nvSpPr>
                <p:spPr bwMode="auto">
                  <a:xfrm rot="2520000">
                    <a:off x="1183" y="2832"/>
                    <a:ext cx="191" cy="175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FF0000"/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TopRight"/>
                    <a:lightRig rig="legacyFlat3" dir="b"/>
                  </a:scene3d>
                  <a:sp3d prstMaterial="legacyMatte">
                    <a:bevelT w="13500" h="13500" prst="angle"/>
                    <a:bevelB w="13500" h="13500" prst="angle"/>
                    <a:extrusionClr>
                      <a:srgbClr val="FF0000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endParaRPr lang="fr-FR">
                      <a:solidFill>
                        <a:srgbClr val="292934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4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089" y="2920"/>
                    <a:ext cx="190" cy="175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round/>
                    <a:headEnd/>
                    <a:tailEnd/>
                  </a:ln>
                  <a:scene3d>
                    <a:camera prst="legacyPerspectiveTopRight"/>
                    <a:lightRig rig="legacyFlat3" dir="b"/>
                  </a:scene3d>
                  <a:sp3d prstMaterial="legacyMatte">
                    <a:bevelT w="13500" h="13500" prst="angle"/>
                    <a:bevelB w="13500" h="13500" prst="angle"/>
                    <a:extrusionClr>
                      <a:srgbClr val="FF0000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endParaRPr lang="fr-FR">
                      <a:solidFill>
                        <a:srgbClr val="292934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5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851" y="3183"/>
                    <a:ext cx="143" cy="131"/>
                  </a:xfrm>
                  <a:prstGeom prst="ellipse">
                    <a:avLst/>
                  </a:prstGeom>
                  <a:solidFill>
                    <a:srgbClr val="800000"/>
                  </a:solidFill>
                  <a:ln w="9525">
                    <a:round/>
                    <a:headEnd/>
                    <a:tailEnd/>
                  </a:ln>
                  <a:scene3d>
                    <a:camera prst="legacyPerspectiveTopRight"/>
                    <a:lightRig rig="legacyFlat3" dir="b"/>
                  </a:scene3d>
                  <a:sp3d extrusionH="3630600" prstMaterial="legacyMatte">
                    <a:bevelT w="13500" h="13500" prst="angle"/>
                    <a:bevelB w="13500" h="13500" prst="angle"/>
                    <a:extrusionClr>
                      <a:srgbClr val="FF0000"/>
                    </a:extrusionClr>
                  </a:sp3d>
                </p:spPr>
                <p:txBody>
                  <a:bodyPr wrap="none" anchor="ctr">
                    <a:flatTx/>
                  </a:bodyPr>
                  <a:lstStyle/>
                  <a:p>
                    <a:endParaRPr lang="fr-FR">
                      <a:solidFill>
                        <a:srgbClr val="292934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6" name="WordArt 73"/>
                  <p:cNvSpPr>
                    <a:spLocks noChangeArrowheads="1" noChangeShapeType="1" noTextEdit="1"/>
                  </p:cNvSpPr>
                  <p:nvPr/>
                </p:nvSpPr>
                <p:spPr bwMode="auto">
                  <a:xfrm>
                    <a:off x="192" y="3573"/>
                    <a:ext cx="884" cy="171"/>
                  </a:xfrm>
                  <a:prstGeom prst="rect">
                    <a:avLst/>
                  </a:prstGeom>
                </p:spPr>
                <p:txBody>
                  <a:bodyPr wrap="none" fromWordArt="1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r>
                      <a:rPr lang="fr-FR" sz="3600" kern="10" dirty="0">
                        <a:ln w="12700">
                          <a:solidFill>
                            <a:srgbClr val="292934"/>
                          </a:solidFill>
                          <a:round/>
                          <a:headEnd/>
                          <a:tailEnd/>
                        </a:ln>
                        <a:solidFill>
                          <a:srgbClr val="FF0000"/>
                        </a:solidFill>
                        <a:latin typeface="Arial Black"/>
                      </a:rPr>
                      <a:t>1- 6 keV</a:t>
                    </a:r>
                  </a:p>
                </p:txBody>
              </p:sp>
            </p:grpSp>
            <p:sp>
              <p:nvSpPr>
                <p:cNvPr id="58" name="WordArt 7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805597" y="5953820"/>
                  <a:ext cx="1705937" cy="21786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fr-FR" sz="4000" kern="10" dirty="0">
                      <a:ln w="12700">
                        <a:solidFill>
                          <a:srgbClr val="003300"/>
                        </a:solidFill>
                        <a:round/>
                        <a:headEnd/>
                        <a:tailEnd/>
                      </a:ln>
                      <a:solidFill>
                        <a:srgbClr val="008000"/>
                      </a:solidFill>
                      <a:latin typeface="Arial Black"/>
                    </a:rPr>
                    <a:t>e +    ~ 3 keV</a:t>
                  </a:r>
                </a:p>
              </p:txBody>
            </p:sp>
            <p:sp>
              <p:nvSpPr>
                <p:cNvPr id="59" name="WordArt 75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7910628" y="3994854"/>
                  <a:ext cx="209974" cy="259326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fr-FR" sz="3600" kern="10" normalizeH="1">
                      <a:ln w="12700">
                        <a:solidFill>
                          <a:srgbClr val="292934"/>
                        </a:solidFill>
                        <a:round/>
                        <a:headEnd/>
                        <a:tailEnd/>
                      </a:ln>
                      <a:solidFill>
                        <a:srgbClr val="FF8000"/>
                      </a:solidFill>
                      <a:effectLst>
                        <a:outerShdw dist="35921" dir="2700000" algn="ctr" rotWithShape="0">
                          <a:srgbClr val="C0C0C0">
                            <a:alpha val="74997"/>
                          </a:srgbClr>
                        </a:outerShdw>
                      </a:effectLst>
                      <a:latin typeface="Impact"/>
                    </a:rPr>
                    <a:t>P</a:t>
                  </a:r>
                </a:p>
              </p:txBody>
            </p:sp>
            <p:sp>
              <p:nvSpPr>
                <p:cNvPr id="60" name="WordArt 7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8120602" y="4098585"/>
                  <a:ext cx="158370" cy="207461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fr-FR" sz="2800" kern="10">
                      <a:ln w="12700">
                        <a:solidFill>
                          <a:srgbClr val="292934"/>
                        </a:solidFill>
                        <a:round/>
                        <a:headEnd/>
                        <a:tailEnd/>
                      </a:ln>
                      <a:solidFill>
                        <a:srgbClr val="FF8000"/>
                      </a:solidFill>
                      <a:effectLst>
                        <a:outerShdw dist="35921" dir="2700000" algn="ctr" rotWithShape="0">
                          <a:srgbClr val="C0C0C0">
                            <a:alpha val="74997"/>
                          </a:srgbClr>
                        </a:outerShdw>
                      </a:effectLst>
                      <a:latin typeface="Impact"/>
                    </a:rPr>
                    <a:t>s</a:t>
                  </a:r>
                </a:p>
              </p:txBody>
            </p:sp>
          </p:grpSp>
          <p:sp>
            <p:nvSpPr>
              <p:cNvPr id="41" name="AutoShape 77"/>
              <p:cNvSpPr>
                <a:spLocks noChangeArrowheads="1"/>
              </p:cNvSpPr>
              <p:nvPr/>
            </p:nvSpPr>
            <p:spPr bwMode="auto">
              <a:xfrm rot="2520000">
                <a:off x="9021763" y="3276600"/>
                <a:ext cx="211137" cy="185738"/>
              </a:xfrm>
              <a:prstGeom prst="triangle">
                <a:avLst>
                  <a:gd name="adj" fmla="val 50000"/>
                </a:avLst>
              </a:prstGeom>
              <a:solidFill>
                <a:srgbClr val="0EFF6E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EFF6E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>
                  <a:solidFill>
                    <a:srgbClr val="292934"/>
                  </a:solidFill>
                  <a:latin typeface="Calibri"/>
                </a:endParaRPr>
              </a:p>
            </p:txBody>
          </p:sp>
          <p:sp>
            <p:nvSpPr>
              <p:cNvPr id="42" name="Oval 78"/>
              <p:cNvSpPr>
                <a:spLocks noChangeArrowheads="1"/>
              </p:cNvSpPr>
              <p:nvPr/>
            </p:nvSpPr>
            <p:spPr bwMode="auto">
              <a:xfrm>
                <a:off x="8967788" y="3341688"/>
                <a:ext cx="168275" cy="209550"/>
              </a:xfrm>
              <a:prstGeom prst="ellipse">
                <a:avLst/>
              </a:prstGeom>
              <a:solidFill>
                <a:srgbClr val="0EFF6E"/>
              </a:solidFill>
              <a:ln w="9525">
                <a:round/>
                <a:headEnd/>
                <a:tailEnd/>
              </a:ln>
              <a:scene3d>
                <a:camera prst="legacyPerspectiveTopRight"/>
                <a:lightRig rig="legacyFlat3" dir="b"/>
              </a:scene3d>
              <a:sp3d prstMaterial="legacyMatte">
                <a:bevelT w="13500" h="13500" prst="angle"/>
                <a:bevelB w="13500" h="13500" prst="angle"/>
                <a:extrusionClr>
                  <a:srgbClr val="0EFF6E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>
                  <a:solidFill>
                    <a:srgbClr val="292934"/>
                  </a:solidFill>
                  <a:latin typeface="Calibri"/>
                </a:endParaRPr>
              </a:p>
            </p:txBody>
          </p:sp>
          <p:sp>
            <p:nvSpPr>
              <p:cNvPr id="43" name="Oval 79"/>
              <p:cNvSpPr>
                <a:spLocks noChangeArrowheads="1"/>
              </p:cNvSpPr>
              <p:nvPr/>
            </p:nvSpPr>
            <p:spPr bwMode="auto">
              <a:xfrm>
                <a:off x="8570913" y="3775075"/>
                <a:ext cx="88900" cy="117475"/>
              </a:xfrm>
              <a:prstGeom prst="ellipse">
                <a:avLst/>
              </a:prstGeom>
              <a:solidFill>
                <a:srgbClr val="0EFF6E"/>
              </a:solidFill>
              <a:ln w="9525">
                <a:round/>
                <a:headEnd/>
                <a:tailEnd/>
              </a:ln>
              <a:scene3d>
                <a:camera prst="legacyPerspectiveTopRight"/>
                <a:lightRig rig="legacyFlat3" dir="b"/>
              </a:scene3d>
              <a:sp3d extrusionH="3630600" prstMaterial="legacyMatte">
                <a:bevelT w="13500" h="13500" prst="angle"/>
                <a:bevelB w="13500" h="13500" prst="angle"/>
                <a:extrusionClr>
                  <a:srgbClr val="0EFF6E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fr-FR">
                  <a:solidFill>
                    <a:srgbClr val="292934"/>
                  </a:solidFill>
                  <a:latin typeface="Calibri"/>
                </a:endParaRPr>
              </a:p>
            </p:txBody>
          </p:sp>
          <p:grpSp>
            <p:nvGrpSpPr>
              <p:cNvPr id="44" name="Group 80"/>
              <p:cNvGrpSpPr>
                <a:grpSpLocks/>
              </p:cNvGrpSpPr>
              <p:nvPr/>
            </p:nvGrpSpPr>
            <p:grpSpPr bwMode="auto">
              <a:xfrm>
                <a:off x="9266238" y="3341688"/>
                <a:ext cx="227012" cy="311150"/>
                <a:chOff x="2221" y="2304"/>
                <a:chExt cx="192" cy="288"/>
              </a:xfrm>
            </p:grpSpPr>
            <p:sp>
              <p:nvSpPr>
                <p:cNvPr id="52" name="WordArt 8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226" y="2382"/>
                  <a:ext cx="174" cy="21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fr-FR" sz="3600" kern="10" dirty="0">
                      <a:ln w="12700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solidFill>
                        <a:srgbClr val="0EFF6E"/>
                      </a:solidFill>
                      <a:latin typeface="Impact"/>
                    </a:rPr>
                    <a:t>H</a:t>
                  </a:r>
                </a:p>
              </p:txBody>
            </p:sp>
            <p:sp>
              <p:nvSpPr>
                <p:cNvPr id="53" name="WordArt 8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221" y="2304"/>
                  <a:ext cx="192" cy="4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fr-FR" sz="3600" kern="10">
                      <a:ln w="12700">
                        <a:solidFill>
                          <a:srgbClr val="292934"/>
                        </a:solidFill>
                        <a:round/>
                        <a:headEnd/>
                        <a:tailEnd/>
                      </a:ln>
                      <a:solidFill>
                        <a:srgbClr val="0EFF6E"/>
                      </a:solidFill>
                      <a:latin typeface="Arial Black"/>
                    </a:rPr>
                    <a:t>_</a:t>
                  </a:r>
                </a:p>
              </p:txBody>
            </p:sp>
          </p:grpSp>
          <p:sp>
            <p:nvSpPr>
              <p:cNvPr id="45" name="WordArt 83"/>
              <p:cNvSpPr>
                <a:spLocks noChangeArrowheads="1" noChangeShapeType="1" noTextEdit="1"/>
              </p:cNvSpPr>
              <p:nvPr/>
            </p:nvSpPr>
            <p:spPr bwMode="auto">
              <a:xfrm>
                <a:off x="9534525" y="3290888"/>
                <a:ext cx="114300" cy="10318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fr-FR" sz="3600" kern="10">
                    <a:ln w="12700">
                      <a:solidFill>
                        <a:srgbClr val="292934"/>
                      </a:solidFill>
                      <a:round/>
                      <a:headEnd/>
                      <a:tailEnd/>
                    </a:ln>
                    <a:solidFill>
                      <a:srgbClr val="0EFF6E"/>
                    </a:solidFill>
                    <a:latin typeface="Arial Black"/>
                  </a:rPr>
                  <a:t>+</a:t>
                </a:r>
              </a:p>
            </p:txBody>
          </p:sp>
          <p:sp>
            <p:nvSpPr>
              <p:cNvPr id="46" name="TextBox 43"/>
              <p:cNvSpPr txBox="1">
                <a:spLocks noChangeArrowheads="1"/>
              </p:cNvSpPr>
              <p:nvPr/>
            </p:nvSpPr>
            <p:spPr bwMode="auto">
              <a:xfrm>
                <a:off x="8353425" y="4953000"/>
                <a:ext cx="1295400" cy="7965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6B886B"/>
                    </a:solidFill>
                    <a:latin typeface="Calibri"/>
                  </a:rPr>
                  <a:t>SiO</a:t>
                </a:r>
                <a:r>
                  <a:rPr lang="en-US" sz="2000" baseline="-25000">
                    <a:solidFill>
                      <a:srgbClr val="6B886B"/>
                    </a:solidFill>
                    <a:latin typeface="Calibri"/>
                  </a:rPr>
                  <a:t>2</a:t>
                </a:r>
                <a:r>
                  <a:rPr lang="en-US" sz="2000">
                    <a:solidFill>
                      <a:srgbClr val="6B886B"/>
                    </a:solidFill>
                    <a:latin typeface="Calibri"/>
                  </a:rPr>
                  <a:t> coating</a:t>
                </a:r>
              </a:p>
            </p:txBody>
          </p:sp>
          <p:cxnSp>
            <p:nvCxnSpPr>
              <p:cNvPr id="47" name="Straight Arrow Connector 45"/>
              <p:cNvCxnSpPr>
                <a:cxnSpLocks noChangeShapeType="1"/>
              </p:cNvCxnSpPr>
              <p:nvPr/>
            </p:nvCxnSpPr>
            <p:spPr bwMode="auto">
              <a:xfrm rot="10800000">
                <a:off x="8124825" y="5105400"/>
                <a:ext cx="457200" cy="228600"/>
              </a:xfrm>
              <a:prstGeom prst="straightConnector1">
                <a:avLst/>
              </a:prstGeom>
              <a:noFill/>
              <a:ln w="38100">
                <a:solidFill>
                  <a:srgbClr val="6B886D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48" name="WordArt 75"/>
              <p:cNvSpPr>
                <a:spLocks noChangeArrowheads="1" noChangeShapeType="1" noTextEdit="1"/>
              </p:cNvSpPr>
              <p:nvPr/>
            </p:nvSpPr>
            <p:spPr bwMode="auto">
              <a:xfrm>
                <a:off x="7620000" y="4084638"/>
                <a:ext cx="228600" cy="18256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fr-FR" sz="3200" kern="10" normalizeH="1">
                    <a:ln w="12700">
                      <a:solidFill>
                        <a:srgbClr val="292934"/>
                      </a:solidFill>
                      <a:round/>
                      <a:headEnd/>
                      <a:tailEnd/>
                    </a:ln>
                    <a:solidFill>
                      <a:srgbClr val="FF8000"/>
                    </a:solidFill>
                    <a:effectLst>
                      <a:outerShdw dist="35921" dir="2700000" algn="ctr" rotWithShape="0">
                        <a:srgbClr val="C0C0C0">
                          <a:alpha val="74997"/>
                        </a:srgbClr>
                      </a:outerShdw>
                    </a:effectLst>
                    <a:latin typeface="Impact"/>
                  </a:rPr>
                  <a:t>o</a:t>
                </a:r>
              </a:p>
            </p:txBody>
          </p:sp>
          <p:grpSp>
            <p:nvGrpSpPr>
              <p:cNvPr id="49" name="Group 53"/>
              <p:cNvGrpSpPr>
                <a:grpSpLocks/>
              </p:cNvGrpSpPr>
              <p:nvPr/>
            </p:nvGrpSpPr>
            <p:grpSpPr bwMode="auto">
              <a:xfrm>
                <a:off x="8305800" y="3352800"/>
                <a:ext cx="228600" cy="304800"/>
                <a:chOff x="9296400" y="3810000"/>
                <a:chExt cx="228600" cy="304800"/>
              </a:xfrm>
            </p:grpSpPr>
            <p:sp>
              <p:nvSpPr>
                <p:cNvPr id="50" name="WordArt 8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9296400" y="3887890"/>
                  <a:ext cx="206415" cy="22691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fr-FR" sz="3600" kern="10" dirty="0">
                      <a:ln w="12700">
                        <a:solidFill>
                          <a:srgbClr val="000080"/>
                        </a:solidFill>
                        <a:round/>
                        <a:headEnd/>
                        <a:tailEnd/>
                      </a:ln>
                      <a:solidFill>
                        <a:srgbClr val="0EFF6E"/>
                      </a:solidFill>
                      <a:latin typeface="Impact"/>
                    </a:rPr>
                    <a:t>H</a:t>
                  </a:r>
                </a:p>
              </p:txBody>
            </p:sp>
            <p:sp>
              <p:nvSpPr>
                <p:cNvPr id="51" name="WordArt 8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9297232" y="3810000"/>
                  <a:ext cx="227768" cy="50785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fr-FR" sz="3600" kern="10" dirty="0">
                      <a:ln w="12700">
                        <a:solidFill>
                          <a:srgbClr val="292934"/>
                        </a:solidFill>
                        <a:round/>
                        <a:headEnd/>
                        <a:tailEnd/>
                      </a:ln>
                      <a:solidFill>
                        <a:srgbClr val="0EFF6E"/>
                      </a:solidFill>
                      <a:latin typeface="Arial Black"/>
                    </a:rPr>
                    <a:t>_</a:t>
                  </a:r>
                </a:p>
              </p:txBody>
            </p:sp>
          </p:grpSp>
        </p:grpSp>
        <p:sp>
          <p:nvSpPr>
            <p:cNvPr id="39" name="Rectangle 82"/>
            <p:cNvSpPr>
              <a:spLocks noChangeArrowheads="1"/>
            </p:cNvSpPr>
            <p:nvPr/>
          </p:nvSpPr>
          <p:spPr bwMode="auto">
            <a:xfrm>
              <a:off x="152400" y="2667000"/>
              <a:ext cx="4572000" cy="3352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rgbClr val="292934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25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Yield of o-Ps : 30-40 % !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8</a:t>
            </a:fld>
            <a:endParaRPr lang="fr-FR"/>
          </a:p>
        </p:txBody>
      </p:sp>
      <p:sp>
        <p:nvSpPr>
          <p:cNvPr id="18" name="Rectangle 17"/>
          <p:cNvSpPr/>
          <p:nvPr/>
        </p:nvSpPr>
        <p:spPr bwMode="auto">
          <a:xfrm>
            <a:off x="35496" y="1124744"/>
            <a:ext cx="1584176" cy="172819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2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7767" y="3462663"/>
            <a:ext cx="4564688" cy="207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21955" y="1500175"/>
            <a:ext cx="1935145" cy="830997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Measurement</a:t>
            </a: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CERN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1955" y="4038918"/>
            <a:ext cx="1935145" cy="830997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Measurement</a:t>
            </a: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UCR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248401" y="4071955"/>
            <a:ext cx="287771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~ 5.6 x 10</a:t>
            </a:r>
            <a:r>
              <a:rPr lang="fr-FR" sz="2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fr-FR" sz="2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fr-FR" sz="2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fr-FR" sz="2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248402" y="1714492"/>
            <a:ext cx="277511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~ 3.5 x 10</a:t>
            </a:r>
            <a:r>
              <a:rPr lang="fr-FR" sz="2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fr-FR" sz="2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fr-FR" sz="2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fr-FR" sz="2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02281" y="5631631"/>
            <a:ext cx="876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loss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 conversion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efficiency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 spite of the 10</a:t>
            </a:r>
            <a:r>
              <a:rPr lang="fr-FR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intensity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factor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836902" y="2570961"/>
            <a:ext cx="11368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flux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~10</a:t>
            </a:r>
            <a:r>
              <a:rPr lang="fr-FR" sz="2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cxnSp>
        <p:nvCxnSpPr>
          <p:cNvPr id="26" name="Connecteur droit avec flèche 25"/>
          <p:cNvCxnSpPr/>
          <p:nvPr/>
        </p:nvCxnSpPr>
        <p:spPr bwMode="auto">
          <a:xfrm rot="5400000">
            <a:off x="6550283" y="3213953"/>
            <a:ext cx="1714512" cy="1466"/>
          </a:xfrm>
          <a:prstGeom prst="straightConnector1">
            <a:avLst/>
          </a:prstGeom>
          <a:solidFill>
            <a:srgbClr val="BBE0E3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7" name="Image 26" descr="gCd44Tau3Only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900" y="1071546"/>
            <a:ext cx="3986784" cy="2159508"/>
          </a:xfrm>
          <a:prstGeom prst="rect">
            <a:avLst/>
          </a:prstGeom>
        </p:spPr>
      </p:pic>
      <p:sp>
        <p:nvSpPr>
          <p:cNvPr id="28" name="Text Box 1030"/>
          <p:cNvSpPr txBox="1">
            <a:spLocks noChangeArrowheads="1"/>
          </p:cNvSpPr>
          <p:nvPr/>
        </p:nvSpPr>
        <p:spPr bwMode="auto">
          <a:xfrm>
            <a:off x="19842" y="2310545"/>
            <a:ext cx="1887862" cy="6143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Times New Roman" pitchFamily="64" charset="0"/>
              </a:rPr>
              <a:t>L.Liszkay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Times New Roman" pitchFamily="64" charset="0"/>
              </a:rPr>
              <a:t> et al.,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64" charset="0"/>
              </a:rPr>
              <a:t>Appl. Phys.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64" charset="0"/>
              </a:rPr>
              <a:t>Lett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64" charset="0"/>
              </a:rPr>
              <a:t>.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64" charset="0"/>
              </a:rPr>
              <a:t>92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64" charset="0"/>
              </a:rPr>
              <a:t>(2008)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64" charset="0"/>
              </a:rPr>
              <a:t>063114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64" charset="0"/>
              </a:rPr>
              <a:t> 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64" charset="0"/>
            </a:endParaRPr>
          </a:p>
        </p:txBody>
      </p:sp>
      <p:sp>
        <p:nvSpPr>
          <p:cNvPr id="29" name="Text Box 1030"/>
          <p:cNvSpPr txBox="1">
            <a:spLocks noChangeArrowheads="1"/>
          </p:cNvSpPr>
          <p:nvPr/>
        </p:nvSpPr>
        <p:spPr bwMode="auto">
          <a:xfrm>
            <a:off x="72008" y="4869160"/>
            <a:ext cx="1907704" cy="6143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Times New Roman" pitchFamily="64" charset="0"/>
              </a:rPr>
              <a:t>D. B. Cassidy et al.,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64" charset="0"/>
              </a:rPr>
              <a:t> Phys. Rev. A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64" charset="0"/>
              </a:rPr>
              <a:t>81 </a:t>
            </a:r>
            <a:r>
              <a:rPr kumimoji="0" lang="fr-F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65" charset="0"/>
              </a:rPr>
              <a:t>012715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64" charset="0"/>
              </a:rPr>
              <a:t>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64" charset="0"/>
              </a:rPr>
              <a:t>(2011)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15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possibility to enhance </a:t>
            </a:r>
            <a:r>
              <a:rPr lang="en-US" dirty="0">
                <a:solidFill>
                  <a:srgbClr val="000000"/>
                </a:solidFill>
                <a:latin typeface="Times New Roman Antimatter" pitchFamily="64" charset="0"/>
              </a:rPr>
              <a:t>H</a:t>
            </a:r>
            <a:r>
              <a:rPr lang="en-US" baseline="30000" dirty="0">
                <a:solidFill>
                  <a:srgbClr val="000000"/>
                </a:solidFill>
                <a:latin typeface="Times New Roman Antimatter" pitchFamily="64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Times New Roman Antimatter" pitchFamily="64" charset="0"/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production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3442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/>
              <a:t>P. </a:t>
            </a:r>
            <a:r>
              <a:rPr lang="en-US" sz="2000" dirty="0" err="1"/>
              <a:t>Comini</a:t>
            </a:r>
            <a:r>
              <a:rPr lang="en-US" sz="2000" dirty="0"/>
              <a:t> and P.-A. Hervieux, New Journal of Physics 15 (2013) 095022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GRANIT Workshop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Pascal DEBU -  Irfu - CEA Saclay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D3109-BEAF-4D5E-A66A-D9081F084B97}" type="slidenum">
              <a:rPr lang="fr-FR" smtClean="0"/>
              <a:t>9</a:t>
            </a:fld>
            <a:endParaRPr lang="fr-FR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235" y="3079923"/>
            <a:ext cx="4152020" cy="3308174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6" y="3102498"/>
            <a:ext cx="2092219" cy="3289834"/>
          </a:xfrm>
          <a:prstGeom prst="rect">
            <a:avLst/>
          </a:prstGeom>
        </p:spPr>
      </p:pic>
      <p:pic>
        <p:nvPicPr>
          <p:cNvPr id="9" name="Picture 11" descr="screenshot_8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22" y="1468953"/>
            <a:ext cx="5393248" cy="161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1381</Words>
  <Application>Microsoft Office PowerPoint</Application>
  <PresentationFormat>Affichage à l'écran (4:3)</PresentationFormat>
  <Paragraphs>274</Paragraphs>
  <Slides>28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0" baseType="lpstr">
      <vt:lpstr>Thème Office</vt:lpstr>
      <vt:lpstr>Equation</vt:lpstr>
      <vt:lpstr>GBAR  Gravitational Behaviour of Antihydrogen at Rest</vt:lpstr>
      <vt:lpstr>MOTIVATION</vt:lpstr>
      <vt:lpstr>Gravitation and cosmology</vt:lpstr>
      <vt:lpstr>Experimental limits</vt:lpstr>
      <vt:lpstr>GBAR principle: cool H+ to get ultra-slow H</vt:lpstr>
      <vt:lpstr>Why antihydrogen ?</vt:lpstr>
      <vt:lpstr>H+ production</vt:lpstr>
      <vt:lpstr>Yield of o-Ps : 30-40 % !</vt:lpstr>
      <vt:lpstr>A possibility to enhance H+ production </vt:lpstr>
      <vt:lpstr>Overall GBAR scheme</vt:lpstr>
      <vt:lpstr>Overall GBAR scheme</vt:lpstr>
      <vt:lpstr>Future installation at CERN</vt:lpstr>
      <vt:lpstr>p decelerator</vt:lpstr>
      <vt:lpstr>Overall GBAR scheme</vt:lpstr>
      <vt:lpstr>e+/Ps demonstrator at Saclay</vt:lpstr>
      <vt:lpstr>RIKEN Multi-Ring Trap</vt:lpstr>
      <vt:lpstr>New e+ trapping mechanism</vt:lpstr>
      <vt:lpstr>First e+ accumulation</vt:lpstr>
      <vt:lpstr>Overall GBAR scheme</vt:lpstr>
      <vt:lpstr>Two Cooling Steps</vt:lpstr>
      <vt:lpstr>Two Cooling Steps</vt:lpstr>
      <vt:lpstr>Two Cooling Steps</vt:lpstr>
      <vt:lpstr>Two Cooling Steps</vt:lpstr>
      <vt:lpstr>Overall GBAR scheme</vt:lpstr>
      <vt:lpstr>H free fall detection</vt:lpstr>
      <vt:lpstr>Perspective : Velocity selector</vt:lpstr>
      <vt:lpstr>Spectroscopy of gravitational states</vt:lpstr>
      <vt:lpstr>15 institutes ~ 50 researchers  2015  start installation 2016  ELENA commissioning with p &amp; H-  2017  first antiprotons for GBAR 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GBAR</dc:title>
  <dc:creator>DEBU Pascal</dc:creator>
  <cp:lastModifiedBy>DEBU Pascal</cp:lastModifiedBy>
  <cp:revision>46</cp:revision>
  <dcterms:created xsi:type="dcterms:W3CDTF">2014-02-03T07:11:59Z</dcterms:created>
  <dcterms:modified xsi:type="dcterms:W3CDTF">2014-02-20T13:41:02Z</dcterms:modified>
</cp:coreProperties>
</file>