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0" r:id="rId3"/>
    <p:sldId id="257" r:id="rId4"/>
    <p:sldId id="258" r:id="rId5"/>
    <p:sldId id="259" r:id="rId6"/>
    <p:sldId id="261" r:id="rId7"/>
    <p:sldId id="264" r:id="rId8"/>
    <p:sldId id="263" r:id="rId9"/>
    <p:sldId id="262" r:id="rId10"/>
    <p:sldId id="265" r:id="rId11"/>
    <p:sldId id="266" r:id="rId12"/>
    <p:sldId id="268" r:id="rId13"/>
    <p:sldId id="267" r:id="rId14"/>
    <p:sldId id="269" r:id="rId15"/>
    <p:sldId id="270" r:id="rId16"/>
    <p:sldId id="274" r:id="rId17"/>
    <p:sldId id="271" r:id="rId18"/>
    <p:sldId id="272" r:id="rId19"/>
    <p:sldId id="273" r:id="rId20"/>
    <p:sldId id="276" r:id="rId21"/>
    <p:sldId id="277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C44D0-50F7-4EE5-A896-2FB602135543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2B10F-0950-4CD8-9E3E-1E029F3482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48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4C5870-0493-488D-B35B-525A4454C068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78D8-45A0-456C-9E96-968C69C07C52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DEB-5799-44D0-8A37-321B0267D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53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78D8-45A0-456C-9E96-968C69C07C52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DEB-5799-44D0-8A37-321B0267D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26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78D8-45A0-456C-9E96-968C69C07C52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DEB-5799-44D0-8A37-321B0267D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29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78D8-45A0-456C-9E96-968C69C07C52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DEB-5799-44D0-8A37-321B0267D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41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78D8-45A0-456C-9E96-968C69C07C52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DEB-5799-44D0-8A37-321B0267D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77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78D8-45A0-456C-9E96-968C69C07C52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DEB-5799-44D0-8A37-321B0267D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98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78D8-45A0-456C-9E96-968C69C07C52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DEB-5799-44D0-8A37-321B0267D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3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78D8-45A0-456C-9E96-968C69C07C52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DEB-5799-44D0-8A37-321B0267D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36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78D8-45A0-456C-9E96-968C69C07C52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DEB-5799-44D0-8A37-321B0267D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5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78D8-45A0-456C-9E96-968C69C07C52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DEB-5799-44D0-8A37-321B0267D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67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78D8-45A0-456C-9E96-968C69C07C52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DEB-5799-44D0-8A37-321B0267D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730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478D8-45A0-456C-9E96-968C69C07C52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9ADEB-5799-44D0-8A37-321B0267D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16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6.png"/><Relationship Id="rId7" Type="http://schemas.openxmlformats.org/officeDocument/2006/relationships/image" Target="../media/image8.emf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image" Target="../media/image25.png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11" Type="http://schemas.openxmlformats.org/officeDocument/2006/relationships/image" Target="../media/image32.png"/><Relationship Id="rId5" Type="http://schemas.openxmlformats.org/officeDocument/2006/relationships/image" Target="../media/image28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image" Target="../media/image27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6.emf"/><Relationship Id="rId4" Type="http://schemas.openxmlformats.org/officeDocument/2006/relationships/image" Target="../media/image4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image" Target="../media/image5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2.wmf"/><Relationship Id="rId11" Type="http://schemas.openxmlformats.org/officeDocument/2006/relationships/image" Target="../media/image54.wmf"/><Relationship Id="rId5" Type="http://schemas.openxmlformats.org/officeDocument/2006/relationships/oleObject" Target="../embeddings/oleObject23.bin"/><Relationship Id="rId15" Type="http://schemas.openxmlformats.org/officeDocument/2006/relationships/image" Target="../media/image56.wmf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51.wmf"/><Relationship Id="rId9" Type="http://schemas.openxmlformats.org/officeDocument/2006/relationships/image" Target="../media/image57.emf"/><Relationship Id="rId14" Type="http://schemas.openxmlformats.org/officeDocument/2006/relationships/oleObject" Target="../embeddings/oleObject2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1.png"/><Relationship Id="rId4" Type="http://schemas.openxmlformats.org/officeDocument/2006/relationships/image" Target="../media/image60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3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emf"/><Relationship Id="rId3" Type="http://schemas.openxmlformats.org/officeDocument/2006/relationships/image" Target="../media/image67.emf"/><Relationship Id="rId7" Type="http://schemas.openxmlformats.org/officeDocument/2006/relationships/image" Target="../media/image71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0.emf"/><Relationship Id="rId5" Type="http://schemas.openxmlformats.org/officeDocument/2006/relationships/image" Target="../media/image69.emf"/><Relationship Id="rId10" Type="http://schemas.openxmlformats.org/officeDocument/2006/relationships/image" Target="../media/image66.wmf"/><Relationship Id="rId4" Type="http://schemas.openxmlformats.org/officeDocument/2006/relationships/image" Target="../media/image68.emf"/><Relationship Id="rId9" Type="http://schemas.openxmlformats.org/officeDocument/2006/relationships/oleObject" Target="../embeddings/oleObject3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80.emf"/><Relationship Id="rId3" Type="http://schemas.openxmlformats.org/officeDocument/2006/relationships/oleObject" Target="../embeddings/oleObject33.bin"/><Relationship Id="rId7" Type="http://schemas.openxmlformats.org/officeDocument/2006/relationships/image" Target="../media/image78.emf"/><Relationship Id="rId12" Type="http://schemas.openxmlformats.org/officeDocument/2006/relationships/image" Target="../media/image79.e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7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4.wmf"/><Relationship Id="rId11" Type="http://schemas.openxmlformats.org/officeDocument/2006/relationships/image" Target="../media/image76.wmf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7.bin"/><Relationship Id="rId10" Type="http://schemas.openxmlformats.org/officeDocument/2006/relationships/oleObject" Target="../embeddings/oleObject36.bin"/><Relationship Id="rId4" Type="http://schemas.openxmlformats.org/officeDocument/2006/relationships/image" Target="../media/image73.wmf"/><Relationship Id="rId9" Type="http://schemas.openxmlformats.org/officeDocument/2006/relationships/image" Target="../media/image75.wmf"/><Relationship Id="rId14" Type="http://schemas.openxmlformats.org/officeDocument/2006/relationships/image" Target="../media/image81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0.emf"/><Relationship Id="rId4" Type="http://schemas.openxmlformats.org/officeDocument/2006/relationships/image" Target="../media/image6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7.em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9.png"/><Relationship Id="rId4" Type="http://schemas.openxmlformats.org/officeDocument/2006/relationships/image" Target="../media/image8.emf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publish.aps.org/search/field/author/V.%20V.%20Nesvizhevsky" TargetMode="External"/><Relationship Id="rId3" Type="http://schemas.openxmlformats.org/officeDocument/2006/relationships/image" Target="../media/image11.png"/><Relationship Id="rId7" Type="http://schemas.openxmlformats.org/officeDocument/2006/relationships/hyperlink" Target="http://publish.aps.org/search/field/author/A.%20Lambrecht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ublish.aps.org/search/field/author/R.%20Gu%C3%A9rout" TargetMode="External"/><Relationship Id="rId5" Type="http://schemas.openxmlformats.org/officeDocument/2006/relationships/hyperlink" Target="http://publish.aps.org/search/field/author/A.%20G%C3%A9rardin" TargetMode="External"/><Relationship Id="rId10" Type="http://schemas.openxmlformats.org/officeDocument/2006/relationships/hyperlink" Target="http://publish.aps.org/search/field/author/A.%20Yu.%20Voronin" TargetMode="External"/><Relationship Id="rId4" Type="http://schemas.openxmlformats.org/officeDocument/2006/relationships/hyperlink" Target="http://publish.aps.org/search/field/author/G.%20Dufour" TargetMode="External"/><Relationship Id="rId9" Type="http://schemas.openxmlformats.org/officeDocument/2006/relationships/hyperlink" Target="http://publish.aps.org/search/field/author/S.%20Reynaud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7.emf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4.w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59" y="0"/>
            <a:ext cx="9144000" cy="170080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GRANIT 2014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7059" y="1916832"/>
            <a:ext cx="7772400" cy="1470025"/>
          </a:xfrm>
        </p:spPr>
        <p:txBody>
          <a:bodyPr/>
          <a:lstStyle/>
          <a:p>
            <a:r>
              <a:rPr lang="en-US" dirty="0" smtClean="0"/>
              <a:t>Gravitational Quantum States of </a:t>
            </a:r>
            <a:r>
              <a:rPr lang="en-US" dirty="0" err="1">
                <a:solidFill>
                  <a:srgbClr val="FF0000"/>
                </a:solidFill>
              </a:rPr>
              <a:t>A</a:t>
            </a:r>
            <a:r>
              <a:rPr lang="en-US" dirty="0" err="1" smtClean="0">
                <a:solidFill>
                  <a:srgbClr val="FF0000"/>
                </a:solidFill>
              </a:rPr>
              <a:t>ntihydrogen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5013325"/>
            <a:ext cx="1376363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www.lebedev.ru/shablon/logo_leb_e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837442"/>
            <a:ext cx="15525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http://www.ill.eu/fileadmin/users_files/media/logo_ill/logo_il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408613"/>
            <a:ext cx="1217613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1562385" y="3635223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</a:rPr>
              <a:t>A. </a:t>
            </a:r>
            <a:r>
              <a:rPr lang="en-US" sz="2800" dirty="0" err="1" smtClean="0">
                <a:solidFill>
                  <a:schemeClr val="tx1"/>
                </a:solidFill>
              </a:rPr>
              <a:t>Voronin</a:t>
            </a:r>
            <a:r>
              <a:rPr lang="en-US" sz="2800" dirty="0" smtClean="0">
                <a:solidFill>
                  <a:schemeClr val="tx1"/>
                </a:solidFill>
              </a:rPr>
              <a:t>, V. </a:t>
            </a:r>
            <a:r>
              <a:rPr lang="en-US" sz="2800" dirty="0" err="1" smtClean="0">
                <a:solidFill>
                  <a:schemeClr val="tx1"/>
                </a:solidFill>
              </a:rPr>
              <a:t>Nesvizhevsky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P.Froelich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err="1" smtClean="0">
                <a:solidFill>
                  <a:schemeClr val="tx1"/>
                </a:solidFill>
              </a:rPr>
              <a:t>O.Dalkarov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E.Kupriyanova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4338" name="Picture 2" descr="http://www.ranklogos.com/wp-content/uploads/2012/06/uppsala-universit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216093"/>
            <a:ext cx="1445196" cy="137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23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11760" y="288085"/>
            <a:ext cx="4191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Methods of observation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Spectroscopy: induced transition between gravitational states</a:t>
            </a:r>
          </a:p>
          <a:p>
            <a:r>
              <a:rPr lang="en-US" dirty="0" smtClean="0"/>
              <a:t>Interference: temporal and spatial oscillations of annihilation signal of superposition of gravitational states</a:t>
            </a:r>
            <a:r>
              <a:rPr lang="ru-RU" dirty="0" smtClean="0"/>
              <a:t> </a:t>
            </a:r>
          </a:p>
          <a:p>
            <a:r>
              <a:rPr lang="en-US" dirty="0"/>
              <a:t>Time </a:t>
            </a:r>
            <a:r>
              <a:rPr lang="en-US" dirty="0" smtClean="0"/>
              <a:t>and spatial resolution </a:t>
            </a:r>
            <a:r>
              <a:rPr lang="en-US" dirty="0"/>
              <a:t>of free-fall events: mapping of momentum distribution of gravitational state into time-of-fall </a:t>
            </a:r>
            <a:r>
              <a:rPr lang="en-US" dirty="0" smtClean="0"/>
              <a:t>or spatial distribution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376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70021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Spectroscopy- to induce transitions between gravitational states with alternating magnetic field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1692275" y="2349500"/>
            <a:ext cx="0" cy="3240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9" name="TextBox 34"/>
          <p:cNvSpPr txBox="1">
            <a:spLocks noChangeArrowheads="1"/>
          </p:cNvSpPr>
          <p:nvPr/>
        </p:nvSpPr>
        <p:spPr bwMode="auto">
          <a:xfrm>
            <a:off x="1187450" y="2349500"/>
            <a:ext cx="29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E</a:t>
            </a:r>
            <a:endParaRPr lang="ru-RU"/>
          </a:p>
        </p:txBody>
      </p:sp>
      <p:sp>
        <p:nvSpPr>
          <p:cNvPr id="48" name="TextBox 4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82819" y="2596262"/>
            <a:ext cx="1556195" cy="369332"/>
          </a:xfrm>
          <a:prstGeom prst="rect">
            <a:avLst/>
          </a:prstGeom>
          <a:blipFill rotWithShape="1">
            <a:blip r:embed="rId2"/>
            <a:stretch>
              <a:fillRect b="-5000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4" name="TextBox 5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69995" y="3042282"/>
            <a:ext cx="1561518" cy="369332"/>
          </a:xfrm>
          <a:prstGeom prst="rect">
            <a:avLst/>
          </a:prstGeom>
          <a:blipFill rotWithShape="1">
            <a:blip r:embed="rId3"/>
            <a:stretch>
              <a:fillRect b="-3279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5" name="TextBox 5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53980" y="3415062"/>
            <a:ext cx="1548694" cy="369332"/>
          </a:xfrm>
          <a:prstGeom prst="rect">
            <a:avLst/>
          </a:prstGeom>
          <a:blipFill rotWithShape="1">
            <a:blip r:embed="rId4"/>
            <a:stretch>
              <a:fillRect b="-3279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6" name="TextBox 5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41156" y="3783226"/>
            <a:ext cx="1561518" cy="369332"/>
          </a:xfrm>
          <a:prstGeom prst="rect">
            <a:avLst/>
          </a:prstGeom>
          <a:blipFill rotWithShape="1">
            <a:blip r:embed="rId5"/>
            <a:stretch>
              <a:fillRect b="-5000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2554" name="TextBox 3"/>
          <p:cNvSpPr txBox="1">
            <a:spLocks noChangeArrowheads="1"/>
          </p:cNvSpPr>
          <p:nvPr/>
        </p:nvSpPr>
        <p:spPr bwMode="auto">
          <a:xfrm>
            <a:off x="250825" y="1844675"/>
            <a:ext cx="8429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Developed for neutrons by V. Nesvizhevsky, S. Baessler, G. Pignol,</a:t>
            </a:r>
            <a:r>
              <a:rPr lang="ru-RU"/>
              <a:t> </a:t>
            </a:r>
            <a:r>
              <a:rPr lang="en-US"/>
              <a:t>K. Protassov, A.Voronin</a:t>
            </a:r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651078" y="2596262"/>
            <a:ext cx="6589510" cy="3588638"/>
            <a:chOff x="651078" y="2596262"/>
            <a:chExt cx="6589510" cy="3588638"/>
          </a:xfrm>
        </p:grpSpPr>
        <p:pic>
          <p:nvPicPr>
            <p:cNvPr id="22531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6088" y="4711700"/>
              <a:ext cx="742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532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1325" y="3079750"/>
              <a:ext cx="1924050" cy="1187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2" name="Прямая со стрелкой 21"/>
            <p:cNvCxnSpPr/>
            <p:nvPr/>
          </p:nvCxnSpPr>
          <p:spPr>
            <a:xfrm>
              <a:off x="1692275" y="5589588"/>
              <a:ext cx="4967288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1692275" y="2781300"/>
              <a:ext cx="2735263" cy="28082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1711325" y="5168900"/>
              <a:ext cx="1997075" cy="0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1692275" y="4267200"/>
              <a:ext cx="2374900" cy="0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6516688" y="5805488"/>
              <a:ext cx="723900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Z,</a:t>
              </a:r>
              <a:r>
                <a:rPr lang="en-US" dirty="0">
                  <a:latin typeface="Symbol" pitchFamily="18" charset="2"/>
                  <a:cs typeface="+mn-cs"/>
                </a:rPr>
                <a:t> m</a:t>
              </a:r>
              <a:r>
                <a:rPr lang="en-US" dirty="0">
                  <a:latin typeface="+mj-lt"/>
                  <a:cs typeface="+mn-cs"/>
                </a:rPr>
                <a:t>m</a:t>
              </a:r>
              <a:endParaRPr lang="ru-RU" dirty="0">
                <a:latin typeface="+mn-lt"/>
                <a:cs typeface="+mn-cs"/>
              </a:endParaRP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>
              <a:off x="2195513" y="5084763"/>
              <a:ext cx="0" cy="50482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2" name="TextBox 39"/>
            <p:cNvSpPr txBox="1">
              <a:spLocks noChangeArrowheads="1"/>
            </p:cNvSpPr>
            <p:nvPr/>
          </p:nvSpPr>
          <p:spPr bwMode="auto">
            <a:xfrm>
              <a:off x="1898650" y="5805488"/>
              <a:ext cx="5937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13.7</a:t>
              </a:r>
              <a:endParaRPr lang="ru-RU"/>
            </a:p>
          </p:txBody>
        </p:sp>
        <p:cxnSp>
          <p:nvCxnSpPr>
            <p:cNvPr id="42" name="Прямая со стрелкой 41"/>
            <p:cNvCxnSpPr/>
            <p:nvPr/>
          </p:nvCxnSpPr>
          <p:spPr>
            <a:xfrm flipV="1">
              <a:off x="1336675" y="4267200"/>
              <a:ext cx="0" cy="817563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651078" y="4561978"/>
              <a:ext cx="545599" cy="369332"/>
            </a:xfrm>
            <a:prstGeom prst="rect">
              <a:avLst/>
            </a:prstGeom>
            <a:blipFill rotWithShape="1">
              <a:blip r:embed="rId8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>
                  <a:noFill/>
                </a:rPr>
                <a:t> </a:t>
              </a:r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>
              <a:off x="3059113" y="4267200"/>
              <a:ext cx="0" cy="13223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6" name="TextBox 48"/>
            <p:cNvSpPr txBox="1">
              <a:spLocks noChangeArrowheads="1"/>
            </p:cNvSpPr>
            <p:nvPr/>
          </p:nvSpPr>
          <p:spPr bwMode="auto">
            <a:xfrm>
              <a:off x="2763838" y="5815013"/>
              <a:ext cx="59213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24.0</a:t>
              </a:r>
              <a:endParaRPr lang="ru-RU"/>
            </a:p>
          </p:txBody>
        </p:sp>
        <p:sp>
          <p:nvSpPr>
            <p:cNvPr id="47" name="TextBox 46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716014" y="2596262"/>
              <a:ext cx="1650837" cy="369332"/>
            </a:xfrm>
            <a:prstGeom prst="rect">
              <a:avLst/>
            </a:prstGeom>
            <a:blipFill rotWithShape="1">
              <a:blip r:embed="rId9"/>
              <a:stretch>
                <a:fillRect t="-8333" r="-2593" b="-26667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>
                  <a:noFill/>
                </a:rPr>
                <a:t> </a:t>
              </a:r>
            </a:p>
          </p:txBody>
        </p:sp>
        <p:sp>
          <p:nvSpPr>
            <p:cNvPr id="51" name="TextBox 50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716015" y="3042282"/>
              <a:ext cx="1650837" cy="369332"/>
            </a:xfrm>
            <a:prstGeom prst="rect">
              <a:avLst/>
            </a:prstGeom>
            <a:blipFill rotWithShape="1">
              <a:blip r:embed="rId10"/>
              <a:stretch>
                <a:fillRect t="-8197" r="-2593" b="-24590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>
                  <a:noFill/>
                </a:rPr>
                <a:t> </a:t>
              </a:r>
            </a:p>
          </p:txBody>
        </p:sp>
        <p:sp>
          <p:nvSpPr>
            <p:cNvPr id="52" name="TextBox 5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748872" y="3495330"/>
              <a:ext cx="1650837" cy="369332"/>
            </a:xfrm>
            <a:prstGeom prst="rect">
              <a:avLst/>
            </a:prstGeom>
            <a:blipFill rotWithShape="1">
              <a:blip r:embed="rId11"/>
              <a:stretch>
                <a:fillRect t="-8197" r="-2583" b="-24590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>
                  <a:noFill/>
                </a:rPr>
                <a:t> </a:t>
              </a:r>
            </a:p>
          </p:txBody>
        </p:sp>
        <p:sp>
          <p:nvSpPr>
            <p:cNvPr id="28" name="TextBox 27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763201" y="3904101"/>
              <a:ext cx="1650837" cy="369332"/>
            </a:xfrm>
            <a:prstGeom prst="rect">
              <a:avLst/>
            </a:prstGeom>
            <a:blipFill rotWithShape="1">
              <a:blip r:embed="rId12"/>
              <a:stretch>
                <a:fillRect t="-8197" r="-2583" b="-24590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>
                  <a:noFill/>
                </a:rPr>
                <a:t> </a:t>
              </a:r>
            </a:p>
          </p:txBody>
        </p:sp>
        <p:sp>
          <p:nvSpPr>
            <p:cNvPr id="30" name="TextBox 29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748031" y="4352801"/>
              <a:ext cx="1650837" cy="369332"/>
            </a:xfrm>
            <a:prstGeom prst="rect">
              <a:avLst/>
            </a:prstGeom>
            <a:blipFill rotWithShape="1">
              <a:blip r:embed="rId13"/>
              <a:stretch>
                <a:fillRect t="-8197" r="-2214" b="-24590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>
                  <a:noFill/>
                </a:rPr>
                <a:t> </a:t>
              </a:r>
            </a:p>
          </p:txBody>
        </p:sp>
        <p:sp>
          <p:nvSpPr>
            <p:cNvPr id="31" name="TextBox 30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716013" y="4722133"/>
              <a:ext cx="1767856" cy="369332"/>
            </a:xfrm>
            <a:prstGeom prst="rect">
              <a:avLst/>
            </a:prstGeom>
            <a:blipFill rotWithShape="1">
              <a:blip r:embed="rId14"/>
              <a:stretch>
                <a:fillRect t="-8333" r="-2069" b="-26667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>
                  <a:noFill/>
                </a:rPr>
                <a:t> </a:t>
              </a:r>
            </a:p>
          </p:txBody>
        </p:sp>
      </p:grpSp>
      <p:sp>
        <p:nvSpPr>
          <p:cNvPr id="32" name="TextBox 3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69995" y="4168135"/>
            <a:ext cx="1561518" cy="369332"/>
          </a:xfrm>
          <a:prstGeom prst="rect">
            <a:avLst/>
          </a:prstGeom>
          <a:blipFill rotWithShape="1">
            <a:blip r:embed="rId15"/>
            <a:stretch>
              <a:fillRect b="-5000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3" name="TextBox 3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82819" y="4587361"/>
            <a:ext cx="1561518" cy="369332"/>
          </a:xfrm>
          <a:prstGeom prst="rect">
            <a:avLst/>
          </a:prstGeom>
          <a:blipFill rotWithShape="1">
            <a:blip r:embed="rId16"/>
            <a:stretch>
              <a:fillRect b="-5000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4" name="TextBox 3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95856" y="4990320"/>
            <a:ext cx="1561518" cy="369332"/>
          </a:xfrm>
          <a:prstGeom prst="rect">
            <a:avLst/>
          </a:prstGeom>
          <a:blipFill rotWithShape="1">
            <a:blip r:embed="rId17"/>
            <a:stretch>
              <a:fillRect b="-5000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1415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0"/>
            <a:ext cx="9144000" cy="12684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Antihydrogen in Magnetic Field</a:t>
            </a:r>
            <a:endParaRPr lang="ru-RU" smtClean="0"/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85050" y="1725505"/>
            <a:ext cx="6840760" cy="484043"/>
          </a:xfrm>
          <a:prstGeom prst="rect">
            <a:avLst/>
          </a:prstGeom>
          <a:blipFill rotWithShape="1">
            <a:blip r:embed="rId2"/>
            <a:stretch>
              <a:fillRect b="-3797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765175" y="2146300"/>
            <a:ext cx="443015" cy="83026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1338" y="2949575"/>
            <a:ext cx="195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Center-of-mass fall</a:t>
            </a:r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339975" y="2085975"/>
            <a:ext cx="544513" cy="8350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613025" y="2857500"/>
            <a:ext cx="1031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Coulomb</a:t>
            </a:r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556000" y="2279650"/>
            <a:ext cx="371475" cy="53657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741738" y="2855913"/>
            <a:ext cx="1238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HF splitting</a:t>
            </a:r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5195888" y="2279650"/>
            <a:ext cx="720725" cy="7842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464175" y="3025775"/>
            <a:ext cx="16224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 Field-magnetic moment interaction</a:t>
            </a:r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331913" y="3716338"/>
            <a:ext cx="0" cy="2881312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1331913" y="4076700"/>
            <a:ext cx="2271712" cy="5048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331913" y="4581525"/>
            <a:ext cx="2271712" cy="6477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331913" y="6597650"/>
            <a:ext cx="31178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лилиния 29"/>
          <p:cNvSpPr/>
          <p:nvPr/>
        </p:nvSpPr>
        <p:spPr>
          <a:xfrm>
            <a:off x="1330325" y="5661025"/>
            <a:ext cx="2273300" cy="458788"/>
          </a:xfrm>
          <a:custGeom>
            <a:avLst/>
            <a:gdLst>
              <a:gd name="connsiteX0" fmla="*/ 0 w 2272420"/>
              <a:gd name="connsiteY0" fmla="*/ 5690 h 458364"/>
              <a:gd name="connsiteX1" fmla="*/ 579422 w 2272420"/>
              <a:gd name="connsiteY1" fmla="*/ 14744 h 458364"/>
              <a:gd name="connsiteX2" fmla="*/ 1367074 w 2272420"/>
              <a:gd name="connsiteY2" fmla="*/ 132439 h 458364"/>
              <a:gd name="connsiteX3" fmla="*/ 2272420 w 2272420"/>
              <a:gd name="connsiteY3" fmla="*/ 458364 h 458364"/>
              <a:gd name="connsiteX4" fmla="*/ 2272420 w 2272420"/>
              <a:gd name="connsiteY4" fmla="*/ 458364 h 45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2420" h="458364">
                <a:moveTo>
                  <a:pt x="0" y="5690"/>
                </a:moveTo>
                <a:cubicBezTo>
                  <a:pt x="175788" y="-346"/>
                  <a:pt x="351576" y="-6381"/>
                  <a:pt x="579422" y="14744"/>
                </a:cubicBezTo>
                <a:cubicBezTo>
                  <a:pt x="807268" y="35869"/>
                  <a:pt x="1084908" y="58502"/>
                  <a:pt x="1367074" y="132439"/>
                </a:cubicBezTo>
                <a:cubicBezTo>
                  <a:pt x="1649240" y="206376"/>
                  <a:pt x="2272420" y="458364"/>
                  <a:pt x="2272420" y="458364"/>
                </a:cubicBezTo>
                <a:lnTo>
                  <a:pt x="2272420" y="458364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1362075" y="4583113"/>
            <a:ext cx="2271713" cy="458787"/>
          </a:xfrm>
          <a:custGeom>
            <a:avLst/>
            <a:gdLst>
              <a:gd name="connsiteX0" fmla="*/ 0 w 2272420"/>
              <a:gd name="connsiteY0" fmla="*/ 5690 h 458364"/>
              <a:gd name="connsiteX1" fmla="*/ 579422 w 2272420"/>
              <a:gd name="connsiteY1" fmla="*/ 14744 h 458364"/>
              <a:gd name="connsiteX2" fmla="*/ 1367074 w 2272420"/>
              <a:gd name="connsiteY2" fmla="*/ 132439 h 458364"/>
              <a:gd name="connsiteX3" fmla="*/ 2272420 w 2272420"/>
              <a:gd name="connsiteY3" fmla="*/ 458364 h 458364"/>
              <a:gd name="connsiteX4" fmla="*/ 2272420 w 2272420"/>
              <a:gd name="connsiteY4" fmla="*/ 458364 h 45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2420" h="458364">
                <a:moveTo>
                  <a:pt x="0" y="5690"/>
                </a:moveTo>
                <a:cubicBezTo>
                  <a:pt x="175788" y="-346"/>
                  <a:pt x="351576" y="-6381"/>
                  <a:pt x="579422" y="14744"/>
                </a:cubicBezTo>
                <a:cubicBezTo>
                  <a:pt x="807268" y="35869"/>
                  <a:pt x="1084908" y="58502"/>
                  <a:pt x="1367074" y="132439"/>
                </a:cubicBezTo>
                <a:cubicBezTo>
                  <a:pt x="1649240" y="206376"/>
                  <a:pt x="2272420" y="458364"/>
                  <a:pt x="2272420" y="458364"/>
                </a:cubicBezTo>
                <a:lnTo>
                  <a:pt x="2272420" y="458364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21" name="TextBox 34"/>
          <p:cNvSpPr txBox="1">
            <a:spLocks noChangeArrowheads="1"/>
          </p:cNvSpPr>
          <p:nvPr/>
        </p:nvSpPr>
        <p:spPr bwMode="auto">
          <a:xfrm>
            <a:off x="1547813" y="3789363"/>
            <a:ext cx="29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E</a:t>
            </a:r>
            <a:endParaRPr lang="ru-RU"/>
          </a:p>
        </p:txBody>
      </p:sp>
      <p:sp>
        <p:nvSpPr>
          <p:cNvPr id="25622" name="TextBox 35"/>
          <p:cNvSpPr txBox="1">
            <a:spLocks noChangeArrowheads="1"/>
          </p:cNvSpPr>
          <p:nvPr/>
        </p:nvSpPr>
        <p:spPr bwMode="auto">
          <a:xfrm>
            <a:off x="4572000" y="6475413"/>
            <a:ext cx="309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B</a:t>
            </a:r>
            <a:endParaRPr lang="ru-RU"/>
          </a:p>
        </p:txBody>
      </p:sp>
      <p:sp>
        <p:nvSpPr>
          <p:cNvPr id="25623" name="TextBox 36"/>
          <p:cNvSpPr txBox="1">
            <a:spLocks noChangeArrowheads="1"/>
          </p:cNvSpPr>
          <p:nvPr/>
        </p:nvSpPr>
        <p:spPr bwMode="auto">
          <a:xfrm>
            <a:off x="3640138" y="6021388"/>
            <a:ext cx="295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</a:t>
            </a:r>
            <a:endParaRPr lang="ru-RU"/>
          </a:p>
        </p:txBody>
      </p:sp>
      <p:sp>
        <p:nvSpPr>
          <p:cNvPr id="25624" name="TextBox 37"/>
          <p:cNvSpPr txBox="1">
            <a:spLocks noChangeArrowheads="1"/>
          </p:cNvSpPr>
          <p:nvPr/>
        </p:nvSpPr>
        <p:spPr bwMode="auto">
          <a:xfrm>
            <a:off x="3633788" y="5157788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b</a:t>
            </a:r>
            <a:endParaRPr lang="ru-RU"/>
          </a:p>
        </p:txBody>
      </p:sp>
      <p:sp>
        <p:nvSpPr>
          <p:cNvPr id="25625" name="TextBox 38"/>
          <p:cNvSpPr txBox="1">
            <a:spLocks noChangeArrowheads="1"/>
          </p:cNvSpPr>
          <p:nvPr/>
        </p:nvSpPr>
        <p:spPr bwMode="auto">
          <a:xfrm>
            <a:off x="3644900" y="4819650"/>
            <a:ext cx="282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</a:t>
            </a:r>
            <a:endParaRPr lang="ru-RU"/>
          </a:p>
        </p:txBody>
      </p:sp>
      <p:sp>
        <p:nvSpPr>
          <p:cNvPr id="25626" name="TextBox 39"/>
          <p:cNvSpPr txBox="1">
            <a:spLocks noChangeArrowheads="1"/>
          </p:cNvSpPr>
          <p:nvPr/>
        </p:nvSpPr>
        <p:spPr bwMode="auto">
          <a:xfrm>
            <a:off x="3644900" y="4076700"/>
            <a:ext cx="306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endParaRPr lang="ru-RU"/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1187450" y="4583113"/>
            <a:ext cx="0" cy="107791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5007" y="4972526"/>
            <a:ext cx="623183" cy="36933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5629" name="TextBox 44"/>
          <p:cNvSpPr txBox="1">
            <a:spLocks noChangeArrowheads="1"/>
          </p:cNvSpPr>
          <p:nvPr/>
        </p:nvSpPr>
        <p:spPr bwMode="auto">
          <a:xfrm>
            <a:off x="4003675" y="6107113"/>
            <a:ext cx="1063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F=0, M=0</a:t>
            </a:r>
            <a:endParaRPr lang="ru-RU"/>
          </a:p>
        </p:txBody>
      </p:sp>
      <p:sp>
        <p:nvSpPr>
          <p:cNvPr id="25630" name="TextBox 45"/>
          <p:cNvSpPr txBox="1">
            <a:spLocks noChangeArrowheads="1"/>
          </p:cNvSpPr>
          <p:nvPr/>
        </p:nvSpPr>
        <p:spPr bwMode="auto">
          <a:xfrm>
            <a:off x="4084638" y="5230813"/>
            <a:ext cx="1133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F=1, M=-1</a:t>
            </a:r>
            <a:endParaRPr lang="ru-RU"/>
          </a:p>
        </p:txBody>
      </p:sp>
      <p:sp>
        <p:nvSpPr>
          <p:cNvPr id="25631" name="TextBox 46"/>
          <p:cNvSpPr txBox="1">
            <a:spLocks noChangeArrowheads="1"/>
          </p:cNvSpPr>
          <p:nvPr/>
        </p:nvSpPr>
        <p:spPr bwMode="auto">
          <a:xfrm>
            <a:off x="4084638" y="4783138"/>
            <a:ext cx="1063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F=1, M=0</a:t>
            </a:r>
            <a:endParaRPr lang="ru-RU"/>
          </a:p>
        </p:txBody>
      </p:sp>
      <p:sp>
        <p:nvSpPr>
          <p:cNvPr id="25632" name="TextBox 47"/>
          <p:cNvSpPr txBox="1">
            <a:spLocks noChangeArrowheads="1"/>
          </p:cNvSpPr>
          <p:nvPr/>
        </p:nvSpPr>
        <p:spPr bwMode="auto">
          <a:xfrm>
            <a:off x="4124325" y="4076700"/>
            <a:ext cx="1062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F=1, M=1</a:t>
            </a:r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6810375" y="2146300"/>
            <a:ext cx="215900" cy="442913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36" name="TextBox 12"/>
          <p:cNvSpPr txBox="1">
            <a:spLocks noChangeArrowheads="1"/>
          </p:cNvSpPr>
          <p:nvPr/>
        </p:nvSpPr>
        <p:spPr bwMode="auto">
          <a:xfrm>
            <a:off x="6732588" y="2601913"/>
            <a:ext cx="2117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Effective Stark-effect</a:t>
            </a:r>
            <a:endParaRPr lang="ru-RU" dirty="0"/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0" y="4967288"/>
            <a:ext cx="2965597" cy="55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69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381" y="4261644"/>
            <a:ext cx="19319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вал 2"/>
          <p:cNvSpPr/>
          <p:nvPr/>
        </p:nvSpPr>
        <p:spPr>
          <a:xfrm>
            <a:off x="4003675" y="1628800"/>
            <a:ext cx="2271712" cy="6508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989" y="5882874"/>
            <a:ext cx="3968896" cy="82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757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5" grpId="0"/>
      <p:bldP spid="18" grpId="0"/>
      <p:bldP spid="256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Possible scheme of flow-throw experiment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730465" y="1945472"/>
            <a:ext cx="8217960" cy="3303555"/>
            <a:chOff x="712437" y="3158041"/>
            <a:chExt cx="8217960" cy="3303555"/>
          </a:xfrm>
        </p:grpSpPr>
        <p:sp>
          <p:nvSpPr>
            <p:cNvPr id="24598" name="TextBox 33"/>
            <p:cNvSpPr txBox="1">
              <a:spLocks noChangeArrowheads="1"/>
            </p:cNvSpPr>
            <p:nvPr/>
          </p:nvSpPr>
          <p:spPr bwMode="auto">
            <a:xfrm>
              <a:off x="8244408" y="6093296"/>
              <a:ext cx="2825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L</a:t>
              </a:r>
              <a:endParaRPr lang="ru-RU" dirty="0"/>
            </a:p>
          </p:txBody>
        </p:sp>
        <p:grpSp>
          <p:nvGrpSpPr>
            <p:cNvPr id="34" name="Группа 33"/>
            <p:cNvGrpSpPr/>
            <p:nvPr/>
          </p:nvGrpSpPr>
          <p:grpSpPr>
            <a:xfrm>
              <a:off x="712437" y="3158041"/>
              <a:ext cx="8217960" cy="2940941"/>
              <a:chOff x="746123" y="1714500"/>
              <a:chExt cx="8217960" cy="2940941"/>
            </a:xfrm>
          </p:grpSpPr>
          <p:cxnSp>
            <p:nvCxnSpPr>
              <p:cNvPr id="35" name="Прямая со стрелкой 34"/>
              <p:cNvCxnSpPr/>
              <p:nvPr/>
            </p:nvCxnSpPr>
            <p:spPr>
              <a:xfrm flipH="1" flipV="1">
                <a:off x="4857749" y="1714500"/>
                <a:ext cx="21167" cy="203200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Цилиндр 35"/>
              <p:cNvSpPr/>
              <p:nvPr/>
            </p:nvSpPr>
            <p:spPr>
              <a:xfrm>
                <a:off x="746123" y="3833116"/>
                <a:ext cx="8202083" cy="822325"/>
              </a:xfrm>
              <a:prstGeom prst="can">
                <a:avLst>
                  <a:gd name="adj" fmla="val 50000"/>
                </a:avLst>
              </a:prstGeom>
              <a:ln>
                <a:solidFill>
                  <a:schemeClr val="tx1">
                    <a:alpha val="22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7" name="Цилиндр 36"/>
              <p:cNvSpPr/>
              <p:nvPr/>
            </p:nvSpPr>
            <p:spPr>
              <a:xfrm>
                <a:off x="3651249" y="3259667"/>
                <a:ext cx="2413000" cy="408515"/>
              </a:xfrm>
              <a:prstGeom prst="can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Цилиндр 37"/>
              <p:cNvSpPr/>
              <p:nvPr/>
            </p:nvSpPr>
            <p:spPr>
              <a:xfrm>
                <a:off x="762000" y="2175932"/>
                <a:ext cx="8202083" cy="1322917"/>
              </a:xfrm>
              <a:prstGeom prst="can">
                <a:avLst/>
              </a:prstGeom>
              <a:solidFill>
                <a:srgbClr val="FFFF00">
                  <a:alpha val="30000"/>
                </a:srgb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4434416" y="3947583"/>
                <a:ext cx="867833" cy="1270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0" name="Прямая со стрелкой 39"/>
              <p:cNvCxnSpPr/>
              <p:nvPr/>
            </p:nvCxnSpPr>
            <p:spPr>
              <a:xfrm flipH="1" flipV="1">
                <a:off x="7395633" y="1915583"/>
                <a:ext cx="21167" cy="203200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 стрелкой 40"/>
              <p:cNvCxnSpPr/>
              <p:nvPr/>
            </p:nvCxnSpPr>
            <p:spPr>
              <a:xfrm flipH="1" flipV="1">
                <a:off x="6565900" y="2042583"/>
                <a:ext cx="21167" cy="203200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 стрелкой 41"/>
              <p:cNvCxnSpPr/>
              <p:nvPr/>
            </p:nvCxnSpPr>
            <p:spPr>
              <a:xfrm flipH="1" flipV="1">
                <a:off x="2311400" y="2042583"/>
                <a:ext cx="21167" cy="203200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Овал 42"/>
              <p:cNvSpPr/>
              <p:nvPr/>
            </p:nvSpPr>
            <p:spPr>
              <a:xfrm>
                <a:off x="4751916" y="3746500"/>
                <a:ext cx="232833" cy="201083"/>
              </a:xfrm>
              <a:prstGeom prst="ellipse">
                <a:avLst/>
              </a:prstGeom>
              <a:gradFill>
                <a:gsLst>
                  <a:gs pos="0">
                    <a:srgbClr val="FF0000"/>
                  </a:gs>
                  <a:gs pos="83000">
                    <a:schemeClr val="accent2">
                      <a:lumMod val="60000"/>
                      <a:lumOff val="4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4" name="Прямая со стрелкой 43"/>
              <p:cNvCxnSpPr/>
              <p:nvPr/>
            </p:nvCxnSpPr>
            <p:spPr>
              <a:xfrm flipH="1" flipV="1">
                <a:off x="2942166" y="1791758"/>
                <a:ext cx="21167" cy="203200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 flipH="1">
                <a:off x="4963579" y="3648450"/>
                <a:ext cx="2698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1</a:t>
                </a:r>
                <a:endParaRPr lang="ru-RU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500419" y="4286109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2</a:t>
                </a:r>
                <a:endParaRPr lang="ru-RU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371075" y="3314183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3</a:t>
                </a:r>
                <a:endParaRPr lang="ru-RU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332567" y="346378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4</a:t>
                </a:r>
                <a:endParaRPr lang="ru-RU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037166" y="2667000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5</a:t>
                </a:r>
                <a:endParaRPr lang="ru-RU" dirty="0"/>
              </a:p>
            </p:txBody>
          </p:sp>
          <p:cxnSp>
            <p:nvCxnSpPr>
              <p:cNvPr id="50" name="Прямая со стрелкой 49"/>
              <p:cNvCxnSpPr/>
              <p:nvPr/>
            </p:nvCxnSpPr>
            <p:spPr>
              <a:xfrm>
                <a:off x="6064249" y="3648450"/>
                <a:ext cx="0" cy="42613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6102609" y="3662375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</a:t>
                </a:r>
                <a:r>
                  <a:rPr lang="en-US" sz="1400" dirty="0" smtClean="0"/>
                  <a:t>a</a:t>
                </a:r>
                <a:endParaRPr lang="en-US" sz="1400" dirty="0"/>
              </a:p>
            </p:txBody>
          </p:sp>
          <p:cxnSp>
            <p:nvCxnSpPr>
              <p:cNvPr id="52" name="Прямая со стрелкой 51"/>
              <p:cNvCxnSpPr/>
              <p:nvPr/>
            </p:nvCxnSpPr>
            <p:spPr>
              <a:xfrm>
                <a:off x="770354" y="3314183"/>
                <a:ext cx="0" cy="7604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770354" y="3561834"/>
                <a:ext cx="4235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H</a:t>
                </a:r>
                <a:r>
                  <a:rPr lang="en-US" sz="1400" dirty="0" err="1"/>
                  <a:t>d</a:t>
                </a:r>
                <a:endParaRPr lang="en-US" sz="1400" dirty="0"/>
              </a:p>
            </p:txBody>
          </p:sp>
        </p:grpSp>
        <p:sp>
          <p:nvSpPr>
            <p:cNvPr id="54" name="Овал 53"/>
            <p:cNvSpPr/>
            <p:nvPr/>
          </p:nvSpPr>
          <p:spPr>
            <a:xfrm>
              <a:off x="741573" y="3603524"/>
              <a:ext cx="8177852" cy="36120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006642" y="395941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5445224"/>
            <a:ext cx="8768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1-source of </a:t>
            </a:r>
            <a:r>
              <a:rPr lang="en-US" sz="2000" dirty="0" err="1" smtClean="0"/>
              <a:t>ultracold</a:t>
            </a:r>
            <a:r>
              <a:rPr lang="en-US" sz="2000" dirty="0" smtClean="0"/>
              <a:t> </a:t>
            </a:r>
            <a:r>
              <a:rPr lang="en-US" sz="2000" dirty="0" err="1" smtClean="0"/>
              <a:t>antihydrogen</a:t>
            </a:r>
            <a:r>
              <a:rPr lang="en-US" sz="2000" dirty="0" smtClean="0"/>
              <a:t>, 2-mirror, 3- absorber, 4- magnetic field,            5-  detector</a:t>
            </a:r>
            <a:endParaRPr lang="ru-RU" sz="2000" dirty="0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570327"/>
              </p:ext>
            </p:extLst>
          </p:nvPr>
        </p:nvGraphicFramePr>
        <p:xfrm>
          <a:off x="754696" y="6186077"/>
          <a:ext cx="80406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1" name="Equation" r:id="rId3" imgW="4254480" imgH="228600" progId="Equation.DSMT4">
                  <p:embed/>
                </p:oleObj>
              </mc:Choice>
              <mc:Fallback>
                <p:oleObj name="Equation" r:id="rId3" imgW="4254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4696" y="6186077"/>
                        <a:ext cx="8040687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50120" y="2017050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B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5" name="Дуга 4"/>
          <p:cNvSpPr/>
          <p:nvPr/>
        </p:nvSpPr>
        <p:spPr>
          <a:xfrm>
            <a:off x="3214589" y="3925355"/>
            <a:ext cx="1521670" cy="138733"/>
          </a:xfrm>
          <a:prstGeom prst="arc">
            <a:avLst/>
          </a:prstGeom>
          <a:ln w="38100"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2949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11969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6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Transition probability</a:t>
            </a:r>
            <a:endParaRPr lang="ru-RU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2484438" y="1422400"/>
            <a:ext cx="4895874" cy="16557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677" name="TextBox 12"/>
          <p:cNvSpPr txBox="1">
            <a:spLocks noChangeArrowheads="1"/>
          </p:cNvSpPr>
          <p:nvPr/>
        </p:nvSpPr>
        <p:spPr bwMode="auto">
          <a:xfrm>
            <a:off x="3470275" y="6165850"/>
            <a:ext cx="2740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Time of observation t=0.1 s</a:t>
            </a:r>
            <a:endParaRPr lang="ru-RU"/>
          </a:p>
        </p:txBody>
      </p:sp>
      <p:sp>
        <p:nvSpPr>
          <p:cNvPr id="28678" name="TextBox 2"/>
          <p:cNvSpPr txBox="1">
            <a:spLocks noChangeArrowheads="1"/>
          </p:cNvSpPr>
          <p:nvPr/>
        </p:nvSpPr>
        <p:spPr bwMode="auto">
          <a:xfrm>
            <a:off x="1072663" y="5804419"/>
            <a:ext cx="61631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Transition probability as a function of frequency. </a:t>
            </a:r>
            <a:r>
              <a:rPr lang="en-US" dirty="0" smtClean="0"/>
              <a:t>Transition </a:t>
            </a:r>
            <a:r>
              <a:rPr lang="en-US" dirty="0"/>
              <a:t>1-</a:t>
            </a:r>
            <a:r>
              <a:rPr lang="en-US" dirty="0" smtClean="0"/>
              <a:t>&gt;5</a:t>
            </a:r>
            <a:endParaRPr lang="ru-RU" dirty="0"/>
          </a:p>
        </p:txBody>
      </p:sp>
      <p:graphicFrame>
        <p:nvGraphicFramePr>
          <p:cNvPr id="28679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292540"/>
              </p:ext>
            </p:extLst>
          </p:nvPr>
        </p:nvGraphicFramePr>
        <p:xfrm>
          <a:off x="2538413" y="1412875"/>
          <a:ext cx="478155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name="Equation" r:id="rId3" imgW="2971800" imgH="939600" progId="Equation.DSMT4">
                  <p:embed/>
                </p:oleObj>
              </mc:Choice>
              <mc:Fallback>
                <p:oleObj name="Equation" r:id="rId3" imgW="297180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1412875"/>
                        <a:ext cx="478155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94" name="Picture 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9" y="3306358"/>
            <a:ext cx="3725862" cy="2483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636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14843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EP and gravitational mass</a:t>
            </a: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2204864"/>
            <a:ext cx="6336704" cy="136815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1754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365818"/>
              </p:ext>
            </p:extLst>
          </p:nvPr>
        </p:nvGraphicFramePr>
        <p:xfrm>
          <a:off x="3047482" y="5044564"/>
          <a:ext cx="3205162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4" name="Equation" r:id="rId3" imgW="1523880" imgH="711000" progId="Equation.DSMT4">
                  <p:embed/>
                </p:oleObj>
              </mc:Choice>
              <mc:Fallback>
                <p:oleObj name="Equation" r:id="rId3" imgW="15238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482" y="5044564"/>
                        <a:ext cx="3205162" cy="149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45831" y="4349914"/>
            <a:ext cx="24132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PRECISION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5057800"/>
            <a:ext cx="3600400" cy="153955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9577149"/>
              </p:ext>
            </p:extLst>
          </p:nvPr>
        </p:nvGraphicFramePr>
        <p:xfrm>
          <a:off x="2619350" y="3501008"/>
          <a:ext cx="375285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5" name="Equation" r:id="rId5" imgW="1790640" imgH="457200" progId="Equation.DSMT4">
                  <p:embed/>
                </p:oleObj>
              </mc:Choice>
              <mc:Fallback>
                <p:oleObj name="Equation" r:id="rId5" imgW="17906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19350" y="3501008"/>
                        <a:ext cx="3752850" cy="958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297573"/>
              </p:ext>
            </p:extLst>
          </p:nvPr>
        </p:nvGraphicFramePr>
        <p:xfrm>
          <a:off x="1454788" y="2387771"/>
          <a:ext cx="6234423" cy="1065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6" name="Equation" r:id="rId7" imgW="3047760" imgH="520560" progId="Equation.DSMT4">
                  <p:embed/>
                </p:oleObj>
              </mc:Choice>
              <mc:Fallback>
                <p:oleObj name="Equation" r:id="rId7" imgW="304776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54788" y="2387771"/>
                        <a:ext cx="6234423" cy="1065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309134"/>
              </p:ext>
            </p:extLst>
          </p:nvPr>
        </p:nvGraphicFramePr>
        <p:xfrm>
          <a:off x="2961799" y="1448239"/>
          <a:ext cx="2984466" cy="75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7" name="Equation" r:id="rId9" imgW="1803240" imgH="457200" progId="Equation.DSMT4">
                  <p:embed/>
                </p:oleObj>
              </mc:Choice>
              <mc:Fallback>
                <p:oleObj name="Equation" r:id="rId9" imgW="18032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61799" y="1448239"/>
                        <a:ext cx="2984466" cy="75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061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880"/>
            <a:ext cx="8229600" cy="1143000"/>
          </a:xfrm>
        </p:spPr>
        <p:txBody>
          <a:bodyPr/>
          <a:lstStyle/>
          <a:p>
            <a:r>
              <a:rPr lang="en-US" dirty="0" smtClean="0"/>
              <a:t>Interference of gravitational states</a:t>
            </a:r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010804"/>
              </p:ext>
            </p:extLst>
          </p:nvPr>
        </p:nvGraphicFramePr>
        <p:xfrm>
          <a:off x="1835696" y="2348880"/>
          <a:ext cx="5127057" cy="8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0" name="Equation" r:id="rId3" imgW="3086100" imgH="482600" progId="Equation.DSMT4">
                  <p:embed/>
                </p:oleObj>
              </mc:Choice>
              <mc:Fallback>
                <p:oleObj name="Equation" r:id="rId3" imgW="3086100" imgH="482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348880"/>
                        <a:ext cx="5127057" cy="80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361762"/>
              </p:ext>
            </p:extLst>
          </p:nvPr>
        </p:nvGraphicFramePr>
        <p:xfrm>
          <a:off x="3669782" y="1556792"/>
          <a:ext cx="133426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1" name="Equation" r:id="rId5" imgW="799920" imgH="431640" progId="Equation.DSMT4">
                  <p:embed/>
                </p:oleObj>
              </mc:Choice>
              <mc:Fallback>
                <p:oleObj name="Equation" r:id="rId5" imgW="7999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69782" y="1556792"/>
                        <a:ext cx="1334266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435288"/>
              </p:ext>
            </p:extLst>
          </p:nvPr>
        </p:nvGraphicFramePr>
        <p:xfrm>
          <a:off x="490772" y="3356992"/>
          <a:ext cx="4013865" cy="715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2" name="Equation" r:id="rId7" imgW="2209680" imgH="393480" progId="Equation.DSMT4">
                  <p:embed/>
                </p:oleObj>
              </mc:Choice>
              <mc:Fallback>
                <p:oleObj name="Equation" r:id="rId7" imgW="220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0772" y="3356992"/>
                        <a:ext cx="4013865" cy="715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149080"/>
            <a:ext cx="4145156" cy="2648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354110"/>
              </p:ext>
            </p:extLst>
          </p:nvPr>
        </p:nvGraphicFramePr>
        <p:xfrm>
          <a:off x="5327650" y="26670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3" name="Equation" r:id="rId10" imgW="114120" imgH="177480" progId="Equation.DSMT4">
                  <p:embed/>
                </p:oleObj>
              </mc:Choice>
              <mc:Fallback>
                <p:oleObj name="Equation" r:id="rId10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327650" y="26670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097743"/>
              </p:ext>
            </p:extLst>
          </p:nvPr>
        </p:nvGraphicFramePr>
        <p:xfrm>
          <a:off x="5076056" y="3356992"/>
          <a:ext cx="1823428" cy="831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4" name="Equation" r:id="rId12" imgW="863280" imgH="393480" progId="Equation.DSMT4">
                  <p:embed/>
                </p:oleObj>
              </mc:Choice>
              <mc:Fallback>
                <p:oleObj name="Equation" r:id="rId12" imgW="863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076056" y="3356992"/>
                        <a:ext cx="1823428" cy="8312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067547"/>
              </p:ext>
            </p:extLst>
          </p:nvPr>
        </p:nvGraphicFramePr>
        <p:xfrm>
          <a:off x="7236296" y="3573016"/>
          <a:ext cx="179570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5" name="Equation" r:id="rId14" imgW="723600" imgH="203040" progId="Equation.DSMT4">
                  <p:embed/>
                </p:oleObj>
              </mc:Choice>
              <mc:Fallback>
                <p:oleObj name="Equation" r:id="rId14" imgW="723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236296" y="3573016"/>
                        <a:ext cx="1795700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47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6" y="3476350"/>
            <a:ext cx="2277284" cy="147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1" y="1912928"/>
            <a:ext cx="2395030" cy="1563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416664" y="2993311"/>
            <a:ext cx="620400" cy="423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8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and Spatial Resolving of Gravitational States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8586" y="1700808"/>
            <a:ext cx="83708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Momentum distribution of gravitational state can be mapped into measurable </a:t>
            </a:r>
          </a:p>
          <a:p>
            <a:pPr algn="ctr"/>
            <a:r>
              <a:rPr lang="en-US" sz="2000" dirty="0" smtClean="0"/>
              <a:t>time or spatial distribution</a:t>
            </a:r>
            <a:endParaRPr lang="ru-RU" sz="2000" dirty="0"/>
          </a:p>
        </p:txBody>
      </p:sp>
      <p:sp>
        <p:nvSpPr>
          <p:cNvPr id="29" name="Цилиндр 28"/>
          <p:cNvSpPr/>
          <p:nvPr/>
        </p:nvSpPr>
        <p:spPr>
          <a:xfrm>
            <a:off x="953344" y="5871382"/>
            <a:ext cx="7451850" cy="666479"/>
          </a:xfrm>
          <a:prstGeom prst="can">
            <a:avLst>
              <a:gd name="adj" fmla="val 50000"/>
            </a:avLst>
          </a:prstGeom>
          <a:ln>
            <a:solidFill>
              <a:schemeClr val="tx1">
                <a:alpha val="2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953342" y="2751493"/>
            <a:ext cx="7475995" cy="3786368"/>
            <a:chOff x="640975" y="4677749"/>
            <a:chExt cx="8447550" cy="4671754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640975" y="4677749"/>
              <a:ext cx="8420270" cy="4671754"/>
              <a:chOff x="674661" y="3234208"/>
              <a:chExt cx="8420270" cy="4671754"/>
            </a:xfrm>
          </p:grpSpPr>
          <p:sp>
            <p:nvSpPr>
              <p:cNvPr id="11" name="Цилиндр 10"/>
              <p:cNvSpPr/>
              <p:nvPr/>
            </p:nvSpPr>
            <p:spPr>
              <a:xfrm>
                <a:off x="2907852" y="3947583"/>
                <a:ext cx="4071872" cy="822325"/>
              </a:xfrm>
              <a:prstGeom prst="can">
                <a:avLst>
                  <a:gd name="adj" fmla="val 50000"/>
                </a:avLst>
              </a:prstGeom>
              <a:ln>
                <a:solidFill>
                  <a:schemeClr val="tx1">
                    <a:alpha val="22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" name="Цилиндр 11"/>
              <p:cNvSpPr/>
              <p:nvPr/>
            </p:nvSpPr>
            <p:spPr>
              <a:xfrm>
                <a:off x="2830062" y="3234208"/>
                <a:ext cx="4149663" cy="354000"/>
              </a:xfrm>
              <a:prstGeom prst="can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Цилиндр 12"/>
              <p:cNvSpPr/>
              <p:nvPr/>
            </p:nvSpPr>
            <p:spPr>
              <a:xfrm>
                <a:off x="674661" y="6583045"/>
                <a:ext cx="8420270" cy="1322917"/>
              </a:xfrm>
              <a:prstGeom prst="can">
                <a:avLst/>
              </a:prstGeom>
              <a:solidFill>
                <a:srgbClr val="FFFF00">
                  <a:alpha val="30000"/>
                </a:srgb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>
                <a:off x="4419746" y="4065063"/>
                <a:ext cx="867833" cy="1270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>
                <a:off x="4751916" y="3746500"/>
                <a:ext cx="232833" cy="201083"/>
              </a:xfrm>
              <a:prstGeom prst="ellipse">
                <a:avLst/>
              </a:prstGeom>
              <a:gradFill>
                <a:gsLst>
                  <a:gs pos="0">
                    <a:srgbClr val="FF0000"/>
                  </a:gs>
                  <a:gs pos="83000">
                    <a:schemeClr val="accent2">
                      <a:lumMod val="60000"/>
                      <a:lumOff val="4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5" name="Прямая со стрелкой 24"/>
              <p:cNvCxnSpPr/>
              <p:nvPr/>
            </p:nvCxnSpPr>
            <p:spPr>
              <a:xfrm>
                <a:off x="6064249" y="3588208"/>
                <a:ext cx="0" cy="48637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6102609" y="3662375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</a:t>
                </a:r>
                <a:r>
                  <a:rPr lang="en-US" sz="1400" dirty="0" smtClean="0"/>
                  <a:t>a</a:t>
                </a:r>
                <a:endParaRPr lang="en-US" sz="1400" dirty="0"/>
              </a:p>
            </p:txBody>
          </p:sp>
        </p:grpSp>
        <p:sp>
          <p:nvSpPr>
            <p:cNvPr id="9" name="Овал 8"/>
            <p:cNvSpPr/>
            <p:nvPr/>
          </p:nvSpPr>
          <p:spPr>
            <a:xfrm>
              <a:off x="668255" y="8026586"/>
              <a:ext cx="8420270" cy="36120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Полилиния 33"/>
          <p:cNvSpPr/>
          <p:nvPr/>
        </p:nvSpPr>
        <p:spPr>
          <a:xfrm>
            <a:off x="3150606" y="3085145"/>
            <a:ext cx="1421394" cy="318958"/>
          </a:xfrm>
          <a:custGeom>
            <a:avLst/>
            <a:gdLst>
              <a:gd name="connsiteX0" fmla="*/ 1421394 w 1421394"/>
              <a:gd name="connsiteY0" fmla="*/ 155996 h 318958"/>
              <a:gd name="connsiteX1" fmla="*/ 1149790 w 1421394"/>
              <a:gd name="connsiteY1" fmla="*/ 2087 h 318958"/>
              <a:gd name="connsiteX2" fmla="*/ 778598 w 1421394"/>
              <a:gd name="connsiteY2" fmla="*/ 255584 h 318958"/>
              <a:gd name="connsiteX3" fmla="*/ 407406 w 1421394"/>
              <a:gd name="connsiteY3" fmla="*/ 2087 h 318958"/>
              <a:gd name="connsiteX4" fmla="*/ 0 w 1421394"/>
              <a:gd name="connsiteY4" fmla="*/ 318958 h 318958"/>
              <a:gd name="connsiteX5" fmla="*/ 0 w 1421394"/>
              <a:gd name="connsiteY5" fmla="*/ 318958 h 31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1394" h="318958">
                <a:moveTo>
                  <a:pt x="1421394" y="155996"/>
                </a:moveTo>
                <a:cubicBezTo>
                  <a:pt x="1339158" y="70742"/>
                  <a:pt x="1256923" y="-14511"/>
                  <a:pt x="1149790" y="2087"/>
                </a:cubicBezTo>
                <a:cubicBezTo>
                  <a:pt x="1042657" y="18685"/>
                  <a:pt x="902329" y="255584"/>
                  <a:pt x="778598" y="255584"/>
                </a:cubicBezTo>
                <a:cubicBezTo>
                  <a:pt x="654867" y="255584"/>
                  <a:pt x="537172" y="-8475"/>
                  <a:pt x="407406" y="2087"/>
                </a:cubicBezTo>
                <a:cubicBezTo>
                  <a:pt x="277640" y="12649"/>
                  <a:pt x="0" y="318958"/>
                  <a:pt x="0" y="318958"/>
                </a:cubicBezTo>
                <a:lnTo>
                  <a:pt x="0" y="318958"/>
                </a:ln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1711105" y="3530851"/>
            <a:ext cx="995881" cy="2525917"/>
          </a:xfrm>
          <a:custGeom>
            <a:avLst/>
            <a:gdLst>
              <a:gd name="connsiteX0" fmla="*/ 995881 w 995881"/>
              <a:gd name="connsiteY0" fmla="*/ 0 h 2525917"/>
              <a:gd name="connsiteX1" fmla="*/ 669956 w 995881"/>
              <a:gd name="connsiteY1" fmla="*/ 280658 h 2525917"/>
              <a:gd name="connsiteX2" fmla="*/ 407406 w 995881"/>
              <a:gd name="connsiteY2" fmla="*/ 706171 h 2525917"/>
              <a:gd name="connsiteX3" fmla="*/ 190123 w 995881"/>
              <a:gd name="connsiteY3" fmla="*/ 1412341 h 2525917"/>
              <a:gd name="connsiteX4" fmla="*/ 0 w 995881"/>
              <a:gd name="connsiteY4" fmla="*/ 2525917 h 2525917"/>
              <a:gd name="connsiteX5" fmla="*/ 0 w 995881"/>
              <a:gd name="connsiteY5" fmla="*/ 2525917 h 2525917"/>
              <a:gd name="connsiteX6" fmla="*/ 0 w 995881"/>
              <a:gd name="connsiteY6" fmla="*/ 2525917 h 2525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5881" h="2525917">
                <a:moveTo>
                  <a:pt x="995881" y="0"/>
                </a:moveTo>
                <a:cubicBezTo>
                  <a:pt x="881958" y="81481"/>
                  <a:pt x="768035" y="162963"/>
                  <a:pt x="669956" y="280658"/>
                </a:cubicBezTo>
                <a:cubicBezTo>
                  <a:pt x="571877" y="398353"/>
                  <a:pt x="487378" y="517557"/>
                  <a:pt x="407406" y="706171"/>
                </a:cubicBezTo>
                <a:cubicBezTo>
                  <a:pt x="327434" y="894785"/>
                  <a:pt x="258024" y="1109050"/>
                  <a:pt x="190123" y="1412341"/>
                </a:cubicBezTo>
                <a:cubicBezTo>
                  <a:pt x="122222" y="1715632"/>
                  <a:pt x="0" y="2525917"/>
                  <a:pt x="0" y="2525917"/>
                </a:cubicBezTo>
                <a:lnTo>
                  <a:pt x="0" y="2525917"/>
                </a:lnTo>
                <a:lnTo>
                  <a:pt x="0" y="2525917"/>
                </a:ln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9" y="3482120"/>
            <a:ext cx="1770435" cy="2504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 стрелкой 6"/>
          <p:cNvCxnSpPr/>
          <p:nvPr/>
        </p:nvCxnSpPr>
        <p:spPr>
          <a:xfrm>
            <a:off x="2726864" y="3662909"/>
            <a:ext cx="0" cy="2323742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38701" y="4653136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H=10cm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29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Mapping of momentum distribution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516481"/>
              </p:ext>
            </p:extLst>
          </p:nvPr>
        </p:nvGraphicFramePr>
        <p:xfrm>
          <a:off x="539552" y="1664881"/>
          <a:ext cx="5819507" cy="972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1" name="Equation" r:id="rId3" imgW="2921000" imgH="482600" progId="Equation.DSMT4">
                  <p:embed/>
                </p:oleObj>
              </mc:Choice>
              <mc:Fallback>
                <p:oleObj name="Equation" r:id="rId3" imgW="2921000" imgH="482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664881"/>
                        <a:ext cx="5819507" cy="9720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843133"/>
              </p:ext>
            </p:extLst>
          </p:nvPr>
        </p:nvGraphicFramePr>
        <p:xfrm>
          <a:off x="539551" y="2780928"/>
          <a:ext cx="6965227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2" name="Equation" r:id="rId5" imgW="4127500" imgH="431800" progId="Equation.DSMT4">
                  <p:embed/>
                </p:oleObj>
              </mc:Choice>
              <mc:Fallback>
                <p:oleObj name="Equation" r:id="rId5" imgW="41275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1" y="2780928"/>
                        <a:ext cx="6965227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398787"/>
              </p:ext>
            </p:extLst>
          </p:nvPr>
        </p:nvGraphicFramePr>
        <p:xfrm>
          <a:off x="683568" y="3789040"/>
          <a:ext cx="5776913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3" name="Equation" r:id="rId7" imgW="3340080" imgH="444240" progId="Equation.DSMT4">
                  <p:embed/>
                </p:oleObj>
              </mc:Choice>
              <mc:Fallback>
                <p:oleObj name="Equation" r:id="rId7" imgW="334008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789040"/>
                        <a:ext cx="5776913" cy="763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849481"/>
              </p:ext>
            </p:extLst>
          </p:nvPr>
        </p:nvGraphicFramePr>
        <p:xfrm>
          <a:off x="2230415" y="4653135"/>
          <a:ext cx="3858126" cy="1872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4" name="Equation" r:id="rId9" imgW="2311200" imgH="1117440" progId="Equation.DSMT4">
                  <p:embed/>
                </p:oleObj>
              </mc:Choice>
              <mc:Fallback>
                <p:oleObj name="Equation" r:id="rId9" imgW="2311200" imgH="11174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415" y="4653135"/>
                        <a:ext cx="3858126" cy="1872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691680" y="4725144"/>
            <a:ext cx="4680520" cy="19442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51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658" y="4291421"/>
            <a:ext cx="2840125" cy="1845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583" y="335737"/>
            <a:ext cx="27432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59" y="4443646"/>
            <a:ext cx="2538374" cy="164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46" y="326699"/>
            <a:ext cx="27432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7806" y="2180365"/>
            <a:ext cx="867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 state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14835" y="2126437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velocity </a:t>
            </a:r>
            <a:r>
              <a:rPr lang="en-US" sz="2800" dirty="0"/>
              <a:t>distribution</a:t>
            </a:r>
            <a:endParaRPr lang="ru-RU" sz="2800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56" y="2594324"/>
            <a:ext cx="2327220" cy="1435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88290" y="4106755"/>
            <a:ext cx="3492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Time-of –fall distribution  H= 10 cm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809408" y="6241544"/>
            <a:ext cx="402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Spatial distribution time-of-flight  T=0.1s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24128" y="2203073"/>
            <a:ext cx="814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state</a:t>
            </a:r>
            <a:endParaRPr lang="ru-RU" dirty="0"/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659" y="2572405"/>
            <a:ext cx="2743200" cy="162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985275"/>
              </p:ext>
            </p:extLst>
          </p:nvPr>
        </p:nvGraphicFramePr>
        <p:xfrm>
          <a:off x="3025775" y="796925"/>
          <a:ext cx="120967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3" name="Equation" r:id="rId9" imgW="698400" imgH="431640" progId="Equation.DSMT4">
                  <p:embed/>
                </p:oleObj>
              </mc:Choice>
              <mc:Fallback>
                <p:oleObj name="Equation" r:id="rId9" imgW="6984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25775" y="796925"/>
                        <a:ext cx="1209675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193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2"/>
            <a:ext cx="8928992" cy="115212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dirty="0" smtClean="0"/>
              <a:t>Plan of the talk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Gravitational states of </a:t>
            </a:r>
            <a:r>
              <a:rPr lang="en-US" dirty="0" err="1" smtClean="0"/>
              <a:t>antihydrogen</a:t>
            </a:r>
            <a:r>
              <a:rPr lang="en-US" dirty="0" smtClean="0"/>
              <a:t>: Is it possible?</a:t>
            </a:r>
          </a:p>
          <a:p>
            <a:r>
              <a:rPr lang="en-US" dirty="0" smtClean="0"/>
              <a:t>How can we get gravitational mass out of gravitational states?</a:t>
            </a:r>
          </a:p>
          <a:p>
            <a:r>
              <a:rPr lang="en-US" dirty="0" smtClean="0"/>
              <a:t>Properties of gravitational states</a:t>
            </a:r>
          </a:p>
          <a:p>
            <a:r>
              <a:rPr lang="en-US" dirty="0" smtClean="0"/>
              <a:t>Spectroscopy, interference and time</a:t>
            </a:r>
            <a:r>
              <a:rPr lang="ru-RU" dirty="0" smtClean="0"/>
              <a:t>-</a:t>
            </a:r>
            <a:r>
              <a:rPr lang="en-US" dirty="0" smtClean="0"/>
              <a:t>spatial resolution of gravitational states</a:t>
            </a:r>
          </a:p>
          <a:p>
            <a:pPr marL="0" indent="0">
              <a:buNone/>
            </a:pP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45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40268"/>
            <a:ext cx="9144000" cy="7244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467237"/>
              </p:ext>
            </p:extLst>
          </p:nvPr>
        </p:nvGraphicFramePr>
        <p:xfrm>
          <a:off x="2074863" y="765175"/>
          <a:ext cx="29289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0" name="Equation" r:id="rId3" imgW="1549080" imgH="228600" progId="Equation.DSMT4">
                  <p:embed/>
                </p:oleObj>
              </mc:Choice>
              <mc:Fallback>
                <p:oleObj name="Equation" r:id="rId3" imgW="1549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74863" y="765175"/>
                        <a:ext cx="2928937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038383"/>
              </p:ext>
            </p:extLst>
          </p:nvPr>
        </p:nvGraphicFramePr>
        <p:xfrm>
          <a:off x="1403648" y="5805264"/>
          <a:ext cx="1039813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1" name="Equation" r:id="rId5" imgW="736560" imgH="177480" progId="Equation.DSMT4">
                  <p:embed/>
                </p:oleObj>
              </mc:Choice>
              <mc:Fallback>
                <p:oleObj name="Equation" r:id="rId5" imgW="736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03648" y="5805264"/>
                        <a:ext cx="1039813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27432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675742"/>
              </p:ext>
            </p:extLst>
          </p:nvPr>
        </p:nvGraphicFramePr>
        <p:xfrm>
          <a:off x="1506538" y="3101975"/>
          <a:ext cx="519112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2" name="Equation" r:id="rId8" imgW="317160" imgH="177480" progId="Equation.DSMT4">
                  <p:embed/>
                </p:oleObj>
              </mc:Choice>
              <mc:Fallback>
                <p:oleObj name="Equation" r:id="rId8" imgW="317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06538" y="3101975"/>
                        <a:ext cx="519112" cy="29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12038"/>
              </p:ext>
            </p:extLst>
          </p:nvPr>
        </p:nvGraphicFramePr>
        <p:xfrm>
          <a:off x="5648325" y="3335338"/>
          <a:ext cx="116046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3" name="Equation" r:id="rId10" imgW="736560" imgH="177480" progId="Equation.DSMT4">
                  <p:embed/>
                </p:oleObj>
              </mc:Choice>
              <mc:Fallback>
                <p:oleObj name="Equation" r:id="rId10" imgW="736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648325" y="3335338"/>
                        <a:ext cx="1160463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23728" y="40268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Phase monitoring</a:t>
            </a:r>
            <a:endParaRPr lang="ru-RU" sz="3200" dirty="0"/>
          </a:p>
        </p:txBody>
      </p:sp>
      <p:pic>
        <p:nvPicPr>
          <p:cNvPr id="13382" name="Picture 7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33056"/>
            <a:ext cx="2743200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  <p:pic>
        <p:nvPicPr>
          <p:cNvPr id="13383" name="Picture 7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12776"/>
            <a:ext cx="2743200" cy="168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84" name="Picture 7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922531"/>
            <a:ext cx="27432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069276"/>
              </p:ext>
            </p:extLst>
          </p:nvPr>
        </p:nvGraphicFramePr>
        <p:xfrm>
          <a:off x="6007347" y="5805264"/>
          <a:ext cx="1300957" cy="314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4" name="Equation" r:id="rId15" imgW="736560" imgH="177480" progId="Equation.DSMT4">
                  <p:embed/>
                </p:oleObj>
              </mc:Choice>
              <mc:Fallback>
                <p:oleObj name="Equation" r:id="rId15" imgW="736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007347" y="5805264"/>
                        <a:ext cx="1300957" cy="3140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07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97096" y="2287271"/>
            <a:ext cx="1468370" cy="115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1266356" y="1246194"/>
            <a:ext cx="6939268" cy="2940941"/>
            <a:chOff x="1338826" y="1714500"/>
            <a:chExt cx="6939268" cy="2940941"/>
          </a:xfrm>
        </p:grpSpPr>
        <p:cxnSp>
          <p:nvCxnSpPr>
            <p:cNvPr id="7" name="Прямая со стрелкой 6"/>
            <p:cNvCxnSpPr/>
            <p:nvPr/>
          </p:nvCxnSpPr>
          <p:spPr>
            <a:xfrm flipH="1" flipV="1">
              <a:off x="4857749" y="1714500"/>
              <a:ext cx="21167" cy="203200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Цилиндр 7"/>
            <p:cNvSpPr/>
            <p:nvPr/>
          </p:nvSpPr>
          <p:spPr>
            <a:xfrm>
              <a:off x="1338826" y="3833116"/>
              <a:ext cx="6939268" cy="822325"/>
            </a:xfrm>
            <a:prstGeom prst="can">
              <a:avLst>
                <a:gd name="adj" fmla="val 50000"/>
              </a:avLst>
            </a:prstGeom>
            <a:ln>
              <a:solidFill>
                <a:schemeClr val="tx1">
                  <a:alpha val="22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Цилиндр 8"/>
            <p:cNvSpPr/>
            <p:nvPr/>
          </p:nvSpPr>
          <p:spPr>
            <a:xfrm>
              <a:off x="3651249" y="3259667"/>
              <a:ext cx="2413000" cy="408515"/>
            </a:xfrm>
            <a:prstGeom prst="can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434416" y="3947583"/>
              <a:ext cx="867833" cy="127000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 flipH="1" flipV="1">
              <a:off x="7395633" y="1915583"/>
              <a:ext cx="21167" cy="203200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 flipV="1">
              <a:off x="6565900" y="2042583"/>
              <a:ext cx="21167" cy="203200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 flipV="1">
              <a:off x="2311400" y="2042583"/>
              <a:ext cx="21167" cy="203200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Овал 14"/>
            <p:cNvSpPr/>
            <p:nvPr/>
          </p:nvSpPr>
          <p:spPr>
            <a:xfrm>
              <a:off x="4751916" y="3746500"/>
              <a:ext cx="232833" cy="201083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3000">
                  <a:schemeClr val="accent2">
                    <a:lumMod val="60000"/>
                    <a:lumOff val="4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 flipH="1" flipV="1">
              <a:off x="2942166" y="1791758"/>
              <a:ext cx="21167" cy="203200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 flipH="1">
              <a:off x="4963579" y="3648450"/>
              <a:ext cx="269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00419" y="428610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71075" y="3314183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3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32567" y="346378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4</a:t>
              </a:r>
              <a:endParaRPr lang="ru-RU" dirty="0"/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>
              <a:off x="6064249" y="3648450"/>
              <a:ext cx="0" cy="42613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6102609" y="366237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sz="1400" dirty="0" smtClean="0"/>
                <a:t>a</a:t>
              </a:r>
              <a:endParaRPr lang="en-US" sz="1400" dirty="0"/>
            </a:p>
          </p:txBody>
        </p:sp>
      </p:grpSp>
      <p:sp>
        <p:nvSpPr>
          <p:cNvPr id="26" name="Цилиндр 25"/>
          <p:cNvSpPr/>
          <p:nvPr/>
        </p:nvSpPr>
        <p:spPr>
          <a:xfrm>
            <a:off x="651509" y="5465662"/>
            <a:ext cx="8168963" cy="1072199"/>
          </a:xfrm>
          <a:prstGeom prst="can">
            <a:avLst/>
          </a:prstGeom>
          <a:solidFill>
            <a:srgbClr val="FFFF00">
              <a:alpha val="3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Цилиндр 26"/>
          <p:cNvSpPr/>
          <p:nvPr/>
        </p:nvSpPr>
        <p:spPr>
          <a:xfrm>
            <a:off x="651509" y="5715536"/>
            <a:ext cx="8168963" cy="822325"/>
          </a:xfrm>
          <a:prstGeom prst="can">
            <a:avLst>
              <a:gd name="adj" fmla="val 50000"/>
            </a:avLst>
          </a:prstGeom>
          <a:ln>
            <a:solidFill>
              <a:schemeClr val="tx1">
                <a:alpha val="2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092" y="3067585"/>
            <a:ext cx="420687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82120"/>
            <a:ext cx="1122363" cy="2504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олилиния 29"/>
          <p:cNvSpPr/>
          <p:nvPr/>
        </p:nvSpPr>
        <p:spPr>
          <a:xfrm>
            <a:off x="3258052" y="3160319"/>
            <a:ext cx="1421394" cy="318958"/>
          </a:xfrm>
          <a:custGeom>
            <a:avLst/>
            <a:gdLst>
              <a:gd name="connsiteX0" fmla="*/ 1421394 w 1421394"/>
              <a:gd name="connsiteY0" fmla="*/ 155996 h 318958"/>
              <a:gd name="connsiteX1" fmla="*/ 1149790 w 1421394"/>
              <a:gd name="connsiteY1" fmla="*/ 2087 h 318958"/>
              <a:gd name="connsiteX2" fmla="*/ 778598 w 1421394"/>
              <a:gd name="connsiteY2" fmla="*/ 255584 h 318958"/>
              <a:gd name="connsiteX3" fmla="*/ 407406 w 1421394"/>
              <a:gd name="connsiteY3" fmla="*/ 2087 h 318958"/>
              <a:gd name="connsiteX4" fmla="*/ 0 w 1421394"/>
              <a:gd name="connsiteY4" fmla="*/ 318958 h 318958"/>
              <a:gd name="connsiteX5" fmla="*/ 0 w 1421394"/>
              <a:gd name="connsiteY5" fmla="*/ 318958 h 31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1394" h="318958">
                <a:moveTo>
                  <a:pt x="1421394" y="155996"/>
                </a:moveTo>
                <a:cubicBezTo>
                  <a:pt x="1339158" y="70742"/>
                  <a:pt x="1256923" y="-14511"/>
                  <a:pt x="1149790" y="2087"/>
                </a:cubicBezTo>
                <a:cubicBezTo>
                  <a:pt x="1042657" y="18685"/>
                  <a:pt x="902329" y="255584"/>
                  <a:pt x="778598" y="255584"/>
                </a:cubicBezTo>
                <a:cubicBezTo>
                  <a:pt x="654867" y="255584"/>
                  <a:pt x="537172" y="-8475"/>
                  <a:pt x="407406" y="2087"/>
                </a:cubicBezTo>
                <a:cubicBezTo>
                  <a:pt x="277640" y="12649"/>
                  <a:pt x="0" y="318958"/>
                  <a:pt x="0" y="318958"/>
                </a:cubicBezTo>
                <a:lnTo>
                  <a:pt x="0" y="318958"/>
                </a:ln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Picture 7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63" y="260649"/>
            <a:ext cx="246279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524328" y="206084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51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Gravitational states</a:t>
            </a:r>
            <a:r>
              <a:rPr lang="ru-RU" dirty="0" smtClean="0"/>
              <a:t> </a:t>
            </a:r>
            <a:r>
              <a:rPr lang="en-US" dirty="0" smtClean="0"/>
              <a:t>of </a:t>
            </a:r>
            <a:r>
              <a:rPr lang="en-US" dirty="0" err="1" smtClean="0"/>
              <a:t>Antihydrogen</a:t>
            </a:r>
            <a:r>
              <a:rPr lang="en-US" dirty="0" smtClean="0"/>
              <a:t>: simplest bound antimatter quantum system, determined by gravity. Effects of surface are canceled out.</a:t>
            </a:r>
          </a:p>
          <a:p>
            <a:r>
              <a:rPr lang="en-US" dirty="0" smtClean="0"/>
              <a:t>Gravitational states of </a:t>
            </a:r>
            <a:r>
              <a:rPr lang="en-US" dirty="0" err="1"/>
              <a:t>A</a:t>
            </a:r>
            <a:r>
              <a:rPr lang="en-US" dirty="0" err="1" smtClean="0"/>
              <a:t>ntihydrogen</a:t>
            </a:r>
            <a:r>
              <a:rPr lang="en-US" dirty="0" smtClean="0"/>
              <a:t>- metastable  and long-living, easy to study due to annihilation signal</a:t>
            </a:r>
          </a:p>
          <a:p>
            <a:r>
              <a:rPr lang="en-US" dirty="0" smtClean="0"/>
              <a:t>Gravitational states- a way to precision  measurement of the gravitational mass M</a:t>
            </a:r>
          </a:p>
        </p:txBody>
      </p:sp>
    </p:spTree>
    <p:extLst>
      <p:ext uri="{BB962C8B-B14F-4D97-AF65-F5344CB8AC3E}">
        <p14:creationId xmlns:p14="http://schemas.microsoft.com/office/powerpoint/2010/main" val="202104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ravitational quantum states?</a:t>
            </a:r>
            <a:endParaRPr lang="ru-RU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876932" y="3018315"/>
            <a:ext cx="6363656" cy="3588638"/>
            <a:chOff x="876932" y="3018315"/>
            <a:chExt cx="6363656" cy="3588638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1689037" y="3018315"/>
              <a:ext cx="5551551" cy="3588638"/>
              <a:chOff x="1689037" y="2596262"/>
              <a:chExt cx="5551551" cy="3588638"/>
            </a:xfrm>
          </p:grpSpPr>
          <p:pic>
            <p:nvPicPr>
              <p:cNvPr id="6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6088" y="4711700"/>
                <a:ext cx="7429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1325" y="3079750"/>
                <a:ext cx="1924050" cy="1187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8" name="Прямая со стрелкой 7"/>
              <p:cNvCxnSpPr/>
              <p:nvPr/>
            </p:nvCxnSpPr>
            <p:spPr>
              <a:xfrm>
                <a:off x="1692275" y="5589588"/>
                <a:ext cx="4967288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flipV="1">
                <a:off x="1692275" y="2781300"/>
                <a:ext cx="2735263" cy="28082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1711325" y="5168900"/>
                <a:ext cx="1997075" cy="0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1692275" y="4267200"/>
                <a:ext cx="2374900" cy="0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6516688" y="5805488"/>
                <a:ext cx="723900" cy="3698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+mn-lt"/>
                    <a:cs typeface="+mn-cs"/>
                  </a:rPr>
                  <a:t>Z,</a:t>
                </a:r>
                <a:r>
                  <a:rPr lang="en-US" dirty="0">
                    <a:latin typeface="Symbol" pitchFamily="18" charset="2"/>
                    <a:cs typeface="+mn-cs"/>
                  </a:rPr>
                  <a:t> m</a:t>
                </a:r>
                <a:r>
                  <a:rPr lang="en-US" dirty="0">
                    <a:latin typeface="+mj-lt"/>
                    <a:cs typeface="+mn-cs"/>
                  </a:rPr>
                  <a:t>m</a:t>
                </a:r>
                <a:endParaRPr lang="ru-RU" dirty="0">
                  <a:latin typeface="+mn-lt"/>
                  <a:cs typeface="+mn-cs"/>
                </a:endParaRPr>
              </a:p>
            </p:txBody>
          </p: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2195513" y="5084763"/>
                <a:ext cx="0" cy="504825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39"/>
              <p:cNvSpPr txBox="1">
                <a:spLocks noChangeArrowheads="1"/>
              </p:cNvSpPr>
              <p:nvPr/>
            </p:nvSpPr>
            <p:spPr bwMode="auto">
              <a:xfrm>
                <a:off x="1898650" y="5805488"/>
                <a:ext cx="593725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13.7</a:t>
                </a:r>
                <a:endParaRPr lang="ru-RU"/>
              </a:p>
            </p:txBody>
          </p:sp>
          <p:cxnSp>
            <p:nvCxnSpPr>
              <p:cNvPr id="15" name="Прямая со стрелкой 14"/>
              <p:cNvCxnSpPr/>
              <p:nvPr/>
            </p:nvCxnSpPr>
            <p:spPr>
              <a:xfrm flipV="1">
                <a:off x="1689037" y="2596262"/>
                <a:ext cx="27051" cy="2967946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3059113" y="4267200"/>
                <a:ext cx="0" cy="132238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48"/>
              <p:cNvSpPr txBox="1">
                <a:spLocks noChangeArrowheads="1"/>
              </p:cNvSpPr>
              <p:nvPr/>
            </p:nvSpPr>
            <p:spPr bwMode="auto">
              <a:xfrm>
                <a:off x="2763838" y="5815013"/>
                <a:ext cx="592137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24.0</a:t>
                </a:r>
                <a:endParaRPr lang="ru-RU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1226150" y="5406287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1.4</a:t>
              </a:r>
              <a:endParaRPr lang="ru-RU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61715" y="4504587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2.7</a:t>
              </a:r>
              <a:endParaRPr lang="ru-RU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76932" y="3203353"/>
              <a:ext cx="7761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E, </a:t>
              </a:r>
              <a:r>
                <a:rPr lang="en-US" dirty="0" err="1" smtClean="0"/>
                <a:t>peV</a:t>
              </a:r>
              <a:endParaRPr lang="ru-RU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23528" y="1700808"/>
            <a:ext cx="7658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motion of a quantum particle, which is localized near reflecting surface </a:t>
            </a:r>
          </a:p>
          <a:p>
            <a:r>
              <a:rPr lang="en-US" dirty="0" smtClean="0"/>
              <a:t> in a gravitational field of the Earth.</a:t>
            </a:r>
            <a:endParaRPr lang="ru-RU" dirty="0"/>
          </a:p>
        </p:txBody>
      </p:sp>
      <p:pic>
        <p:nvPicPr>
          <p:cNvPr id="30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501803"/>
            <a:ext cx="4990619" cy="255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122454"/>
              </p:ext>
            </p:extLst>
          </p:nvPr>
        </p:nvGraphicFramePr>
        <p:xfrm>
          <a:off x="2395721" y="2577891"/>
          <a:ext cx="1296804" cy="440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9" name="Equation" r:id="rId6" imgW="672840" imgH="228600" progId="Equation.DSMT4">
                  <p:embed/>
                </p:oleObj>
              </mc:Choice>
              <mc:Fallback>
                <p:oleObj name="Equation" r:id="rId6" imgW="672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95721" y="2577891"/>
                        <a:ext cx="1296804" cy="440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Прямая со стрелкой 33"/>
          <p:cNvCxnSpPr/>
          <p:nvPr/>
        </p:nvCxnSpPr>
        <p:spPr>
          <a:xfrm flipH="1">
            <a:off x="2763838" y="3018315"/>
            <a:ext cx="296068" cy="698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Объект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808606"/>
              </p:ext>
            </p:extLst>
          </p:nvPr>
        </p:nvGraphicFramePr>
        <p:xfrm>
          <a:off x="4476750" y="2347913"/>
          <a:ext cx="317341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0" name="Equation" r:id="rId8" imgW="2120760" imgH="482400" progId="Equation.DSMT4">
                  <p:embed/>
                </p:oleObj>
              </mc:Choice>
              <mc:Fallback>
                <p:oleObj name="Equation" r:id="rId8" imgW="21207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476750" y="2347913"/>
                        <a:ext cx="3173413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219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ChangeArrowheads="1"/>
          </p:cNvSpPr>
          <p:nvPr/>
        </p:nvSpPr>
        <p:spPr bwMode="auto">
          <a:xfrm>
            <a:off x="1535113" y="3700463"/>
            <a:ext cx="6061075" cy="227012"/>
          </a:xfrm>
          <a:prstGeom prst="rect">
            <a:avLst/>
          </a:prstGeom>
          <a:gradFill rotWithShape="0">
            <a:gsLst>
              <a:gs pos="0">
                <a:srgbClr val="454545"/>
              </a:gs>
              <a:gs pos="100000">
                <a:srgbClr val="969696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51" name="Rectangle 5"/>
          <p:cNvSpPr>
            <a:spLocks noChangeArrowheads="1"/>
          </p:cNvSpPr>
          <p:nvPr/>
        </p:nvSpPr>
        <p:spPr bwMode="auto">
          <a:xfrm>
            <a:off x="1900238" y="3124200"/>
            <a:ext cx="92075" cy="549275"/>
          </a:xfrm>
          <a:prstGeom prst="rect">
            <a:avLst/>
          </a:prstGeom>
          <a:solidFill>
            <a:srgbClr val="99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52" name="Rectangle 6"/>
          <p:cNvSpPr>
            <a:spLocks noChangeArrowheads="1"/>
          </p:cNvSpPr>
          <p:nvPr/>
        </p:nvSpPr>
        <p:spPr bwMode="auto">
          <a:xfrm>
            <a:off x="1900238" y="2247900"/>
            <a:ext cx="88900" cy="595313"/>
          </a:xfrm>
          <a:prstGeom prst="rect">
            <a:avLst/>
          </a:prstGeom>
          <a:solidFill>
            <a:srgbClr val="99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53" name="Rectangle 7"/>
          <p:cNvSpPr>
            <a:spLocks noChangeArrowheads="1"/>
          </p:cNvSpPr>
          <p:nvPr/>
        </p:nvSpPr>
        <p:spPr bwMode="auto">
          <a:xfrm>
            <a:off x="2906713" y="3019425"/>
            <a:ext cx="1554162" cy="639763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50000">
                <a:srgbClr val="DCFFFF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54" name="Rectangle 8"/>
          <p:cNvSpPr>
            <a:spLocks noChangeArrowheads="1"/>
          </p:cNvSpPr>
          <p:nvPr/>
        </p:nvSpPr>
        <p:spPr bwMode="auto">
          <a:xfrm>
            <a:off x="2814638" y="2247900"/>
            <a:ext cx="2632075" cy="595313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50000">
                <a:srgbClr val="000000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55" name="Text Box 9"/>
          <p:cNvSpPr txBox="1">
            <a:spLocks noChangeArrowheads="1"/>
          </p:cNvSpPr>
          <p:nvPr/>
        </p:nvSpPr>
        <p:spPr bwMode="auto">
          <a:xfrm>
            <a:off x="1331913" y="1844675"/>
            <a:ext cx="1512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Collimator</a:t>
            </a:r>
            <a:endParaRPr lang="en-US" sz="1400">
              <a:latin typeface="Times New Roman" pitchFamily="18" charset="0"/>
              <a:cs typeface="Arial" charset="0"/>
            </a:endParaRPr>
          </a:p>
        </p:txBody>
      </p:sp>
      <p:sp>
        <p:nvSpPr>
          <p:cNvPr id="53256" name="Rectangle 10"/>
          <p:cNvSpPr>
            <a:spLocks noChangeArrowheads="1"/>
          </p:cNvSpPr>
          <p:nvPr/>
        </p:nvSpPr>
        <p:spPr bwMode="auto">
          <a:xfrm>
            <a:off x="6176963" y="3106738"/>
            <a:ext cx="542925" cy="5381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57" name="Oval 11"/>
          <p:cNvSpPr>
            <a:spLocks noChangeArrowheads="1"/>
          </p:cNvSpPr>
          <p:nvPr/>
        </p:nvSpPr>
        <p:spPr bwMode="auto">
          <a:xfrm>
            <a:off x="6176963" y="2547938"/>
            <a:ext cx="550862" cy="549275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58" name="Arc 12"/>
          <p:cNvSpPr>
            <a:spLocks/>
          </p:cNvSpPr>
          <p:nvPr/>
        </p:nvSpPr>
        <p:spPr bwMode="auto">
          <a:xfrm flipV="1">
            <a:off x="1616075" y="2947988"/>
            <a:ext cx="2609850" cy="276225"/>
          </a:xfrm>
          <a:custGeom>
            <a:avLst/>
            <a:gdLst>
              <a:gd name="T0" fmla="*/ 2147483647 w 29145"/>
              <a:gd name="T1" fmla="*/ 2147483647 h 21600"/>
              <a:gd name="T2" fmla="*/ 0 w 29145"/>
              <a:gd name="T3" fmla="*/ 2147483647 h 21600"/>
              <a:gd name="T4" fmla="*/ 2147483647 w 29145"/>
              <a:gd name="T5" fmla="*/ 0 h 21600"/>
              <a:gd name="T6" fmla="*/ 0 60000 65536"/>
              <a:gd name="T7" fmla="*/ 0 60000 65536"/>
              <a:gd name="T8" fmla="*/ 0 60000 65536"/>
              <a:gd name="T9" fmla="*/ 0 w 29145"/>
              <a:gd name="T10" fmla="*/ 0 h 21600"/>
              <a:gd name="T11" fmla="*/ 29145 w 2914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145" h="21600" fill="none" extrusionOk="0">
                <a:moveTo>
                  <a:pt x="29145" y="19243"/>
                </a:moveTo>
                <a:cubicBezTo>
                  <a:pt x="26106" y="20792"/>
                  <a:pt x="22744" y="21599"/>
                  <a:pt x="19334" y="21600"/>
                </a:cubicBezTo>
                <a:cubicBezTo>
                  <a:pt x="11140" y="21600"/>
                  <a:pt x="3653" y="16964"/>
                  <a:pt x="-1" y="9631"/>
                </a:cubicBezTo>
              </a:path>
              <a:path w="29145" h="21600" stroke="0" extrusionOk="0">
                <a:moveTo>
                  <a:pt x="29145" y="19243"/>
                </a:moveTo>
                <a:cubicBezTo>
                  <a:pt x="26106" y="20792"/>
                  <a:pt x="22744" y="21599"/>
                  <a:pt x="19334" y="21600"/>
                </a:cubicBezTo>
                <a:cubicBezTo>
                  <a:pt x="11140" y="21600"/>
                  <a:pt x="3653" y="16964"/>
                  <a:pt x="-1" y="9631"/>
                </a:cubicBezTo>
                <a:lnTo>
                  <a:pt x="19334" y="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 type="triangle" w="sm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59" name="Arc 13"/>
          <p:cNvSpPr>
            <a:spLocks/>
          </p:cNvSpPr>
          <p:nvPr/>
        </p:nvSpPr>
        <p:spPr bwMode="auto">
          <a:xfrm flipV="1">
            <a:off x="1474788" y="2911475"/>
            <a:ext cx="1938337" cy="187325"/>
          </a:xfrm>
          <a:custGeom>
            <a:avLst/>
            <a:gdLst>
              <a:gd name="T0" fmla="*/ 2147483647 w 35508"/>
              <a:gd name="T1" fmla="*/ 2147483647 h 21600"/>
              <a:gd name="T2" fmla="*/ 0 w 35508"/>
              <a:gd name="T3" fmla="*/ 2147483647 h 21600"/>
              <a:gd name="T4" fmla="*/ 2147483647 w 35508"/>
              <a:gd name="T5" fmla="*/ 0 h 21600"/>
              <a:gd name="T6" fmla="*/ 0 60000 65536"/>
              <a:gd name="T7" fmla="*/ 0 60000 65536"/>
              <a:gd name="T8" fmla="*/ 0 60000 65536"/>
              <a:gd name="T9" fmla="*/ 0 w 35508"/>
              <a:gd name="T10" fmla="*/ 0 h 21600"/>
              <a:gd name="T11" fmla="*/ 35508 w 355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508" h="21600" fill="none" extrusionOk="0">
                <a:moveTo>
                  <a:pt x="35507" y="14316"/>
                </a:moveTo>
                <a:cubicBezTo>
                  <a:pt x="31407" y="18948"/>
                  <a:pt x="25519" y="21599"/>
                  <a:pt x="19334" y="21600"/>
                </a:cubicBezTo>
                <a:cubicBezTo>
                  <a:pt x="11140" y="21600"/>
                  <a:pt x="3653" y="16964"/>
                  <a:pt x="-1" y="9631"/>
                </a:cubicBezTo>
              </a:path>
              <a:path w="35508" h="21600" stroke="0" extrusionOk="0">
                <a:moveTo>
                  <a:pt x="35507" y="14316"/>
                </a:moveTo>
                <a:cubicBezTo>
                  <a:pt x="31407" y="18948"/>
                  <a:pt x="25519" y="21599"/>
                  <a:pt x="19334" y="21600"/>
                </a:cubicBezTo>
                <a:cubicBezTo>
                  <a:pt x="11140" y="21600"/>
                  <a:pt x="3653" y="16964"/>
                  <a:pt x="-1" y="9631"/>
                </a:cubicBezTo>
                <a:lnTo>
                  <a:pt x="19334" y="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 type="triangle" w="sm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60" name="Arc 14"/>
          <p:cNvSpPr>
            <a:spLocks/>
          </p:cNvSpPr>
          <p:nvPr/>
        </p:nvSpPr>
        <p:spPr bwMode="auto">
          <a:xfrm flipV="1">
            <a:off x="3455988" y="2911475"/>
            <a:ext cx="1055687" cy="149225"/>
          </a:xfrm>
          <a:custGeom>
            <a:avLst/>
            <a:gdLst>
              <a:gd name="T0" fmla="*/ 2147483647 w 19334"/>
              <a:gd name="T1" fmla="*/ 2147483647 h 16492"/>
              <a:gd name="T2" fmla="*/ 0 w 19334"/>
              <a:gd name="T3" fmla="*/ 2147483647 h 16492"/>
              <a:gd name="T4" fmla="*/ 2147483647 w 19334"/>
              <a:gd name="T5" fmla="*/ 0 h 16492"/>
              <a:gd name="T6" fmla="*/ 0 60000 65536"/>
              <a:gd name="T7" fmla="*/ 0 60000 65536"/>
              <a:gd name="T8" fmla="*/ 0 60000 65536"/>
              <a:gd name="T9" fmla="*/ 0 w 19334"/>
              <a:gd name="T10" fmla="*/ 0 h 16492"/>
              <a:gd name="T11" fmla="*/ 19334 w 19334"/>
              <a:gd name="T12" fmla="*/ 16492 h 164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34" h="16492" fill="none" extrusionOk="0">
                <a:moveTo>
                  <a:pt x="5385" y="16492"/>
                </a:moveTo>
                <a:cubicBezTo>
                  <a:pt x="3142" y="14595"/>
                  <a:pt x="1309" y="12260"/>
                  <a:pt x="-1" y="9631"/>
                </a:cubicBezTo>
              </a:path>
              <a:path w="19334" h="16492" stroke="0" extrusionOk="0">
                <a:moveTo>
                  <a:pt x="5385" y="16492"/>
                </a:moveTo>
                <a:cubicBezTo>
                  <a:pt x="3142" y="14595"/>
                  <a:pt x="1309" y="12260"/>
                  <a:pt x="-1" y="9631"/>
                </a:cubicBezTo>
                <a:lnTo>
                  <a:pt x="19334" y="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 type="triangle" w="sm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61" name="Line 15"/>
          <p:cNvSpPr>
            <a:spLocks noChangeShapeType="1"/>
          </p:cNvSpPr>
          <p:nvPr/>
        </p:nvSpPr>
        <p:spPr bwMode="auto">
          <a:xfrm flipH="1">
            <a:off x="4460875" y="2928938"/>
            <a:ext cx="1503363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62" name="Line 16"/>
          <p:cNvSpPr>
            <a:spLocks noChangeShapeType="1"/>
          </p:cNvSpPr>
          <p:nvPr/>
        </p:nvSpPr>
        <p:spPr bwMode="auto">
          <a:xfrm flipH="1">
            <a:off x="4421188" y="2957513"/>
            <a:ext cx="1743075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 type="triangle" w="sm" len="sm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63" name="Line 17"/>
          <p:cNvSpPr>
            <a:spLocks noChangeShapeType="1"/>
          </p:cNvSpPr>
          <p:nvPr/>
        </p:nvSpPr>
        <p:spPr bwMode="auto">
          <a:xfrm flipH="1">
            <a:off x="4370388" y="2984500"/>
            <a:ext cx="1501775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 type="triangle" w="sm" len="sm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64" name="Line 18"/>
          <p:cNvSpPr>
            <a:spLocks noChangeShapeType="1"/>
          </p:cNvSpPr>
          <p:nvPr/>
        </p:nvSpPr>
        <p:spPr bwMode="auto">
          <a:xfrm flipH="1">
            <a:off x="4343400" y="2911475"/>
            <a:ext cx="1706563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 type="triangle" w="sm" len="sm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65" name="Text Box 19"/>
          <p:cNvSpPr txBox="1">
            <a:spLocks noChangeArrowheads="1"/>
          </p:cNvSpPr>
          <p:nvPr/>
        </p:nvSpPr>
        <p:spPr bwMode="auto">
          <a:xfrm>
            <a:off x="3119438" y="2576513"/>
            <a:ext cx="2133600" cy="314325"/>
          </a:xfrm>
          <a:prstGeom prst="rect">
            <a:avLst/>
          </a:prstGeom>
          <a:solidFill>
            <a:srgbClr val="CC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>
                <a:latin typeface="Times New Roman" pitchFamily="18" charset="0"/>
                <a:cs typeface="Times New Roman" pitchFamily="18" charset="0"/>
              </a:rPr>
              <a:t>Absorber/Scatterer</a:t>
            </a:r>
            <a:endParaRPr lang="en-US" sz="1400">
              <a:latin typeface="Times New Roman" pitchFamily="18" charset="0"/>
              <a:cs typeface="Arial" charset="0"/>
            </a:endParaRPr>
          </a:p>
        </p:txBody>
      </p:sp>
      <p:sp>
        <p:nvSpPr>
          <p:cNvPr id="53266" name="Text Box 20"/>
          <p:cNvSpPr txBox="1">
            <a:spLocks noChangeArrowheads="1"/>
          </p:cNvSpPr>
          <p:nvPr/>
        </p:nvSpPr>
        <p:spPr bwMode="auto">
          <a:xfrm>
            <a:off x="2998788" y="3216275"/>
            <a:ext cx="1457325" cy="249238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Bottom mirror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s</a:t>
            </a:r>
            <a:endParaRPr lang="ru-RU" sz="1400">
              <a:latin typeface="Times New Roman" pitchFamily="18" charset="0"/>
              <a:cs typeface="Arial" charset="0"/>
            </a:endParaRPr>
          </a:p>
        </p:txBody>
      </p:sp>
      <p:sp>
        <p:nvSpPr>
          <p:cNvPr id="53267" name="Text Box 21"/>
          <p:cNvSpPr txBox="1">
            <a:spLocks noChangeArrowheads="1"/>
          </p:cNvSpPr>
          <p:nvPr/>
        </p:nvSpPr>
        <p:spPr bwMode="auto">
          <a:xfrm>
            <a:off x="6227763" y="2565400"/>
            <a:ext cx="8874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Neutron </a:t>
            </a:r>
            <a:endParaRPr lang="en-US" sz="1400">
              <a:latin typeface="Times New Roman" pitchFamily="18" charset="0"/>
              <a:cs typeface="Arial" charset="0"/>
            </a:endParaRPr>
          </a:p>
          <a:p>
            <a:pPr eaLnBrk="0" hangingPunct="0"/>
            <a:r>
              <a:rPr lang="en-US" sz="1400">
                <a:latin typeface="Times New Roman" pitchFamily="18" charset="0"/>
                <a:cs typeface="Times New Roman" pitchFamily="18" charset="0"/>
              </a:rPr>
              <a:t>detector</a:t>
            </a:r>
            <a:endParaRPr lang="en-US" sz="1400">
              <a:latin typeface="Times New Roman" pitchFamily="18" charset="0"/>
              <a:cs typeface="Arial" charset="0"/>
            </a:endParaRPr>
          </a:p>
        </p:txBody>
      </p:sp>
      <p:sp>
        <p:nvSpPr>
          <p:cNvPr id="53268" name="Line 22"/>
          <p:cNvSpPr>
            <a:spLocks noChangeShapeType="1"/>
          </p:cNvSpPr>
          <p:nvPr/>
        </p:nvSpPr>
        <p:spPr bwMode="auto">
          <a:xfrm flipV="1">
            <a:off x="2998788" y="4076700"/>
            <a:ext cx="3157537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53269" name="Text Box 23"/>
          <p:cNvSpPr txBox="1">
            <a:spLocks noChangeArrowheads="1"/>
          </p:cNvSpPr>
          <p:nvPr/>
        </p:nvSpPr>
        <p:spPr bwMode="auto">
          <a:xfrm>
            <a:off x="3913188" y="4171950"/>
            <a:ext cx="99060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>
                <a:latin typeface="Times New Roman" pitchFamily="18" charset="0"/>
                <a:cs typeface="Times New Roman" pitchFamily="18" charset="0"/>
              </a:rPr>
              <a:t>~10-12 cm</a:t>
            </a:r>
          </a:p>
        </p:txBody>
      </p:sp>
      <p:sp>
        <p:nvSpPr>
          <p:cNvPr id="53270" name="Rectangle 24"/>
          <p:cNvSpPr>
            <a:spLocks noChangeArrowheads="1"/>
          </p:cNvSpPr>
          <p:nvPr/>
        </p:nvSpPr>
        <p:spPr bwMode="auto">
          <a:xfrm>
            <a:off x="4460875" y="3019425"/>
            <a:ext cx="1695450" cy="639763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50000">
                <a:srgbClr val="DCFFFF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71" name="Rectangle 26"/>
          <p:cNvSpPr>
            <a:spLocks noChangeArrowheads="1"/>
          </p:cNvSpPr>
          <p:nvPr/>
        </p:nvSpPr>
        <p:spPr bwMode="auto">
          <a:xfrm>
            <a:off x="0" y="44450"/>
            <a:ext cx="9144000" cy="884238"/>
          </a:xfrm>
          <a:prstGeom prst="rect">
            <a:avLst/>
          </a:prstGeom>
          <a:solidFill>
            <a:srgbClr val="FFCC00"/>
          </a:solidFill>
          <a:ln w="38100">
            <a:noFill/>
            <a:miter lim="800000"/>
            <a:headEnd/>
            <a:tailEnd/>
          </a:ln>
        </p:spPr>
        <p:txBody>
          <a:bodyPr rIns="90000" anchor="ctr"/>
          <a:lstStyle/>
          <a:p>
            <a:pPr algn="ctr"/>
            <a:r>
              <a:rPr lang="en-US" sz="2800" b="1" dirty="0" smtClean="0">
                <a:latin typeface="Times New Roman" pitchFamily="18" charset="0"/>
              </a:rPr>
              <a:t>First Observation: Gravitational States of Neutrons</a:t>
            </a:r>
            <a:endParaRPr lang="en-US" sz="2800" b="1" dirty="0">
              <a:latin typeface="Times New Roman" pitchFamily="18" charset="0"/>
            </a:endParaRPr>
          </a:p>
          <a:p>
            <a:pPr algn="ctr"/>
            <a:r>
              <a:rPr lang="en-US" sz="2800" b="1" dirty="0" err="1" smtClean="0">
                <a:latin typeface="Times New Roman" pitchFamily="18" charset="0"/>
              </a:rPr>
              <a:t>Nesvizhevsky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</a:rPr>
              <a:t>et al. Nature 415, 297 (2002)</a:t>
            </a:r>
          </a:p>
        </p:txBody>
      </p:sp>
      <p:grpSp>
        <p:nvGrpSpPr>
          <p:cNvPr id="53272" name="Group 37"/>
          <p:cNvGrpSpPr>
            <a:grpSpLocks/>
          </p:cNvGrpSpPr>
          <p:nvPr/>
        </p:nvGrpSpPr>
        <p:grpSpPr bwMode="auto">
          <a:xfrm>
            <a:off x="2119313" y="3429000"/>
            <a:ext cx="581025" cy="865188"/>
            <a:chOff x="1199" y="2568"/>
            <a:chExt cx="366" cy="545"/>
          </a:xfrm>
        </p:grpSpPr>
        <p:grpSp>
          <p:nvGrpSpPr>
            <p:cNvPr id="53299" name="Group 36"/>
            <p:cNvGrpSpPr>
              <a:grpSpLocks/>
            </p:cNvGrpSpPr>
            <p:nvPr/>
          </p:nvGrpSpPr>
          <p:grpSpPr bwMode="auto">
            <a:xfrm>
              <a:off x="1199" y="2568"/>
              <a:ext cx="366" cy="186"/>
              <a:chOff x="1199" y="2568"/>
              <a:chExt cx="366" cy="186"/>
            </a:xfrm>
          </p:grpSpPr>
          <p:sp>
            <p:nvSpPr>
              <p:cNvPr id="53302" name="Rectangle 34"/>
              <p:cNvSpPr>
                <a:spLocks noChangeArrowheads="1"/>
              </p:cNvSpPr>
              <p:nvPr/>
            </p:nvSpPr>
            <p:spPr bwMode="auto">
              <a:xfrm rot="-5400000">
                <a:off x="1131" y="2636"/>
                <a:ext cx="181" cy="46"/>
              </a:xfrm>
              <a:prstGeom prst="rect">
                <a:avLst/>
              </a:prstGeom>
              <a:solidFill>
                <a:srgbClr val="3333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3303" name="Rectangle 33"/>
              <p:cNvSpPr>
                <a:spLocks noChangeArrowheads="1"/>
              </p:cNvSpPr>
              <p:nvPr/>
            </p:nvSpPr>
            <p:spPr bwMode="auto">
              <a:xfrm rot="-5400000">
                <a:off x="1451" y="2641"/>
                <a:ext cx="181" cy="46"/>
              </a:xfrm>
              <a:prstGeom prst="rect">
                <a:avLst/>
              </a:prstGeom>
              <a:solidFill>
                <a:srgbClr val="3333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3304" name="Rectangle 31"/>
              <p:cNvSpPr>
                <a:spLocks noChangeArrowheads="1"/>
              </p:cNvSpPr>
              <p:nvPr/>
            </p:nvSpPr>
            <p:spPr bwMode="auto">
              <a:xfrm>
                <a:off x="1201" y="2568"/>
                <a:ext cx="363" cy="46"/>
              </a:xfrm>
              <a:prstGeom prst="rect">
                <a:avLst/>
              </a:prstGeom>
              <a:solidFill>
                <a:srgbClr val="3333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3300" name="Rectangle 27"/>
            <p:cNvSpPr>
              <a:spLocks noChangeArrowheads="1"/>
            </p:cNvSpPr>
            <p:nvPr/>
          </p:nvSpPr>
          <p:spPr bwMode="auto">
            <a:xfrm>
              <a:off x="1265" y="2659"/>
              <a:ext cx="227" cy="454"/>
            </a:xfrm>
            <a:prstGeom prst="rect">
              <a:avLst/>
            </a:prstGeom>
            <a:gradFill rotWithShape="1">
              <a:gsLst>
                <a:gs pos="0">
                  <a:srgbClr val="595959"/>
                </a:gs>
                <a:gs pos="50000">
                  <a:srgbClr val="CC99FF"/>
                </a:gs>
                <a:gs pos="100000">
                  <a:srgbClr val="59595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01" name="Oval 30"/>
            <p:cNvSpPr>
              <a:spLocks noChangeArrowheads="1"/>
            </p:cNvSpPr>
            <p:nvPr/>
          </p:nvSpPr>
          <p:spPr bwMode="auto">
            <a:xfrm>
              <a:off x="1356" y="2614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3273" name="Group 38"/>
          <p:cNvGrpSpPr>
            <a:grpSpLocks/>
          </p:cNvGrpSpPr>
          <p:nvPr/>
        </p:nvGrpSpPr>
        <p:grpSpPr bwMode="auto">
          <a:xfrm>
            <a:off x="6870700" y="3427413"/>
            <a:ext cx="581025" cy="865187"/>
            <a:chOff x="1199" y="2568"/>
            <a:chExt cx="366" cy="545"/>
          </a:xfrm>
        </p:grpSpPr>
        <p:grpSp>
          <p:nvGrpSpPr>
            <p:cNvPr id="53293" name="Group 39"/>
            <p:cNvGrpSpPr>
              <a:grpSpLocks/>
            </p:cNvGrpSpPr>
            <p:nvPr/>
          </p:nvGrpSpPr>
          <p:grpSpPr bwMode="auto">
            <a:xfrm>
              <a:off x="1199" y="2568"/>
              <a:ext cx="366" cy="186"/>
              <a:chOff x="1199" y="2568"/>
              <a:chExt cx="366" cy="186"/>
            </a:xfrm>
          </p:grpSpPr>
          <p:sp>
            <p:nvSpPr>
              <p:cNvPr id="53296" name="Rectangle 40"/>
              <p:cNvSpPr>
                <a:spLocks noChangeArrowheads="1"/>
              </p:cNvSpPr>
              <p:nvPr/>
            </p:nvSpPr>
            <p:spPr bwMode="auto">
              <a:xfrm rot="-5400000">
                <a:off x="1131" y="2636"/>
                <a:ext cx="181" cy="46"/>
              </a:xfrm>
              <a:prstGeom prst="rect">
                <a:avLst/>
              </a:prstGeom>
              <a:solidFill>
                <a:srgbClr val="3333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3297" name="Rectangle 41"/>
              <p:cNvSpPr>
                <a:spLocks noChangeArrowheads="1"/>
              </p:cNvSpPr>
              <p:nvPr/>
            </p:nvSpPr>
            <p:spPr bwMode="auto">
              <a:xfrm rot="-5400000">
                <a:off x="1451" y="2641"/>
                <a:ext cx="181" cy="46"/>
              </a:xfrm>
              <a:prstGeom prst="rect">
                <a:avLst/>
              </a:prstGeom>
              <a:solidFill>
                <a:srgbClr val="3333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3298" name="Rectangle 42"/>
              <p:cNvSpPr>
                <a:spLocks noChangeArrowheads="1"/>
              </p:cNvSpPr>
              <p:nvPr/>
            </p:nvSpPr>
            <p:spPr bwMode="auto">
              <a:xfrm>
                <a:off x="1201" y="2568"/>
                <a:ext cx="363" cy="46"/>
              </a:xfrm>
              <a:prstGeom prst="rect">
                <a:avLst/>
              </a:prstGeom>
              <a:solidFill>
                <a:srgbClr val="3333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3294" name="Rectangle 43"/>
            <p:cNvSpPr>
              <a:spLocks noChangeArrowheads="1"/>
            </p:cNvSpPr>
            <p:nvPr/>
          </p:nvSpPr>
          <p:spPr bwMode="auto">
            <a:xfrm>
              <a:off x="1265" y="2659"/>
              <a:ext cx="227" cy="454"/>
            </a:xfrm>
            <a:prstGeom prst="rect">
              <a:avLst/>
            </a:prstGeom>
            <a:gradFill rotWithShape="1">
              <a:gsLst>
                <a:gs pos="0">
                  <a:srgbClr val="595959"/>
                </a:gs>
                <a:gs pos="50000">
                  <a:srgbClr val="CC99FF"/>
                </a:gs>
                <a:gs pos="100000">
                  <a:srgbClr val="59595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95" name="Oval 44"/>
            <p:cNvSpPr>
              <a:spLocks noChangeArrowheads="1"/>
            </p:cNvSpPr>
            <p:nvPr/>
          </p:nvSpPr>
          <p:spPr bwMode="auto">
            <a:xfrm>
              <a:off x="1356" y="2614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3274" name="Text Box 45"/>
          <p:cNvSpPr txBox="1">
            <a:spLocks noChangeArrowheads="1"/>
          </p:cNvSpPr>
          <p:nvPr/>
        </p:nvSpPr>
        <p:spPr bwMode="auto">
          <a:xfrm>
            <a:off x="6793596" y="4435475"/>
            <a:ext cx="10080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Times New Roman" pitchFamily="18" charset="0"/>
              </a:rPr>
              <a:t>Anti-Vibrational Feet</a:t>
            </a:r>
          </a:p>
        </p:txBody>
      </p:sp>
      <p:grpSp>
        <p:nvGrpSpPr>
          <p:cNvPr id="53275" name="Group 48"/>
          <p:cNvGrpSpPr>
            <a:grpSpLocks/>
          </p:cNvGrpSpPr>
          <p:nvPr/>
        </p:nvGrpSpPr>
        <p:grpSpPr bwMode="auto">
          <a:xfrm>
            <a:off x="5508625" y="2835275"/>
            <a:ext cx="287338" cy="190500"/>
            <a:chOff x="1627" y="997"/>
            <a:chExt cx="181" cy="120"/>
          </a:xfrm>
        </p:grpSpPr>
        <p:sp>
          <p:nvSpPr>
            <p:cNvPr id="53291" name="AutoShape 46"/>
            <p:cNvSpPr>
              <a:spLocks noChangeArrowheads="1"/>
            </p:cNvSpPr>
            <p:nvPr/>
          </p:nvSpPr>
          <p:spPr bwMode="auto">
            <a:xfrm>
              <a:off x="1655" y="1026"/>
              <a:ext cx="13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59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92" name="Rectangle 47"/>
            <p:cNvSpPr>
              <a:spLocks noChangeArrowheads="1"/>
            </p:cNvSpPr>
            <p:nvPr/>
          </p:nvSpPr>
          <p:spPr bwMode="auto">
            <a:xfrm>
              <a:off x="1627" y="997"/>
              <a:ext cx="181" cy="113"/>
            </a:xfrm>
            <a:prstGeom prst="rect">
              <a:avLst/>
            </a:prstGeom>
            <a:solidFill>
              <a:srgbClr val="800000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3276" name="Text Box 49"/>
          <p:cNvSpPr txBox="1">
            <a:spLocks noChangeArrowheads="1"/>
          </p:cNvSpPr>
          <p:nvPr/>
        </p:nvSpPr>
        <p:spPr bwMode="auto">
          <a:xfrm>
            <a:off x="4716463" y="1339850"/>
            <a:ext cx="14573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1400">
                <a:latin typeface="Times New Roman" pitchFamily="18" charset="0"/>
                <a:cs typeface="Times New Roman" pitchFamily="18" charset="0"/>
              </a:rPr>
              <a:t>Inclinometers</a:t>
            </a:r>
            <a:endParaRPr lang="ru-RU" sz="1400">
              <a:latin typeface="Times New Roman" pitchFamily="18" charset="0"/>
              <a:cs typeface="Arial" charset="0"/>
            </a:endParaRPr>
          </a:p>
        </p:txBody>
      </p:sp>
      <p:grpSp>
        <p:nvGrpSpPr>
          <p:cNvPr id="53277" name="Group 53"/>
          <p:cNvGrpSpPr>
            <a:grpSpLocks/>
          </p:cNvGrpSpPr>
          <p:nvPr/>
        </p:nvGrpSpPr>
        <p:grpSpPr bwMode="auto">
          <a:xfrm>
            <a:off x="4932363" y="2060575"/>
            <a:ext cx="287337" cy="190500"/>
            <a:chOff x="1627" y="997"/>
            <a:chExt cx="181" cy="120"/>
          </a:xfrm>
        </p:grpSpPr>
        <p:sp>
          <p:nvSpPr>
            <p:cNvPr id="53289" name="AutoShape 54"/>
            <p:cNvSpPr>
              <a:spLocks noChangeArrowheads="1"/>
            </p:cNvSpPr>
            <p:nvPr/>
          </p:nvSpPr>
          <p:spPr bwMode="auto">
            <a:xfrm>
              <a:off x="1655" y="1026"/>
              <a:ext cx="13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59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90" name="Rectangle 55"/>
            <p:cNvSpPr>
              <a:spLocks noChangeArrowheads="1"/>
            </p:cNvSpPr>
            <p:nvPr/>
          </p:nvSpPr>
          <p:spPr bwMode="auto">
            <a:xfrm>
              <a:off x="1627" y="997"/>
              <a:ext cx="181" cy="113"/>
            </a:xfrm>
            <a:prstGeom prst="rect">
              <a:avLst/>
            </a:prstGeom>
            <a:solidFill>
              <a:srgbClr val="800000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3278" name="Text Box 57"/>
          <p:cNvSpPr txBox="1">
            <a:spLocks noChangeArrowheads="1"/>
          </p:cNvSpPr>
          <p:nvPr/>
        </p:nvSpPr>
        <p:spPr bwMode="auto">
          <a:xfrm>
            <a:off x="276106" y="3014663"/>
            <a:ext cx="16187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Ultra Cold Neutrons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3279" name="Rectangle 58"/>
          <p:cNvSpPr>
            <a:spLocks noChangeArrowheads="1"/>
          </p:cNvSpPr>
          <p:nvPr/>
        </p:nvSpPr>
        <p:spPr bwMode="auto">
          <a:xfrm flipV="1">
            <a:off x="5075238" y="2852738"/>
            <a:ext cx="252412" cy="31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80" name="Rectangle 59"/>
          <p:cNvSpPr>
            <a:spLocks noChangeArrowheads="1"/>
          </p:cNvSpPr>
          <p:nvPr/>
        </p:nvSpPr>
        <p:spPr bwMode="auto">
          <a:xfrm flipV="1">
            <a:off x="5075238" y="3009900"/>
            <a:ext cx="252412" cy="31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81" name="Rectangle 60"/>
          <p:cNvSpPr>
            <a:spLocks noChangeArrowheads="1"/>
          </p:cNvSpPr>
          <p:nvPr/>
        </p:nvSpPr>
        <p:spPr bwMode="auto">
          <a:xfrm flipV="1">
            <a:off x="2951163" y="2852738"/>
            <a:ext cx="252412" cy="31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82" name="Rectangle 61"/>
          <p:cNvSpPr>
            <a:spLocks noChangeArrowheads="1"/>
          </p:cNvSpPr>
          <p:nvPr/>
        </p:nvSpPr>
        <p:spPr bwMode="auto">
          <a:xfrm flipV="1">
            <a:off x="2951163" y="3009900"/>
            <a:ext cx="252412" cy="31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83" name="Text Box 62"/>
          <p:cNvSpPr txBox="1">
            <a:spLocks noChangeArrowheads="1"/>
          </p:cNvSpPr>
          <p:nvPr/>
        </p:nvSpPr>
        <p:spPr bwMode="auto">
          <a:xfrm>
            <a:off x="2771775" y="1196975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Slit Height Measurement</a:t>
            </a:r>
          </a:p>
        </p:txBody>
      </p:sp>
      <p:sp>
        <p:nvSpPr>
          <p:cNvPr id="53284" name="Line 63"/>
          <p:cNvSpPr>
            <a:spLocks noChangeShapeType="1"/>
          </p:cNvSpPr>
          <p:nvPr/>
        </p:nvSpPr>
        <p:spPr bwMode="auto">
          <a:xfrm flipH="1">
            <a:off x="3059113" y="1700213"/>
            <a:ext cx="144462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53285" name="Line 65"/>
          <p:cNvSpPr>
            <a:spLocks noChangeShapeType="1"/>
          </p:cNvSpPr>
          <p:nvPr/>
        </p:nvSpPr>
        <p:spPr bwMode="auto">
          <a:xfrm flipH="1">
            <a:off x="5075238" y="1628775"/>
            <a:ext cx="2889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53286" name="Line 66"/>
          <p:cNvSpPr>
            <a:spLocks noChangeShapeType="1"/>
          </p:cNvSpPr>
          <p:nvPr/>
        </p:nvSpPr>
        <p:spPr bwMode="auto">
          <a:xfrm>
            <a:off x="5364163" y="1628775"/>
            <a:ext cx="287337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53287" name="Line 67"/>
          <p:cNvSpPr>
            <a:spLocks noChangeShapeType="1"/>
          </p:cNvSpPr>
          <p:nvPr/>
        </p:nvSpPr>
        <p:spPr bwMode="auto">
          <a:xfrm>
            <a:off x="3203575" y="1700213"/>
            <a:ext cx="1944688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53288" name="Rectangle 68"/>
          <p:cNvSpPr>
            <a:spLocks noChangeArrowheads="1"/>
          </p:cNvSpPr>
          <p:nvPr/>
        </p:nvSpPr>
        <p:spPr bwMode="auto">
          <a:xfrm>
            <a:off x="508339" y="4570412"/>
            <a:ext cx="77041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>
                <a:latin typeface="Times New Roman" pitchFamily="18" charset="0"/>
              </a:rPr>
              <a:t> Count rates at ILL turbine: ~1/s to 1/h</a:t>
            </a:r>
          </a:p>
          <a:p>
            <a:pPr>
              <a:buFontTx/>
              <a:buChar char="•"/>
            </a:pPr>
            <a:r>
              <a:rPr lang="en-US" dirty="0">
                <a:latin typeface="Times New Roman" pitchFamily="18" charset="0"/>
              </a:rPr>
              <a:t> Effective (vertical) temperature of neutrons is ~20 </a:t>
            </a:r>
            <a:r>
              <a:rPr lang="en-US" dirty="0" err="1">
                <a:latin typeface="Times New Roman" pitchFamily="18" charset="0"/>
              </a:rPr>
              <a:t>nK</a:t>
            </a:r>
            <a:endParaRPr lang="en-US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Times New Roman" pitchFamily="18" charset="0"/>
              </a:rPr>
              <a:t> Background suppression is a factor of ~10</a:t>
            </a:r>
            <a:r>
              <a:rPr lang="en-US" baseline="30000" dirty="0">
                <a:latin typeface="Times New Roman" pitchFamily="18" charset="0"/>
              </a:rPr>
              <a:t>8</a:t>
            </a:r>
            <a:r>
              <a:rPr lang="en-US" dirty="0">
                <a:latin typeface="Times New Roman" pitchFamily="18" charset="0"/>
              </a:rPr>
              <a:t>-10</a:t>
            </a:r>
            <a:r>
              <a:rPr lang="en-US" baseline="30000" dirty="0">
                <a:latin typeface="Times New Roman" pitchFamily="18" charset="0"/>
              </a:rPr>
              <a:t>9</a:t>
            </a:r>
          </a:p>
          <a:p>
            <a:pPr>
              <a:buFontTx/>
              <a:buChar char="•"/>
            </a:pPr>
            <a:r>
              <a:rPr lang="en-US" dirty="0">
                <a:latin typeface="Times New Roman" pitchFamily="18" charset="0"/>
              </a:rPr>
              <a:t> Parallelism of the bottom mirror and the absorber/</a:t>
            </a:r>
            <a:r>
              <a:rPr lang="en-US" dirty="0" err="1">
                <a:latin typeface="Times New Roman" pitchFamily="18" charset="0"/>
              </a:rPr>
              <a:t>scatterer</a:t>
            </a:r>
            <a:r>
              <a:rPr lang="en-US" dirty="0">
                <a:latin typeface="Times New Roman" pitchFamily="18" charset="0"/>
              </a:rPr>
              <a:t> is ~10</a:t>
            </a:r>
            <a:r>
              <a:rPr lang="en-US" baseline="30000" dirty="0">
                <a:latin typeface="Times New Roman" pitchFamily="18" charset="0"/>
              </a:rPr>
              <a:t>-6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37958" y="6165304"/>
            <a:ext cx="4251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GRANIT SPECTROMETER</a:t>
            </a:r>
            <a:endParaRPr lang="ru-RU" sz="3200" dirty="0"/>
          </a:p>
        </p:txBody>
      </p:sp>
      <p:cxnSp>
        <p:nvCxnSpPr>
          <p:cNvPr id="4" name="Прямая со стрелкой 3"/>
          <p:cNvCxnSpPr>
            <a:stCxn id="53288" idx="2"/>
          </p:cNvCxnSpPr>
          <p:nvPr/>
        </p:nvCxnSpPr>
        <p:spPr>
          <a:xfrm flipH="1">
            <a:off x="4360407" y="5761037"/>
            <a:ext cx="1" cy="476275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273155"/>
      </p:ext>
    </p:extLst>
  </p:cSld>
  <p:clrMapOvr>
    <a:masterClrMapping/>
  </p:clrMapOvr>
  <p:transition advTm="1098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44007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74099" y="116632"/>
            <a:ext cx="87152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Gravitational states of </a:t>
            </a:r>
            <a:r>
              <a:rPr lang="en-US" sz="4000" dirty="0" err="1">
                <a:solidFill>
                  <a:srgbClr val="FF0000"/>
                </a:solidFill>
              </a:rPr>
              <a:t>A</a:t>
            </a:r>
            <a:r>
              <a:rPr lang="en-US" sz="4000" dirty="0" err="1" smtClean="0">
                <a:solidFill>
                  <a:srgbClr val="FF0000"/>
                </a:solidFill>
              </a:rPr>
              <a:t>ntihydrogen</a:t>
            </a:r>
            <a:r>
              <a:rPr lang="en-US" sz="4000" dirty="0" smtClean="0"/>
              <a:t>:</a:t>
            </a:r>
          </a:p>
          <a:p>
            <a:pPr algn="ctr"/>
            <a:r>
              <a:rPr lang="en-US" sz="4000" dirty="0" smtClean="0"/>
              <a:t> Seems Impossible? Quantum Reflection!</a:t>
            </a:r>
            <a:endParaRPr lang="ru-RU" sz="4000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1043608" y="1560956"/>
            <a:ext cx="8100392" cy="5001545"/>
            <a:chOff x="1043608" y="1560956"/>
            <a:chExt cx="8100392" cy="5001545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1484433" y="1560956"/>
              <a:ext cx="7608743" cy="3739713"/>
              <a:chOff x="1339226" y="1581131"/>
              <a:chExt cx="8474465" cy="4953516"/>
            </a:xfrm>
          </p:grpSpPr>
          <p:grpSp>
            <p:nvGrpSpPr>
              <p:cNvPr id="4" name="Группа 5"/>
              <p:cNvGrpSpPr>
                <a:grpSpLocks/>
              </p:cNvGrpSpPr>
              <p:nvPr/>
            </p:nvGrpSpPr>
            <p:grpSpPr bwMode="auto">
              <a:xfrm>
                <a:off x="1339226" y="1765797"/>
                <a:ext cx="6584950" cy="4768850"/>
                <a:chOff x="1863876" y="1397862"/>
                <a:chExt cx="6584486" cy="4768850"/>
              </a:xfrm>
            </p:grpSpPr>
            <p:pic>
              <p:nvPicPr>
                <p:cNvPr id="5" name="Picture 3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63876" y="1397862"/>
                  <a:ext cx="6565900" cy="47688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cxnSp>
              <p:nvCxnSpPr>
                <p:cNvPr id="6" name="Прямая соединительная линия 7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07904" y="1916832"/>
                  <a:ext cx="0" cy="3600400"/>
                </a:xfrm>
                <a:prstGeom prst="line">
                  <a:avLst/>
                </a:prstGeom>
                <a:noFill/>
                <a:ln w="19050" algn="ctr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" name="Прямая соединительная линия 9"/>
                <p:cNvCxnSpPr>
                  <a:cxnSpLocks noChangeShapeType="1"/>
                </p:cNvCxnSpPr>
                <p:nvPr/>
              </p:nvCxnSpPr>
              <p:spPr bwMode="auto">
                <a:xfrm flipV="1">
                  <a:off x="5580112" y="2708920"/>
                  <a:ext cx="0" cy="2808312"/>
                </a:xfrm>
                <a:prstGeom prst="line">
                  <a:avLst/>
                </a:prstGeom>
                <a:noFill/>
                <a:ln w="19050" algn="ctr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8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5819402" y="2555789"/>
                  <a:ext cx="1616023" cy="489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solidFill>
                        <a:srgbClr val="17375E"/>
                      </a:solidFill>
                      <a:latin typeface="Arial" charset="0"/>
                    </a:rPr>
                    <a:t>0.1cm</a:t>
                  </a:r>
                  <a:r>
                    <a:rPr lang="en-US" dirty="0">
                      <a:solidFill>
                        <a:srgbClr val="17375E"/>
                      </a:solidFill>
                      <a:latin typeface="Symbol" pitchFamily="18" charset="2"/>
                    </a:rPr>
                    <a:t> = </a:t>
                  </a:r>
                  <a:r>
                    <a:rPr lang="en-US" dirty="0" smtClean="0">
                      <a:solidFill>
                        <a:srgbClr val="17375E"/>
                      </a:solidFill>
                      <a:latin typeface="Symbol" pitchFamily="18" charset="2"/>
                    </a:rPr>
                    <a:t>78</a:t>
                  </a:r>
                  <a:r>
                    <a:rPr lang="en-US" dirty="0" smtClean="0">
                      <a:solidFill>
                        <a:srgbClr val="17375E"/>
                      </a:solidFill>
                    </a:rPr>
                    <a:t>%</a:t>
                  </a:r>
                  <a:endParaRPr lang="ru-RU" dirty="0">
                    <a:solidFill>
                      <a:srgbClr val="17375E"/>
                    </a:solidFill>
                  </a:endParaRPr>
                </a:p>
              </p:txBody>
            </p:sp>
            <p:cxnSp>
              <p:nvCxnSpPr>
                <p:cNvPr id="9" name="Прямая соединительная линия 11"/>
                <p:cNvCxnSpPr>
                  <a:cxnSpLocks noChangeShapeType="1"/>
                </p:cNvCxnSpPr>
                <p:nvPr/>
              </p:nvCxnSpPr>
              <p:spPr bwMode="auto">
                <a:xfrm flipV="1">
                  <a:off x="6498000" y="3861048"/>
                  <a:ext cx="0" cy="1656184"/>
                </a:xfrm>
                <a:prstGeom prst="line">
                  <a:avLst/>
                </a:prstGeom>
                <a:noFill/>
                <a:ln w="19050" algn="ctr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0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6526420" y="3412955"/>
                  <a:ext cx="1401792" cy="489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solidFill>
                        <a:srgbClr val="17375E"/>
                      </a:solidFill>
                      <a:latin typeface="Arial" charset="0"/>
                    </a:rPr>
                    <a:t>1cm</a:t>
                  </a:r>
                  <a:r>
                    <a:rPr lang="en-US" dirty="0">
                      <a:solidFill>
                        <a:srgbClr val="17375E"/>
                      </a:solidFill>
                      <a:latin typeface="Symbol" pitchFamily="18" charset="2"/>
                    </a:rPr>
                    <a:t> = </a:t>
                  </a:r>
                  <a:r>
                    <a:rPr lang="en-US" dirty="0" smtClean="0">
                      <a:solidFill>
                        <a:srgbClr val="17375E"/>
                      </a:solidFill>
                      <a:latin typeface="Symbol" pitchFamily="18" charset="2"/>
                    </a:rPr>
                    <a:t>47</a:t>
                  </a:r>
                  <a:r>
                    <a:rPr lang="en-US" dirty="0" smtClean="0">
                      <a:solidFill>
                        <a:srgbClr val="17375E"/>
                      </a:solidFill>
                    </a:rPr>
                    <a:t>%</a:t>
                  </a:r>
                  <a:endParaRPr lang="ru-RU" dirty="0">
                    <a:solidFill>
                      <a:srgbClr val="17375E"/>
                    </a:solidFill>
                  </a:endParaRPr>
                </a:p>
              </p:txBody>
            </p:sp>
            <p:cxnSp>
              <p:nvCxnSpPr>
                <p:cNvPr id="11" name="Прямая соединительная линия 1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398000" y="4869160"/>
                  <a:ext cx="0" cy="648072"/>
                </a:xfrm>
                <a:prstGeom prst="line">
                  <a:avLst/>
                </a:prstGeom>
                <a:noFill/>
                <a:ln w="19050" algn="ctr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2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7021368" y="4319808"/>
                  <a:ext cx="142699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>
                      <a:solidFill>
                        <a:srgbClr val="17375E"/>
                      </a:solidFill>
                      <a:latin typeface="Arial" charset="0"/>
                    </a:rPr>
                    <a:t>10cm</a:t>
                  </a:r>
                  <a:r>
                    <a:rPr lang="en-US">
                      <a:solidFill>
                        <a:srgbClr val="17375E"/>
                      </a:solidFill>
                      <a:latin typeface="Symbol" pitchFamily="18" charset="2"/>
                    </a:rPr>
                    <a:t> = 14</a:t>
                  </a:r>
                  <a:r>
                    <a:rPr lang="en-US">
                      <a:solidFill>
                        <a:srgbClr val="17375E"/>
                      </a:solidFill>
                    </a:rPr>
                    <a:t>%</a:t>
                  </a:r>
                  <a:endParaRPr lang="ru-RU">
                    <a:solidFill>
                      <a:srgbClr val="17375E"/>
                    </a:solidFill>
                  </a:endParaRPr>
                </a:p>
              </p:txBody>
            </p:sp>
            <p:sp>
              <p:nvSpPr>
                <p:cNvPr id="13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5837230" y="2316410"/>
                  <a:ext cx="149111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solidFill>
                        <a:srgbClr val="FF0000"/>
                      </a:solidFill>
                      <a:latin typeface="Arial" charset="0"/>
                    </a:rPr>
                    <a:t>0.1cm</a:t>
                  </a:r>
                  <a:r>
                    <a:rPr lang="en-US" dirty="0">
                      <a:solidFill>
                        <a:srgbClr val="FF0000"/>
                      </a:solidFill>
                      <a:latin typeface="Symbol" pitchFamily="18" charset="2"/>
                    </a:rPr>
                    <a:t> = </a:t>
                  </a:r>
                  <a:r>
                    <a:rPr lang="ru-RU" dirty="0">
                      <a:solidFill>
                        <a:srgbClr val="FF0000"/>
                      </a:solidFill>
                      <a:latin typeface="Symbol" pitchFamily="18" charset="2"/>
                    </a:rPr>
                    <a:t>89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%</a:t>
                  </a:r>
                  <a:endParaRPr lang="ru-RU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6526420" y="3043623"/>
                  <a:ext cx="1298753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>
                      <a:solidFill>
                        <a:srgbClr val="FF0000"/>
                      </a:solidFill>
                      <a:latin typeface="Arial" charset="0"/>
                    </a:rPr>
                    <a:t>1cm</a:t>
                  </a:r>
                  <a:r>
                    <a:rPr lang="en-US">
                      <a:solidFill>
                        <a:srgbClr val="FF0000"/>
                      </a:solidFill>
                      <a:latin typeface="Symbol" pitchFamily="18" charset="2"/>
                    </a:rPr>
                    <a:t> = </a:t>
                  </a:r>
                  <a:r>
                    <a:rPr lang="ru-RU">
                      <a:solidFill>
                        <a:srgbClr val="FF0000"/>
                      </a:solidFill>
                      <a:latin typeface="Symbol" pitchFamily="18" charset="2"/>
                    </a:rPr>
                    <a:t>73</a:t>
                  </a:r>
                  <a:r>
                    <a:rPr lang="en-US">
                      <a:solidFill>
                        <a:srgbClr val="FF0000"/>
                      </a:solidFill>
                    </a:rPr>
                    <a:t>%</a:t>
                  </a:r>
                  <a:endParaRPr lang="ru-RU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5" name="TextBox 17"/>
                <p:cNvSpPr txBox="1">
                  <a:spLocks noChangeArrowheads="1"/>
                </p:cNvSpPr>
                <p:nvPr/>
              </p:nvSpPr>
              <p:spPr bwMode="auto">
                <a:xfrm>
                  <a:off x="6999218" y="3928410"/>
                  <a:ext cx="142699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>
                      <a:solidFill>
                        <a:srgbClr val="FF0000"/>
                      </a:solidFill>
                      <a:latin typeface="Arial" charset="0"/>
                    </a:rPr>
                    <a:t>1</a:t>
                  </a:r>
                  <a:r>
                    <a:rPr lang="ru-RU">
                      <a:solidFill>
                        <a:srgbClr val="FF0000"/>
                      </a:solidFill>
                      <a:latin typeface="Arial" charset="0"/>
                    </a:rPr>
                    <a:t>0</a:t>
                  </a:r>
                  <a:r>
                    <a:rPr lang="en-US">
                      <a:solidFill>
                        <a:srgbClr val="FF0000"/>
                      </a:solidFill>
                      <a:latin typeface="Arial" charset="0"/>
                    </a:rPr>
                    <a:t>cm</a:t>
                  </a:r>
                  <a:r>
                    <a:rPr lang="en-US">
                      <a:solidFill>
                        <a:srgbClr val="FF0000"/>
                      </a:solidFill>
                      <a:latin typeface="Symbol" pitchFamily="18" charset="2"/>
                    </a:rPr>
                    <a:t> = </a:t>
                  </a:r>
                  <a:r>
                    <a:rPr lang="ru-RU">
                      <a:solidFill>
                        <a:srgbClr val="FF0000"/>
                      </a:solidFill>
                      <a:latin typeface="Symbol" pitchFamily="18" charset="2"/>
                    </a:rPr>
                    <a:t>32</a:t>
                  </a:r>
                  <a:r>
                    <a:rPr lang="en-US">
                      <a:solidFill>
                        <a:srgbClr val="FF0000"/>
                      </a:solidFill>
                    </a:rPr>
                    <a:t>%</a:t>
                  </a:r>
                  <a:endParaRPr lang="ru-RU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6" name="TextBox 10"/>
              <p:cNvSpPr txBox="1">
                <a:spLocks noChangeArrowheads="1"/>
              </p:cNvSpPr>
              <p:nvPr/>
            </p:nvSpPr>
            <p:spPr bwMode="auto">
              <a:xfrm>
                <a:off x="2612667" y="1880979"/>
                <a:ext cx="1635777" cy="489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17375E"/>
                    </a:solidFill>
                    <a:latin typeface="Arial" charset="0"/>
                  </a:rPr>
                  <a:t>10 </a:t>
                </a:r>
                <a:r>
                  <a:rPr lang="en-US" dirty="0">
                    <a:solidFill>
                      <a:srgbClr val="17375E"/>
                    </a:solidFill>
                    <a:latin typeface="Symbol" panose="05050102010706020507" pitchFamily="18" charset="2"/>
                  </a:rPr>
                  <a:t>m</a:t>
                </a:r>
                <a:r>
                  <a:rPr lang="en-US" dirty="0" smtClean="0">
                    <a:solidFill>
                      <a:srgbClr val="17375E"/>
                    </a:solidFill>
                    <a:latin typeface="Arial" charset="0"/>
                  </a:rPr>
                  <a:t>m</a:t>
                </a:r>
                <a:r>
                  <a:rPr lang="en-US" dirty="0" smtClean="0">
                    <a:solidFill>
                      <a:srgbClr val="17375E"/>
                    </a:solidFill>
                    <a:latin typeface="Symbol" pitchFamily="18" charset="2"/>
                  </a:rPr>
                  <a:t> </a:t>
                </a:r>
                <a:r>
                  <a:rPr lang="en-US" dirty="0">
                    <a:solidFill>
                      <a:srgbClr val="17375E"/>
                    </a:solidFill>
                    <a:latin typeface="Symbol" pitchFamily="18" charset="2"/>
                  </a:rPr>
                  <a:t>= 9</a:t>
                </a:r>
                <a:r>
                  <a:rPr lang="en-US" dirty="0" smtClean="0">
                    <a:solidFill>
                      <a:srgbClr val="17375E"/>
                    </a:solidFill>
                    <a:latin typeface="Symbol" pitchFamily="18" charset="2"/>
                  </a:rPr>
                  <a:t>7</a:t>
                </a:r>
                <a:r>
                  <a:rPr lang="en-US" dirty="0" smtClean="0">
                    <a:solidFill>
                      <a:srgbClr val="17375E"/>
                    </a:solidFill>
                  </a:rPr>
                  <a:t>%</a:t>
                </a:r>
                <a:endParaRPr lang="ru-RU" dirty="0">
                  <a:solidFill>
                    <a:srgbClr val="17375E"/>
                  </a:solidFill>
                </a:endParaRPr>
              </a:p>
            </p:txBody>
          </p:sp>
          <p:sp>
            <p:nvSpPr>
              <p:cNvPr id="17" name="TextBox 10"/>
              <p:cNvSpPr txBox="1">
                <a:spLocks noChangeArrowheads="1"/>
              </p:cNvSpPr>
              <p:nvPr/>
            </p:nvSpPr>
            <p:spPr bwMode="auto">
              <a:xfrm>
                <a:off x="2462750" y="1581131"/>
                <a:ext cx="1764325" cy="489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FF0000"/>
                    </a:solidFill>
                    <a:latin typeface="Arial" charset="0"/>
                  </a:rPr>
                  <a:t>10 </a:t>
                </a:r>
                <a:r>
                  <a:rPr lang="en-US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m</a:t>
                </a:r>
                <a:r>
                  <a:rPr lang="en-US" dirty="0" smtClean="0">
                    <a:solidFill>
                      <a:srgbClr val="FF0000"/>
                    </a:solidFill>
                    <a:latin typeface="Arial" charset="0"/>
                  </a:rPr>
                  <a:t>m</a:t>
                </a:r>
                <a:r>
                  <a:rPr lang="en-US" dirty="0" smtClean="0">
                    <a:solidFill>
                      <a:srgbClr val="FF0000"/>
                    </a:solidFill>
                    <a:latin typeface="Symbol" pitchFamily="18" charset="2"/>
                  </a:rPr>
                  <a:t> =98.5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%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309221" y="1581131"/>
                <a:ext cx="2504470" cy="48920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Red- silica, </a:t>
                </a:r>
                <a:r>
                  <a:rPr lang="en-US" dirty="0" smtClean="0"/>
                  <a:t>black- gold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pic>
          <p:nvPicPr>
            <p:cNvPr id="20" name="Picture 4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5331081"/>
              <a:ext cx="6681330" cy="5938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1043608" y="5916170"/>
              <a:ext cx="8100392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hlinkClick r:id="rId4"/>
                </a:rPr>
                <a:t>G. </a:t>
              </a:r>
              <a:r>
                <a:rPr lang="en-US" b="1" dirty="0" err="1">
                  <a:hlinkClick r:id="rId4"/>
                </a:rPr>
                <a:t>Dufour</a:t>
              </a:r>
              <a:r>
                <a:rPr lang="en-US" b="1" dirty="0"/>
                <a:t>, </a:t>
              </a:r>
              <a:r>
                <a:rPr lang="en-US" b="1" dirty="0">
                  <a:hlinkClick r:id="rId5"/>
                </a:rPr>
                <a:t>A. </a:t>
              </a:r>
              <a:r>
                <a:rPr lang="en-US" b="1" dirty="0" err="1">
                  <a:hlinkClick r:id="rId5"/>
                </a:rPr>
                <a:t>Gérardin</a:t>
              </a:r>
              <a:r>
                <a:rPr lang="en-US" b="1" dirty="0"/>
                <a:t>, </a:t>
              </a:r>
              <a:r>
                <a:rPr lang="en-US" b="1" dirty="0">
                  <a:hlinkClick r:id="rId6"/>
                </a:rPr>
                <a:t>R. </a:t>
              </a:r>
              <a:r>
                <a:rPr lang="en-US" b="1" dirty="0" err="1">
                  <a:hlinkClick r:id="rId6"/>
                </a:rPr>
                <a:t>Guérout</a:t>
              </a:r>
              <a:r>
                <a:rPr lang="en-US" b="1" dirty="0"/>
                <a:t>, </a:t>
              </a:r>
              <a:r>
                <a:rPr lang="en-US" b="1" dirty="0">
                  <a:hlinkClick r:id="rId7"/>
                </a:rPr>
                <a:t>A. </a:t>
              </a:r>
              <a:r>
                <a:rPr lang="en-US" b="1" dirty="0" err="1">
                  <a:hlinkClick r:id="rId7"/>
                </a:rPr>
                <a:t>Lambrecht</a:t>
              </a:r>
              <a:r>
                <a:rPr lang="en-US" b="1" dirty="0"/>
                <a:t>, </a:t>
              </a:r>
              <a:r>
                <a:rPr lang="en-US" b="1" dirty="0">
                  <a:hlinkClick r:id="rId8"/>
                </a:rPr>
                <a:t>V. V. </a:t>
              </a:r>
              <a:r>
                <a:rPr lang="en-US" b="1" dirty="0" err="1">
                  <a:hlinkClick r:id="rId8"/>
                </a:rPr>
                <a:t>Nesvizhevsky</a:t>
              </a:r>
              <a:r>
                <a:rPr lang="en-US" b="1" dirty="0"/>
                <a:t>, </a:t>
              </a:r>
              <a:r>
                <a:rPr lang="en-US" b="1" dirty="0">
                  <a:hlinkClick r:id="rId9"/>
                </a:rPr>
                <a:t>S. Reynaud</a:t>
              </a:r>
              <a:r>
                <a:rPr lang="en-US" b="1" dirty="0"/>
                <a:t>,  </a:t>
              </a:r>
              <a:r>
                <a:rPr lang="en-US" b="1" dirty="0">
                  <a:hlinkClick r:id="rId10"/>
                </a:rPr>
                <a:t>A. Yu. </a:t>
              </a:r>
              <a:r>
                <a:rPr lang="en-US" b="1" dirty="0" err="1" smtClean="0">
                  <a:hlinkClick r:id="rId10"/>
                </a:rPr>
                <a:t>Voronin</a:t>
              </a:r>
              <a:r>
                <a:rPr lang="en-US" b="1" dirty="0" smtClean="0"/>
                <a:t> </a:t>
              </a:r>
              <a:r>
                <a:rPr lang="en-US" dirty="0" smtClean="0">
                  <a:solidFill>
                    <a:srgbClr val="002060"/>
                  </a:solidFill>
                </a:rPr>
                <a:t>Phys</a:t>
              </a:r>
              <a:r>
                <a:rPr lang="en-US" dirty="0">
                  <a:solidFill>
                    <a:srgbClr val="002060"/>
                  </a:solidFill>
                </a:rPr>
                <a:t>. Rev. A 87, 012901 (2013)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3995936" y="2276872"/>
              <a:ext cx="0" cy="2533465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10"/>
            <p:cNvSpPr txBox="1">
              <a:spLocks noChangeArrowheads="1"/>
            </p:cNvSpPr>
            <p:nvPr/>
          </p:nvSpPr>
          <p:spPr bwMode="auto">
            <a:xfrm>
              <a:off x="3972417" y="1988024"/>
              <a:ext cx="15792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>
                  <a:solidFill>
                    <a:srgbClr val="17375E"/>
                  </a:solidFill>
                  <a:latin typeface="Arial" charset="0"/>
                </a:rPr>
                <a:t>0.01cm</a:t>
              </a:r>
              <a:r>
                <a:rPr lang="en-US" dirty="0" smtClean="0">
                  <a:solidFill>
                    <a:srgbClr val="17375E"/>
                  </a:solidFill>
                  <a:latin typeface="Symbol" pitchFamily="18" charset="2"/>
                </a:rPr>
                <a:t> </a:t>
              </a:r>
              <a:r>
                <a:rPr lang="en-US" dirty="0">
                  <a:solidFill>
                    <a:srgbClr val="17375E"/>
                  </a:solidFill>
                  <a:latin typeface="Symbol" pitchFamily="18" charset="2"/>
                </a:rPr>
                <a:t>= </a:t>
              </a:r>
              <a:r>
                <a:rPr lang="en-US" dirty="0" smtClean="0">
                  <a:solidFill>
                    <a:srgbClr val="17375E"/>
                  </a:solidFill>
                  <a:latin typeface="Symbol" pitchFamily="18" charset="2"/>
                </a:rPr>
                <a:t>92</a:t>
              </a:r>
              <a:r>
                <a:rPr lang="en-US" dirty="0" smtClean="0">
                  <a:solidFill>
                    <a:srgbClr val="17375E"/>
                  </a:solidFill>
                </a:rPr>
                <a:t>%</a:t>
              </a:r>
              <a:endParaRPr lang="ru-RU" dirty="0">
                <a:solidFill>
                  <a:srgbClr val="17375E"/>
                </a:solidFill>
              </a:endParaRPr>
            </a:p>
          </p:txBody>
        </p:sp>
        <p:sp>
          <p:nvSpPr>
            <p:cNvPr id="26" name="TextBox 15"/>
            <p:cNvSpPr txBox="1">
              <a:spLocks noChangeArrowheads="1"/>
            </p:cNvSpPr>
            <p:nvPr/>
          </p:nvSpPr>
          <p:spPr bwMode="auto">
            <a:xfrm>
              <a:off x="4096456" y="1785615"/>
              <a:ext cx="15792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>
                  <a:solidFill>
                    <a:srgbClr val="FF0000"/>
                  </a:solidFill>
                  <a:latin typeface="Arial" charset="0"/>
                </a:rPr>
                <a:t>0.01cm</a:t>
              </a:r>
              <a:r>
                <a:rPr lang="en-US" dirty="0" smtClean="0">
                  <a:solidFill>
                    <a:srgbClr val="FF0000"/>
                  </a:solidFill>
                  <a:latin typeface="Symbol" pitchFamily="18" charset="2"/>
                </a:rPr>
                <a:t> </a:t>
              </a:r>
              <a:r>
                <a:rPr lang="en-US" dirty="0">
                  <a:solidFill>
                    <a:srgbClr val="FF0000"/>
                  </a:solidFill>
                  <a:latin typeface="Symbol" pitchFamily="18" charset="2"/>
                </a:rPr>
                <a:t>= </a:t>
              </a:r>
              <a:r>
                <a:rPr lang="en-US" dirty="0" smtClean="0">
                  <a:solidFill>
                    <a:srgbClr val="FF0000"/>
                  </a:solidFill>
                  <a:latin typeface="Symbol" pitchFamily="18" charset="2"/>
                </a:rPr>
                <a:t>96</a:t>
              </a:r>
              <a:r>
                <a:rPr lang="en-US" dirty="0" smtClean="0">
                  <a:solidFill>
                    <a:srgbClr val="FF0000"/>
                  </a:solidFill>
                </a:rPr>
                <a:t>%</a:t>
              </a:r>
              <a:endParaRPr lang="ru-RU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114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24505" y="116632"/>
            <a:ext cx="7614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Gravitational states of </a:t>
            </a:r>
            <a:r>
              <a:rPr lang="en-US" sz="4000" dirty="0" err="1" smtClean="0">
                <a:solidFill>
                  <a:srgbClr val="FF0000"/>
                </a:solidFill>
              </a:rPr>
              <a:t>antihydrogen</a:t>
            </a:r>
            <a:endParaRPr lang="en-US" sz="4000" dirty="0" smtClean="0"/>
          </a:p>
        </p:txBody>
      </p:sp>
      <p:grpSp>
        <p:nvGrpSpPr>
          <p:cNvPr id="21" name="Группа 20"/>
          <p:cNvGrpSpPr/>
          <p:nvPr/>
        </p:nvGrpSpPr>
        <p:grpSpPr>
          <a:xfrm>
            <a:off x="331072" y="3516360"/>
            <a:ext cx="5790671" cy="3105150"/>
            <a:chOff x="876932" y="3018315"/>
            <a:chExt cx="6363656" cy="3588638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1689037" y="3018315"/>
              <a:ext cx="5551551" cy="3588638"/>
              <a:chOff x="1689037" y="2596262"/>
              <a:chExt cx="5551551" cy="3588638"/>
            </a:xfrm>
          </p:grpSpPr>
          <p:pic>
            <p:nvPicPr>
              <p:cNvPr id="26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6088" y="4711700"/>
                <a:ext cx="7429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1325" y="3079750"/>
                <a:ext cx="1924050" cy="1187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28" name="Прямая со стрелкой 27"/>
              <p:cNvCxnSpPr/>
              <p:nvPr/>
            </p:nvCxnSpPr>
            <p:spPr>
              <a:xfrm>
                <a:off x="1692275" y="5589588"/>
                <a:ext cx="4967288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flipV="1">
                <a:off x="1692275" y="2965965"/>
                <a:ext cx="2483644" cy="26236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1711325" y="5168900"/>
                <a:ext cx="1997075" cy="0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1692275" y="4267200"/>
                <a:ext cx="2374900" cy="0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6516688" y="5805488"/>
                <a:ext cx="723900" cy="3698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+mn-lt"/>
                    <a:cs typeface="+mn-cs"/>
                  </a:rPr>
                  <a:t>Z,</a:t>
                </a:r>
                <a:r>
                  <a:rPr lang="en-US" dirty="0">
                    <a:latin typeface="Symbol" pitchFamily="18" charset="2"/>
                    <a:cs typeface="+mn-cs"/>
                  </a:rPr>
                  <a:t> m</a:t>
                </a:r>
                <a:r>
                  <a:rPr lang="en-US" dirty="0">
                    <a:latin typeface="+mj-lt"/>
                    <a:cs typeface="+mn-cs"/>
                  </a:rPr>
                  <a:t>m</a:t>
                </a:r>
                <a:endParaRPr lang="ru-RU" dirty="0">
                  <a:latin typeface="+mn-lt"/>
                  <a:cs typeface="+mn-cs"/>
                </a:endParaRPr>
              </a:p>
            </p:txBody>
          </p: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2195513" y="5084763"/>
                <a:ext cx="0" cy="504825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9"/>
              <p:cNvSpPr txBox="1">
                <a:spLocks noChangeArrowheads="1"/>
              </p:cNvSpPr>
              <p:nvPr/>
            </p:nvSpPr>
            <p:spPr bwMode="auto">
              <a:xfrm>
                <a:off x="1898650" y="5805488"/>
                <a:ext cx="593725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13.7</a:t>
                </a:r>
                <a:endParaRPr lang="ru-RU"/>
              </a:p>
            </p:txBody>
          </p:sp>
          <p:cxnSp>
            <p:nvCxnSpPr>
              <p:cNvPr id="35" name="Прямая со стрелкой 34"/>
              <p:cNvCxnSpPr/>
              <p:nvPr/>
            </p:nvCxnSpPr>
            <p:spPr>
              <a:xfrm flipV="1">
                <a:off x="1689037" y="2596262"/>
                <a:ext cx="27051" cy="2967946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3059113" y="4267200"/>
                <a:ext cx="0" cy="132238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48"/>
              <p:cNvSpPr txBox="1">
                <a:spLocks noChangeArrowheads="1"/>
              </p:cNvSpPr>
              <p:nvPr/>
            </p:nvSpPr>
            <p:spPr bwMode="auto">
              <a:xfrm>
                <a:off x="2763838" y="5815013"/>
                <a:ext cx="592137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24.0</a:t>
                </a:r>
                <a:endParaRPr lang="ru-RU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1226150" y="5406287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1.4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61715" y="4504587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2.7</a:t>
              </a:r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76932" y="3203353"/>
              <a:ext cx="7761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E, </a:t>
              </a:r>
              <a:r>
                <a:rPr lang="en-US" dirty="0" err="1" smtClean="0"/>
                <a:t>peV</a:t>
              </a:r>
              <a:endParaRPr lang="ru-RU" dirty="0"/>
            </a:p>
          </p:txBody>
        </p:sp>
      </p:grpSp>
      <p:sp>
        <p:nvSpPr>
          <p:cNvPr id="20" name="Прямоугольник 19"/>
          <p:cNvSpPr/>
          <p:nvPr/>
        </p:nvSpPr>
        <p:spPr bwMode="auto">
          <a:xfrm>
            <a:off x="1066863" y="3667274"/>
            <a:ext cx="94302" cy="2438956"/>
          </a:xfrm>
          <a:prstGeom prst="rect">
            <a:avLst/>
          </a:prstGeom>
          <a:solidFill>
            <a:schemeClr val="accent2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4122" y="1692112"/>
            <a:ext cx="78503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Quantum reflection is about 97% - it works like a reflecting wall</a:t>
            </a:r>
            <a:endParaRPr lang="ru-RU" sz="2800" dirty="0"/>
          </a:p>
        </p:txBody>
      </p:sp>
      <p:graphicFrame>
        <p:nvGraphicFramePr>
          <p:cNvPr id="39" name="Объект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478068"/>
              </p:ext>
            </p:extLst>
          </p:nvPr>
        </p:nvGraphicFramePr>
        <p:xfrm>
          <a:off x="2121716" y="2789498"/>
          <a:ext cx="6816283" cy="1359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3" name="Equation" r:id="rId5" imgW="4711680" imgH="939600" progId="Equation.DSMT4">
                  <p:embed/>
                </p:oleObj>
              </mc:Choice>
              <mc:Fallback>
                <p:oleObj name="Equation" r:id="rId5" imgW="471168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21716" y="2789498"/>
                        <a:ext cx="6816283" cy="13595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Объект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51265"/>
              </p:ext>
            </p:extLst>
          </p:nvPr>
        </p:nvGraphicFramePr>
        <p:xfrm>
          <a:off x="4067944" y="4686764"/>
          <a:ext cx="2216820" cy="1055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4" name="Equation" r:id="rId7" imgW="1066680" imgH="507960" progId="Equation.DSMT4">
                  <p:embed/>
                </p:oleObj>
              </mc:Choice>
              <mc:Fallback>
                <p:oleObj name="Equation" r:id="rId7" imgW="10666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67944" y="4686764"/>
                        <a:ext cx="2216820" cy="10556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Объект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31919"/>
              </p:ext>
            </p:extLst>
          </p:nvPr>
        </p:nvGraphicFramePr>
        <p:xfrm>
          <a:off x="5613717" y="4249767"/>
          <a:ext cx="3367027" cy="397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5" name="Equation" r:id="rId9" imgW="2044440" imgH="241200" progId="Equation.DSMT4">
                  <p:embed/>
                </p:oleObj>
              </mc:Choice>
              <mc:Fallback>
                <p:oleObj name="Equation" r:id="rId9" imgW="20444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13717" y="4249767"/>
                        <a:ext cx="3367027" cy="397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992614"/>
              </p:ext>
            </p:extLst>
          </p:nvPr>
        </p:nvGraphicFramePr>
        <p:xfrm>
          <a:off x="6550539" y="4962175"/>
          <a:ext cx="2063299" cy="707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6" name="Equation" r:id="rId11" imgW="1333440" imgH="457200" progId="Equation.DSMT4">
                  <p:embed/>
                </p:oleObj>
              </mc:Choice>
              <mc:Fallback>
                <p:oleObj name="Equation" r:id="rId11" imgW="13334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550539" y="4962175"/>
                        <a:ext cx="2063299" cy="7074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997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622508" y="225514"/>
            <a:ext cx="3376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Effects of surface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Hierarchy of scales                  :</a:t>
            </a:r>
            <a:r>
              <a:rPr lang="en-US" dirty="0"/>
              <a:t> </a:t>
            </a:r>
            <a:r>
              <a:rPr lang="en-US" dirty="0" smtClean="0"/>
              <a:t>gravity and surface-atom interaction are factorized </a:t>
            </a:r>
          </a:p>
          <a:p>
            <a:r>
              <a:rPr lang="en-US" dirty="0" smtClean="0"/>
              <a:t>Annihilation in the bulk of the wall: short –range atom-wall interactions are washed out</a:t>
            </a:r>
          </a:p>
          <a:p>
            <a:r>
              <a:rPr lang="en-US" dirty="0" smtClean="0"/>
              <a:t>Small annihilation width of gravitational  states: compromise between long life-time and observation 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320023"/>
              </p:ext>
            </p:extLst>
          </p:nvPr>
        </p:nvGraphicFramePr>
        <p:xfrm>
          <a:off x="4067944" y="1628800"/>
          <a:ext cx="1485639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" name="Equation" r:id="rId3" imgW="622080" imgH="241200" progId="Equation.DSMT4">
                  <p:embed/>
                </p:oleObj>
              </mc:Choice>
              <mc:Fallback>
                <p:oleObj name="Equation" r:id="rId3" imgW="622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67944" y="1628800"/>
                        <a:ext cx="1485639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796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509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506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93070"/>
              </p:ext>
            </p:extLst>
          </p:nvPr>
        </p:nvGraphicFramePr>
        <p:xfrm>
          <a:off x="1619250" y="3789040"/>
          <a:ext cx="5414962" cy="2448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" name="Equation" r:id="rId3" imgW="3035160" imgH="1422360" progId="Equation.DSMT4">
                  <p:embed/>
                </p:oleObj>
              </mc:Choice>
              <mc:Fallback>
                <p:oleObj name="Equation" r:id="rId3" imgW="303516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789040"/>
                        <a:ext cx="5414962" cy="24482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07" name="Group 22"/>
          <p:cNvGrpSpPr>
            <a:grpSpLocks/>
          </p:cNvGrpSpPr>
          <p:nvPr/>
        </p:nvGrpSpPr>
        <p:grpSpPr bwMode="auto">
          <a:xfrm>
            <a:off x="1619250" y="850900"/>
            <a:ext cx="6696075" cy="1846263"/>
            <a:chOff x="1247" y="890"/>
            <a:chExt cx="4218" cy="1163"/>
          </a:xfrm>
        </p:grpSpPr>
        <p:sp>
          <p:nvSpPr>
            <p:cNvPr id="21512" name="Line 6"/>
            <p:cNvSpPr>
              <a:spLocks noChangeShapeType="1"/>
            </p:cNvSpPr>
            <p:nvPr/>
          </p:nvSpPr>
          <p:spPr bwMode="auto">
            <a:xfrm>
              <a:off x="1610" y="890"/>
              <a:ext cx="0" cy="1163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513" name="Group 21"/>
            <p:cNvGrpSpPr>
              <a:grpSpLocks/>
            </p:cNvGrpSpPr>
            <p:nvPr/>
          </p:nvGrpSpPr>
          <p:grpSpPr bwMode="auto">
            <a:xfrm>
              <a:off x="1247" y="935"/>
              <a:ext cx="4218" cy="1086"/>
              <a:chOff x="1247" y="935"/>
              <a:chExt cx="4218" cy="1086"/>
            </a:xfrm>
          </p:grpSpPr>
          <p:sp>
            <p:nvSpPr>
              <p:cNvPr id="21514" name="Line 5"/>
              <p:cNvSpPr>
                <a:spLocks noChangeShapeType="1"/>
              </p:cNvSpPr>
              <p:nvPr/>
            </p:nvSpPr>
            <p:spPr bwMode="auto">
              <a:xfrm>
                <a:off x="1610" y="1613"/>
                <a:ext cx="2239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5" name="Line 7"/>
              <p:cNvSpPr>
                <a:spLocks noChangeShapeType="1"/>
              </p:cNvSpPr>
              <p:nvPr/>
            </p:nvSpPr>
            <p:spPr bwMode="auto">
              <a:xfrm flipV="1">
                <a:off x="1731" y="1071"/>
                <a:ext cx="3734" cy="542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6" name="Freeform 8"/>
              <p:cNvSpPr>
                <a:spLocks/>
              </p:cNvSpPr>
              <p:nvPr/>
            </p:nvSpPr>
            <p:spPr bwMode="auto">
              <a:xfrm>
                <a:off x="1610" y="1608"/>
                <a:ext cx="183" cy="413"/>
              </a:xfrm>
              <a:custGeom>
                <a:avLst/>
                <a:gdLst>
                  <a:gd name="T0" fmla="*/ 0 w 137"/>
                  <a:gd name="T1" fmla="*/ 2 h 597"/>
                  <a:gd name="T2" fmla="*/ 3469 w 137"/>
                  <a:gd name="T3" fmla="*/ 1 h 597"/>
                  <a:gd name="T4" fmla="*/ 10507 w 137"/>
                  <a:gd name="T5" fmla="*/ 1 h 597"/>
                  <a:gd name="T6" fmla="*/ 0 60000 65536"/>
                  <a:gd name="T7" fmla="*/ 0 60000 65536"/>
                  <a:gd name="T8" fmla="*/ 0 60000 65536"/>
                  <a:gd name="T9" fmla="*/ 0 w 137"/>
                  <a:gd name="T10" fmla="*/ 0 h 597"/>
                  <a:gd name="T11" fmla="*/ 137 w 137"/>
                  <a:gd name="T12" fmla="*/ 597 h 59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7" h="597">
                    <a:moveTo>
                      <a:pt x="0" y="597"/>
                    </a:moveTo>
                    <a:cubicBezTo>
                      <a:pt x="11" y="396"/>
                      <a:pt x="23" y="196"/>
                      <a:pt x="46" y="98"/>
                    </a:cubicBezTo>
                    <a:cubicBezTo>
                      <a:pt x="69" y="0"/>
                      <a:pt x="122" y="23"/>
                      <a:pt x="137" y="8"/>
                    </a:cubicBezTo>
                  </a:path>
                </a:pathLst>
              </a:custGeom>
              <a:noFill/>
              <a:ln w="19050" cap="flat" cmpd="sng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7" name="Text Box 9"/>
              <p:cNvSpPr txBox="1">
                <a:spLocks noChangeArrowheads="1"/>
              </p:cNvSpPr>
              <p:nvPr/>
            </p:nvSpPr>
            <p:spPr bwMode="auto">
              <a:xfrm>
                <a:off x="4604" y="1207"/>
                <a:ext cx="60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Mgz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1518" name="Text Box 10"/>
              <p:cNvSpPr txBox="1">
                <a:spLocks noChangeArrowheads="1"/>
              </p:cNvSpPr>
              <p:nvPr/>
            </p:nvSpPr>
            <p:spPr bwMode="auto">
              <a:xfrm>
                <a:off x="2034" y="1770"/>
                <a:ext cx="72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V(z)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1519" name="Line 11"/>
              <p:cNvSpPr>
                <a:spLocks noChangeShapeType="1"/>
              </p:cNvSpPr>
              <p:nvPr/>
            </p:nvSpPr>
            <p:spPr bwMode="auto">
              <a:xfrm flipH="1" flipV="1">
                <a:off x="1731" y="1675"/>
                <a:ext cx="363" cy="158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0" name="Freeform 12"/>
              <p:cNvSpPr>
                <a:spLocks/>
              </p:cNvSpPr>
              <p:nvPr/>
            </p:nvSpPr>
            <p:spPr bwMode="auto">
              <a:xfrm>
                <a:off x="1610" y="1325"/>
                <a:ext cx="1271" cy="152"/>
              </a:xfrm>
              <a:custGeom>
                <a:avLst/>
                <a:gdLst>
                  <a:gd name="T0" fmla="*/ 0 w 953"/>
                  <a:gd name="T1" fmla="*/ 1 h 219"/>
                  <a:gd name="T2" fmla="*/ 17074 w 953"/>
                  <a:gd name="T3" fmla="*/ 1 h 219"/>
                  <a:gd name="T4" fmla="*/ 40980 w 953"/>
                  <a:gd name="T5" fmla="*/ 1 h 219"/>
                  <a:gd name="T6" fmla="*/ 58009 w 953"/>
                  <a:gd name="T7" fmla="*/ 1 h 219"/>
                  <a:gd name="T8" fmla="*/ 71596 w 953"/>
                  <a:gd name="T9" fmla="*/ 1 h 2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3"/>
                  <a:gd name="T16" fmla="*/ 0 h 219"/>
                  <a:gd name="T17" fmla="*/ 953 w 953"/>
                  <a:gd name="T18" fmla="*/ 219 h 2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3" h="219">
                    <a:moveTo>
                      <a:pt x="0" y="189"/>
                    </a:moveTo>
                    <a:cubicBezTo>
                      <a:pt x="68" y="204"/>
                      <a:pt x="136" y="219"/>
                      <a:pt x="227" y="189"/>
                    </a:cubicBezTo>
                    <a:cubicBezTo>
                      <a:pt x="318" y="159"/>
                      <a:pt x="454" y="14"/>
                      <a:pt x="545" y="7"/>
                    </a:cubicBezTo>
                    <a:cubicBezTo>
                      <a:pt x="636" y="0"/>
                      <a:pt x="704" y="114"/>
                      <a:pt x="772" y="144"/>
                    </a:cubicBezTo>
                    <a:cubicBezTo>
                      <a:pt x="840" y="174"/>
                      <a:pt x="915" y="182"/>
                      <a:pt x="953" y="189"/>
                    </a:cubicBezTo>
                  </a:path>
                </a:pathLst>
              </a:custGeom>
              <a:noFill/>
              <a:ln w="19050" cap="flat" cmpd="sng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1" name="Text Box 13"/>
              <p:cNvSpPr txBox="1">
                <a:spLocks noChangeArrowheads="1"/>
              </p:cNvSpPr>
              <p:nvPr/>
            </p:nvSpPr>
            <p:spPr bwMode="auto">
              <a:xfrm>
                <a:off x="3668" y="1707"/>
                <a:ext cx="24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z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2" name="Line 16"/>
              <p:cNvSpPr>
                <a:spLocks noChangeShapeType="1"/>
              </p:cNvSpPr>
              <p:nvPr/>
            </p:nvSpPr>
            <p:spPr bwMode="auto">
              <a:xfrm>
                <a:off x="1610" y="1480"/>
                <a:ext cx="1225" cy="0"/>
              </a:xfrm>
              <a:prstGeom prst="line">
                <a:avLst/>
              </a:prstGeom>
              <a:noFill/>
              <a:ln w="9525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3" name="Line 18"/>
              <p:cNvSpPr>
                <a:spLocks noChangeShapeType="1"/>
              </p:cNvSpPr>
              <p:nvPr/>
            </p:nvSpPr>
            <p:spPr bwMode="auto">
              <a:xfrm>
                <a:off x="1610" y="1071"/>
                <a:ext cx="3629" cy="0"/>
              </a:xfrm>
              <a:prstGeom prst="line">
                <a:avLst/>
              </a:prstGeom>
              <a:noFill/>
              <a:ln w="9525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4" name="Text Box 19"/>
              <p:cNvSpPr txBox="1">
                <a:spLocks noChangeArrowheads="1"/>
              </p:cNvSpPr>
              <p:nvPr/>
            </p:nvSpPr>
            <p:spPr bwMode="auto">
              <a:xfrm>
                <a:off x="1247" y="1298"/>
                <a:ext cx="2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Symbol" pitchFamily="18" charset="2"/>
                  </a:rPr>
                  <a:t>e</a:t>
                </a:r>
                <a:r>
                  <a:rPr lang="en-US" baseline="-25000">
                    <a:solidFill>
                      <a:srgbClr val="000000"/>
                    </a:solidFill>
                    <a:latin typeface="Symbol" pitchFamily="18" charset="2"/>
                  </a:rPr>
                  <a:t>1</a:t>
                </a:r>
                <a:endParaRPr lang="ru-RU">
                  <a:solidFill>
                    <a:srgbClr val="000000"/>
                  </a:solidFill>
                  <a:latin typeface="Symbol" pitchFamily="18" charset="2"/>
                </a:endParaRPr>
              </a:p>
            </p:txBody>
          </p:sp>
          <p:sp>
            <p:nvSpPr>
              <p:cNvPr id="21525" name="Text Box 20"/>
              <p:cNvSpPr txBox="1">
                <a:spLocks noChangeArrowheads="1"/>
              </p:cNvSpPr>
              <p:nvPr/>
            </p:nvSpPr>
            <p:spPr bwMode="auto">
              <a:xfrm>
                <a:off x="1247" y="935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Symbol" pitchFamily="18" charset="2"/>
                  </a:rPr>
                  <a:t>e</a:t>
                </a:r>
                <a:r>
                  <a:rPr lang="en-US" baseline="-25000">
                    <a:solidFill>
                      <a:srgbClr val="000000"/>
                    </a:solidFill>
                    <a:latin typeface="Symbol" pitchFamily="18" charset="2"/>
                  </a:rPr>
                  <a:t>2</a:t>
                </a:r>
                <a:endParaRPr lang="ru-RU">
                  <a:solidFill>
                    <a:srgbClr val="000000"/>
                  </a:solidFill>
                  <a:latin typeface="Symbol" pitchFamily="18" charset="2"/>
                </a:endParaRPr>
              </a:p>
            </p:txBody>
          </p:sp>
        </p:grpSp>
      </p:grpSp>
      <p:sp>
        <p:nvSpPr>
          <p:cNvPr id="21508" name="TextBox 17"/>
          <p:cNvSpPr txBox="1">
            <a:spLocks noChangeArrowheads="1"/>
          </p:cNvSpPr>
          <p:nvPr/>
        </p:nvSpPr>
        <p:spPr bwMode="auto">
          <a:xfrm>
            <a:off x="381794" y="163512"/>
            <a:ext cx="8596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0000"/>
                </a:solidFill>
              </a:rPr>
              <a:t>Correction by </a:t>
            </a:r>
            <a:r>
              <a:rPr lang="en-US" sz="2800" dirty="0" err="1">
                <a:solidFill>
                  <a:srgbClr val="000000"/>
                </a:solidFill>
              </a:rPr>
              <a:t>Casimir</a:t>
            </a:r>
            <a:r>
              <a:rPr lang="en-US" sz="2800" dirty="0">
                <a:solidFill>
                  <a:srgbClr val="000000"/>
                </a:solidFill>
              </a:rPr>
              <a:t>-Polder potential + annihilation </a:t>
            </a:r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19" name="Овал 18"/>
          <p:cNvSpPr>
            <a:spLocks noChangeArrowheads="1"/>
          </p:cNvSpPr>
          <p:nvPr/>
        </p:nvSpPr>
        <p:spPr bwMode="auto">
          <a:xfrm>
            <a:off x="4350706" y="4185468"/>
            <a:ext cx="1006847" cy="504825"/>
          </a:xfrm>
          <a:prstGeom prst="ellipse">
            <a:avLst/>
          </a:prstGeom>
          <a:noFill/>
          <a:ln w="31750" algn="ctr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Овал 19"/>
          <p:cNvSpPr>
            <a:spLocks noChangeArrowheads="1"/>
          </p:cNvSpPr>
          <p:nvPr/>
        </p:nvSpPr>
        <p:spPr bwMode="auto">
          <a:xfrm>
            <a:off x="5108700" y="4493854"/>
            <a:ext cx="1472951" cy="720081"/>
          </a:xfrm>
          <a:prstGeom prst="ellipse">
            <a:avLst/>
          </a:prstGeom>
          <a:noFill/>
          <a:ln w="31750" algn="ctr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2151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687155"/>
              </p:ext>
            </p:extLst>
          </p:nvPr>
        </p:nvGraphicFramePr>
        <p:xfrm>
          <a:off x="1126331" y="2852936"/>
          <a:ext cx="21383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" name="Equation" r:id="rId5" imgW="901440" imgH="228600" progId="Equation.DSMT4">
                  <p:embed/>
                </p:oleObj>
              </mc:Choice>
              <mc:Fallback>
                <p:oleObj name="Equation" r:id="rId5" imgW="901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6331" y="2852936"/>
                        <a:ext cx="213836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433764"/>
              </p:ext>
            </p:extLst>
          </p:nvPr>
        </p:nvGraphicFramePr>
        <p:xfrm>
          <a:off x="5859598" y="1961356"/>
          <a:ext cx="2941944" cy="1755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1" name="Equation" r:id="rId7" imgW="1574640" imgH="939600" progId="Equation.DSMT4">
                  <p:embed/>
                </p:oleObj>
              </mc:Choice>
              <mc:Fallback>
                <p:oleObj name="Equation" r:id="rId7" imgW="157464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59598" y="1961356"/>
                        <a:ext cx="2941944" cy="1755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382602"/>
              </p:ext>
            </p:extLst>
          </p:nvPr>
        </p:nvGraphicFramePr>
        <p:xfrm>
          <a:off x="1830388" y="5984875"/>
          <a:ext cx="491172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" name="Equation" r:id="rId9" imgW="2908080" imgH="431640" progId="Equation.DSMT4">
                  <p:embed/>
                </p:oleObj>
              </mc:Choice>
              <mc:Fallback>
                <p:oleObj name="Equation" r:id="rId9" imgW="2908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30388" y="5984875"/>
                        <a:ext cx="4911725" cy="73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653882" y="5589240"/>
            <a:ext cx="550266" cy="720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25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59632" y="6050905"/>
            <a:ext cx="734481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971600" y="260648"/>
            <a:ext cx="7308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Gravitational states and Gravitational mass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261699"/>
              </p:ext>
            </p:extLst>
          </p:nvPr>
        </p:nvGraphicFramePr>
        <p:xfrm>
          <a:off x="1927225" y="1173163"/>
          <a:ext cx="528955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" name="Equation" r:id="rId3" imgW="2768400" imgH="253800" progId="Equation.DSMT4">
                  <p:embed/>
                </p:oleObj>
              </mc:Choice>
              <mc:Fallback>
                <p:oleObj name="Equation" r:id="rId3" imgW="2768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27225" y="1173163"/>
                        <a:ext cx="5289550" cy="48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614228"/>
              </p:ext>
            </p:extLst>
          </p:nvPr>
        </p:nvGraphicFramePr>
        <p:xfrm>
          <a:off x="611560" y="4293096"/>
          <a:ext cx="3036013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" name="Equation" r:id="rId5" imgW="1320480" imgH="469800" progId="Equation.DSMT4">
                  <p:embed/>
                </p:oleObj>
              </mc:Choice>
              <mc:Fallback>
                <p:oleObj name="Equation" r:id="rId5" imgW="13204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60" y="4293096"/>
                        <a:ext cx="3036013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5536" y="2492896"/>
            <a:ext cx="8640960" cy="16561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3524" y="4221088"/>
            <a:ext cx="3364380" cy="14401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331640" y="5949280"/>
            <a:ext cx="7527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Gravitational states are all about energy and spatial scales  </a:t>
            </a:r>
            <a:endParaRPr lang="ru-RU" sz="24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121465"/>
              </p:ext>
            </p:extLst>
          </p:nvPr>
        </p:nvGraphicFramePr>
        <p:xfrm>
          <a:off x="4139952" y="4365104"/>
          <a:ext cx="4642577" cy="1071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" name="Equation" r:id="rId7" imgW="2145960" imgH="495000" progId="Equation.DSMT4">
                  <p:embed/>
                </p:oleObj>
              </mc:Choice>
              <mc:Fallback>
                <p:oleObj name="Equation" r:id="rId7" imgW="214596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39952" y="4365104"/>
                        <a:ext cx="4642577" cy="10713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995936" y="4221088"/>
            <a:ext cx="4863342" cy="14401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500321"/>
              </p:ext>
            </p:extLst>
          </p:nvPr>
        </p:nvGraphicFramePr>
        <p:xfrm>
          <a:off x="827584" y="1652370"/>
          <a:ext cx="7944141" cy="2543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" name="Equation" r:id="rId9" imgW="4520880" imgH="1447560" progId="Equation.DSMT4">
                  <p:embed/>
                </p:oleObj>
              </mc:Choice>
              <mc:Fallback>
                <p:oleObj name="Equation" r:id="rId9" imgW="4520880" imgH="1447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27584" y="1652370"/>
                        <a:ext cx="7944141" cy="25439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 flipH="1">
            <a:off x="3275856" y="1268760"/>
            <a:ext cx="144016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3923928" y="1276320"/>
            <a:ext cx="144016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78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11684</TotalTime>
  <Words>620</Words>
  <Application>Microsoft Office PowerPoint</Application>
  <PresentationFormat>Экран (4:3)</PresentationFormat>
  <Paragraphs>154</Paragraphs>
  <Slides>22</Slides>
  <Notes>1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Office</vt:lpstr>
      <vt:lpstr>Equation</vt:lpstr>
      <vt:lpstr>Gravitational Quantum States of Antihydrogen</vt:lpstr>
      <vt:lpstr>Plan of the talk</vt:lpstr>
      <vt:lpstr>Gravitational quantum states?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Spectroscopy- to induce transitions between gravitational states with alternating magnetic field</vt:lpstr>
      <vt:lpstr>Antihydrogen in Magnetic Field</vt:lpstr>
      <vt:lpstr>Possible scheme of flow-throw experiment</vt:lpstr>
      <vt:lpstr>Transition probability</vt:lpstr>
      <vt:lpstr>EP and gravitational mass</vt:lpstr>
      <vt:lpstr>Interference of gravitational states</vt:lpstr>
      <vt:lpstr>Time and Spatial Resolving of Gravitational States</vt:lpstr>
      <vt:lpstr>Mapping of momentum distribution</vt:lpstr>
      <vt:lpstr>Презентация PowerPoint</vt:lpstr>
      <vt:lpstr>Презентация PowerPoint</vt:lpstr>
      <vt:lpstr>Презентация PowerPoint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Gravitational states of antihydrogen</dc:title>
  <dc:creator>myName</dc:creator>
  <cp:lastModifiedBy>myName</cp:lastModifiedBy>
  <cp:revision>139</cp:revision>
  <dcterms:created xsi:type="dcterms:W3CDTF">2013-11-04T11:13:54Z</dcterms:created>
  <dcterms:modified xsi:type="dcterms:W3CDTF">2014-03-06T14:12:19Z</dcterms:modified>
</cp:coreProperties>
</file>