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790" r:id="rId2"/>
    <p:sldId id="798" r:id="rId3"/>
    <p:sldId id="727" r:id="rId4"/>
    <p:sldId id="735" r:id="rId5"/>
    <p:sldId id="799" r:id="rId6"/>
    <p:sldId id="747" r:id="rId7"/>
    <p:sldId id="791" r:id="rId8"/>
    <p:sldId id="755" r:id="rId9"/>
    <p:sldId id="795" r:id="rId10"/>
    <p:sldId id="771" r:id="rId11"/>
    <p:sldId id="800" r:id="rId12"/>
    <p:sldId id="756" r:id="rId13"/>
    <p:sldId id="801" r:id="rId14"/>
    <p:sldId id="787" r:id="rId15"/>
    <p:sldId id="762" r:id="rId16"/>
    <p:sldId id="802" r:id="rId17"/>
    <p:sldId id="758" r:id="rId18"/>
    <p:sldId id="788" r:id="rId19"/>
    <p:sldId id="789" r:id="rId20"/>
  </p:sldIdLst>
  <p:sldSz cx="9144000" cy="6858000" type="screen4x3"/>
  <p:notesSz cx="6797675" cy="9926638"/>
  <p:custDataLst>
    <p:tags r:id="rId23"/>
  </p:custDataLst>
  <p:defaultTextStyle>
    <a:defPPr>
      <a:defRPr lang="en-US"/>
    </a:defPPr>
    <a:lvl1pPr algn="ctr" rtl="0" fontAlgn="base">
      <a:spcBef>
        <a:spcPct val="0"/>
      </a:spcBef>
      <a:spcAft>
        <a:spcPct val="0"/>
      </a:spcAft>
      <a:defRPr sz="9600" b="1" kern="1200">
        <a:solidFill>
          <a:schemeClr val="tx1"/>
        </a:solidFill>
        <a:latin typeface="Times New Roman" pitchFamily="18" charset="0"/>
        <a:ea typeface="+mn-ea"/>
        <a:cs typeface="+mn-cs"/>
      </a:defRPr>
    </a:lvl1pPr>
    <a:lvl2pPr marL="457200" algn="ctr" rtl="0" fontAlgn="base">
      <a:spcBef>
        <a:spcPct val="0"/>
      </a:spcBef>
      <a:spcAft>
        <a:spcPct val="0"/>
      </a:spcAft>
      <a:defRPr sz="9600" b="1" kern="1200">
        <a:solidFill>
          <a:schemeClr val="tx1"/>
        </a:solidFill>
        <a:latin typeface="Times New Roman" pitchFamily="18" charset="0"/>
        <a:ea typeface="+mn-ea"/>
        <a:cs typeface="+mn-cs"/>
      </a:defRPr>
    </a:lvl2pPr>
    <a:lvl3pPr marL="914400" algn="ctr" rtl="0" fontAlgn="base">
      <a:spcBef>
        <a:spcPct val="0"/>
      </a:spcBef>
      <a:spcAft>
        <a:spcPct val="0"/>
      </a:spcAft>
      <a:defRPr sz="9600" b="1" kern="1200">
        <a:solidFill>
          <a:schemeClr val="tx1"/>
        </a:solidFill>
        <a:latin typeface="Times New Roman" pitchFamily="18" charset="0"/>
        <a:ea typeface="+mn-ea"/>
        <a:cs typeface="+mn-cs"/>
      </a:defRPr>
    </a:lvl3pPr>
    <a:lvl4pPr marL="1371600" algn="ctr" rtl="0" fontAlgn="base">
      <a:spcBef>
        <a:spcPct val="0"/>
      </a:spcBef>
      <a:spcAft>
        <a:spcPct val="0"/>
      </a:spcAft>
      <a:defRPr sz="9600" b="1" kern="1200">
        <a:solidFill>
          <a:schemeClr val="tx1"/>
        </a:solidFill>
        <a:latin typeface="Times New Roman" pitchFamily="18" charset="0"/>
        <a:ea typeface="+mn-ea"/>
        <a:cs typeface="+mn-cs"/>
      </a:defRPr>
    </a:lvl4pPr>
    <a:lvl5pPr marL="1828800" algn="ctr" rtl="0" fontAlgn="base">
      <a:spcBef>
        <a:spcPct val="0"/>
      </a:spcBef>
      <a:spcAft>
        <a:spcPct val="0"/>
      </a:spcAft>
      <a:defRPr sz="9600" b="1" kern="1200">
        <a:solidFill>
          <a:schemeClr val="tx1"/>
        </a:solidFill>
        <a:latin typeface="Times New Roman" pitchFamily="18" charset="0"/>
        <a:ea typeface="+mn-ea"/>
        <a:cs typeface="+mn-cs"/>
      </a:defRPr>
    </a:lvl5pPr>
    <a:lvl6pPr marL="2286000" algn="l" defTabSz="914400" rtl="0" eaLnBrk="1" latinLnBrk="0" hangingPunct="1">
      <a:defRPr sz="9600" b="1" kern="1200">
        <a:solidFill>
          <a:schemeClr val="tx1"/>
        </a:solidFill>
        <a:latin typeface="Times New Roman" pitchFamily="18" charset="0"/>
        <a:ea typeface="+mn-ea"/>
        <a:cs typeface="+mn-cs"/>
      </a:defRPr>
    </a:lvl6pPr>
    <a:lvl7pPr marL="2743200" algn="l" defTabSz="914400" rtl="0" eaLnBrk="1" latinLnBrk="0" hangingPunct="1">
      <a:defRPr sz="9600" b="1" kern="1200">
        <a:solidFill>
          <a:schemeClr val="tx1"/>
        </a:solidFill>
        <a:latin typeface="Times New Roman" pitchFamily="18" charset="0"/>
        <a:ea typeface="+mn-ea"/>
        <a:cs typeface="+mn-cs"/>
      </a:defRPr>
    </a:lvl7pPr>
    <a:lvl8pPr marL="3200400" algn="l" defTabSz="914400" rtl="0" eaLnBrk="1" latinLnBrk="0" hangingPunct="1">
      <a:defRPr sz="9600" b="1" kern="1200">
        <a:solidFill>
          <a:schemeClr val="tx1"/>
        </a:solidFill>
        <a:latin typeface="Times New Roman" pitchFamily="18" charset="0"/>
        <a:ea typeface="+mn-ea"/>
        <a:cs typeface="+mn-cs"/>
      </a:defRPr>
    </a:lvl8pPr>
    <a:lvl9pPr marL="3657600" algn="l" defTabSz="914400" rtl="0" eaLnBrk="1" latinLnBrk="0" hangingPunct="1">
      <a:defRPr sz="9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E4E4"/>
    <a:srgbClr val="3D9956"/>
    <a:srgbClr val="998C3D"/>
    <a:srgbClr val="3F3D99"/>
    <a:srgbClr val="FFFFFF"/>
    <a:srgbClr val="993D71"/>
    <a:srgbClr val="00B050"/>
    <a:srgbClr val="FFC000"/>
    <a:srgbClr val="FFCC66"/>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5" autoAdjust="0"/>
    <p:restoredTop sz="80727" autoAdjust="0"/>
  </p:normalViewPr>
  <p:slideViewPr>
    <p:cSldViewPr>
      <p:cViewPr varScale="1">
        <p:scale>
          <a:sx n="115" d="100"/>
          <a:sy n="115" d="100"/>
        </p:scale>
        <p:origin x="1593"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2"/>
            <a:ext cx="2946255" cy="496411"/>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algn="l" eaLnBrk="0" hangingPunct="0">
              <a:defRPr sz="1200" b="0" smtClean="0"/>
            </a:lvl1pPr>
          </a:lstStyle>
          <a:p>
            <a:pPr>
              <a:defRPr/>
            </a:pPr>
            <a:endParaRPr lang="en-AU"/>
          </a:p>
        </p:txBody>
      </p:sp>
      <p:sp>
        <p:nvSpPr>
          <p:cNvPr id="3075" name="Rectangle 3"/>
          <p:cNvSpPr>
            <a:spLocks noGrp="1" noChangeArrowheads="1"/>
          </p:cNvSpPr>
          <p:nvPr>
            <p:ph type="dt" sz="quarter" idx="1"/>
          </p:nvPr>
        </p:nvSpPr>
        <p:spPr bwMode="auto">
          <a:xfrm>
            <a:off x="3851422" y="2"/>
            <a:ext cx="2946255" cy="496411"/>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algn="r" eaLnBrk="0" hangingPunct="0">
              <a:defRPr sz="1200" b="0" smtClean="0"/>
            </a:lvl1pPr>
          </a:lstStyle>
          <a:p>
            <a:pPr>
              <a:defRPr/>
            </a:pPr>
            <a:endParaRPr lang="en-AU"/>
          </a:p>
        </p:txBody>
      </p:sp>
      <p:sp>
        <p:nvSpPr>
          <p:cNvPr id="3076" name="Rectangle 4"/>
          <p:cNvSpPr>
            <a:spLocks noGrp="1" noChangeArrowheads="1"/>
          </p:cNvSpPr>
          <p:nvPr>
            <p:ph type="ftr" sz="quarter" idx="2"/>
          </p:nvPr>
        </p:nvSpPr>
        <p:spPr bwMode="auto">
          <a:xfrm>
            <a:off x="2" y="9430228"/>
            <a:ext cx="2946255" cy="496411"/>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algn="l" eaLnBrk="0" hangingPunct="0">
              <a:defRPr sz="1200" b="0" smtClean="0"/>
            </a:lvl1pPr>
          </a:lstStyle>
          <a:p>
            <a:pPr>
              <a:defRPr/>
            </a:pPr>
            <a:endParaRPr lang="en-AU"/>
          </a:p>
        </p:txBody>
      </p:sp>
      <p:sp>
        <p:nvSpPr>
          <p:cNvPr id="3077" name="Rectangle 5"/>
          <p:cNvSpPr>
            <a:spLocks noGrp="1" noChangeArrowheads="1"/>
          </p:cNvSpPr>
          <p:nvPr>
            <p:ph type="sldNum" sz="quarter" idx="3"/>
          </p:nvPr>
        </p:nvSpPr>
        <p:spPr bwMode="auto">
          <a:xfrm>
            <a:off x="3851422" y="9430228"/>
            <a:ext cx="2946255" cy="496411"/>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algn="r" eaLnBrk="0" hangingPunct="0">
              <a:defRPr sz="1200" b="0" smtClean="0"/>
            </a:lvl1pPr>
          </a:lstStyle>
          <a:p>
            <a:pPr>
              <a:defRPr/>
            </a:pPr>
            <a:fld id="{F264E028-7758-44C2-BBF6-F8FD340932B1}" type="slidenum">
              <a:rPr lang="en-AU"/>
              <a:pPr>
                <a:defRPr/>
              </a:pPr>
              <a:t>‹#›</a:t>
            </a:fld>
            <a:endParaRPr lang="en-AU"/>
          </a:p>
        </p:txBody>
      </p:sp>
    </p:spTree>
    <p:extLst>
      <p:ext uri="{BB962C8B-B14F-4D97-AF65-F5344CB8AC3E}">
        <p14:creationId xmlns:p14="http://schemas.microsoft.com/office/powerpoint/2010/main" val="2571023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46255" cy="496411"/>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algn="l" eaLnBrk="0" hangingPunct="0">
              <a:defRPr sz="1200" b="0" smtClean="0"/>
            </a:lvl1pPr>
          </a:lstStyle>
          <a:p>
            <a:pPr>
              <a:defRPr/>
            </a:pPr>
            <a:endParaRPr lang="en-AU"/>
          </a:p>
        </p:txBody>
      </p:sp>
      <p:sp>
        <p:nvSpPr>
          <p:cNvPr id="4099" name="Rectangle 3"/>
          <p:cNvSpPr>
            <a:spLocks noGrp="1" noChangeArrowheads="1"/>
          </p:cNvSpPr>
          <p:nvPr>
            <p:ph type="dt" idx="1"/>
          </p:nvPr>
        </p:nvSpPr>
        <p:spPr bwMode="auto">
          <a:xfrm>
            <a:off x="3851422" y="2"/>
            <a:ext cx="2946255" cy="496411"/>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algn="r" eaLnBrk="0" hangingPunct="0">
              <a:defRPr sz="1200" b="0" smtClean="0"/>
            </a:lvl1pPr>
          </a:lstStyle>
          <a:p>
            <a:pPr>
              <a:defRPr/>
            </a:pPr>
            <a:endParaRPr lang="en-AU"/>
          </a:p>
        </p:txBody>
      </p:sp>
      <p:sp>
        <p:nvSpPr>
          <p:cNvPr id="37892"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906793" y="4715910"/>
            <a:ext cx="4984095" cy="4466111"/>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4102" name="Rectangle 6"/>
          <p:cNvSpPr>
            <a:spLocks noGrp="1" noChangeArrowheads="1"/>
          </p:cNvSpPr>
          <p:nvPr>
            <p:ph type="ftr" sz="quarter" idx="4"/>
          </p:nvPr>
        </p:nvSpPr>
        <p:spPr bwMode="auto">
          <a:xfrm>
            <a:off x="2" y="9430228"/>
            <a:ext cx="2946255" cy="496411"/>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algn="l" eaLnBrk="0" hangingPunct="0">
              <a:defRPr sz="1200" b="0" smtClean="0"/>
            </a:lvl1pPr>
          </a:lstStyle>
          <a:p>
            <a:pPr>
              <a:defRPr/>
            </a:pPr>
            <a:endParaRPr lang="en-AU"/>
          </a:p>
        </p:txBody>
      </p:sp>
      <p:sp>
        <p:nvSpPr>
          <p:cNvPr id="4103" name="Rectangle 7"/>
          <p:cNvSpPr>
            <a:spLocks noGrp="1" noChangeArrowheads="1"/>
          </p:cNvSpPr>
          <p:nvPr>
            <p:ph type="sldNum" sz="quarter" idx="5"/>
          </p:nvPr>
        </p:nvSpPr>
        <p:spPr bwMode="auto">
          <a:xfrm>
            <a:off x="3851422" y="9430228"/>
            <a:ext cx="2946255" cy="496411"/>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algn="r" eaLnBrk="0" hangingPunct="0">
              <a:defRPr sz="1200" b="0" smtClean="0"/>
            </a:lvl1pPr>
          </a:lstStyle>
          <a:p>
            <a:pPr>
              <a:defRPr/>
            </a:pPr>
            <a:fld id="{C893054F-5D0D-42F0-8A73-7D473CBBFF85}" type="slidenum">
              <a:rPr lang="en-AU"/>
              <a:pPr>
                <a:defRPr/>
              </a:pPr>
              <a:t>‹#›</a:t>
            </a:fld>
            <a:endParaRPr lang="en-AU"/>
          </a:p>
        </p:txBody>
      </p:sp>
    </p:spTree>
    <p:extLst>
      <p:ext uri="{BB962C8B-B14F-4D97-AF65-F5344CB8AC3E}">
        <p14:creationId xmlns:p14="http://schemas.microsoft.com/office/powerpoint/2010/main" val="3693338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E79E323D-CA4D-45DF-82BF-733FF56EF4EC}" type="slidenum">
              <a:rPr lang="en-AU" sz="1200" b="0"/>
              <a:pPr/>
              <a:t>1</a:t>
            </a:fld>
            <a:endParaRPr lang="en-AU" sz="1200"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u="sng" kern="1200" dirty="0" smtClean="0">
                <a:solidFill>
                  <a:schemeClr val="tx1"/>
                </a:solidFill>
                <a:latin typeface="Arial" charset="0"/>
                <a:ea typeface="+mn-ea"/>
                <a:cs typeface="+mn-cs"/>
              </a:rPr>
              <a:t>Slide </a:t>
            </a:r>
            <a:r>
              <a:rPr kumimoji="1" lang="en-AU" sz="1200" kern="1200" dirty="0" smtClean="0">
                <a:solidFill>
                  <a:schemeClr val="tx1"/>
                </a:solidFill>
                <a:latin typeface="Arial" charset="0"/>
                <a:ea typeface="+mn-ea"/>
                <a:cs typeface="+mn-cs"/>
              </a:rPr>
              <a:t>I: </a:t>
            </a:r>
            <a:r>
              <a:rPr kumimoji="1" lang="en-AU" sz="1200" kern="1200" dirty="0" smtClean="0">
                <a:solidFill>
                  <a:schemeClr val="tx1"/>
                </a:solidFill>
                <a:effectLst/>
                <a:latin typeface="Arial" charset="0"/>
                <a:ea typeface="+mn-ea"/>
                <a:cs typeface="+mn-cs"/>
              </a:rPr>
              <a:t>Last year I outlined an approach to understanding the nature and origin of the dark matter content of the universe, what you might call a “quantum lambda cold dark matter” or at the risk of acronym overload QLCDM. </a:t>
            </a:r>
          </a:p>
          <a:p>
            <a:r>
              <a:rPr kumimoji="1" lang="en-AU" sz="1200" kern="1200" dirty="0" smtClean="0">
                <a:solidFill>
                  <a:schemeClr val="tx1"/>
                </a:solidFill>
                <a:effectLst/>
                <a:latin typeface="Arial" charset="0"/>
                <a:ea typeface="+mn-ea"/>
                <a:cs typeface="+mn-cs"/>
              </a:rPr>
              <a:t>In this talk I want to </a:t>
            </a:r>
            <a:br>
              <a:rPr kumimoji="1" lang="en-AU" sz="1200" kern="1200" dirty="0" smtClean="0">
                <a:solidFill>
                  <a:schemeClr val="tx1"/>
                </a:solidFill>
                <a:effectLst/>
                <a:latin typeface="Arial" charset="0"/>
                <a:ea typeface="+mn-ea"/>
                <a:cs typeface="+mn-cs"/>
              </a:rPr>
            </a:br>
            <a:r>
              <a:rPr kumimoji="1" lang="en-AU" sz="1200" kern="1200" dirty="0" smtClean="0">
                <a:solidFill>
                  <a:schemeClr val="tx1"/>
                </a:solidFill>
                <a:effectLst/>
                <a:latin typeface="Arial" charset="0"/>
                <a:ea typeface="+mn-ea"/>
                <a:cs typeface="+mn-cs"/>
              </a:rPr>
              <a:t>(1) First give a brief outline of the QCDM/QLCDM theory to refresh your memory, but explaining the physical basis on which it works rather than detailed mathematics</a:t>
            </a:r>
            <a:br>
              <a:rPr kumimoji="1" lang="en-AU" sz="1200" kern="1200" dirty="0" smtClean="0">
                <a:solidFill>
                  <a:schemeClr val="tx1"/>
                </a:solidFill>
                <a:effectLst/>
                <a:latin typeface="Arial" charset="0"/>
                <a:ea typeface="+mn-ea"/>
                <a:cs typeface="+mn-cs"/>
              </a:rPr>
            </a:br>
            <a:r>
              <a:rPr kumimoji="1" lang="en-AU" sz="1200" kern="1200" dirty="0" smtClean="0">
                <a:solidFill>
                  <a:schemeClr val="tx1"/>
                </a:solidFill>
                <a:effectLst/>
                <a:latin typeface="Arial" charset="0"/>
                <a:ea typeface="+mn-ea"/>
                <a:cs typeface="+mn-cs"/>
              </a:rPr>
              <a:t>and, </a:t>
            </a:r>
            <a:br>
              <a:rPr kumimoji="1" lang="en-AU" sz="1200" kern="1200" dirty="0" smtClean="0">
                <a:solidFill>
                  <a:schemeClr val="tx1"/>
                </a:solidFill>
                <a:effectLst/>
                <a:latin typeface="Arial" charset="0"/>
                <a:ea typeface="+mn-ea"/>
                <a:cs typeface="+mn-cs"/>
              </a:rPr>
            </a:br>
            <a:r>
              <a:rPr kumimoji="1" lang="en-AU" sz="1200" kern="1200" dirty="0" smtClean="0">
                <a:solidFill>
                  <a:schemeClr val="tx1"/>
                </a:solidFill>
                <a:effectLst/>
                <a:latin typeface="Arial" charset="0"/>
                <a:ea typeface="+mn-ea"/>
                <a:cs typeface="+mn-cs"/>
              </a:rPr>
              <a:t>(2) But mostly, try and look at some of the so-called “mysteries” of astrophysics that it potentially could solve because many of the major mysteries in astrophysics may be better understandable with the QLCDM model</a:t>
            </a:r>
            <a:endParaRPr kumimoji="1" lang="en-AU"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65473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10</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It is really the SOF that isolates</a:t>
            </a:r>
            <a:r>
              <a:rPr kumimoji="1" lang="en-AU" sz="1200" kern="1200" baseline="0" dirty="0" smtClean="0">
                <a:solidFill>
                  <a:schemeClr val="tx1"/>
                </a:solidFill>
                <a:latin typeface="Arial" charset="0"/>
                <a:ea typeface="+mn-ea"/>
                <a:cs typeface="+mn-cs"/>
              </a:rPr>
              <a:t> the left hand side from the right hand side of the state diagram. </a:t>
            </a:r>
            <a:r>
              <a:rPr kumimoji="1" lang="en-AU" sz="1200" kern="1200" dirty="0" smtClean="0">
                <a:solidFill>
                  <a:schemeClr val="tx1"/>
                </a:solidFill>
                <a:latin typeface="Arial" charset="0"/>
                <a:ea typeface="+mn-ea"/>
                <a:cs typeface="+mn-cs"/>
              </a:rPr>
              <a:t>Since SOF is so important in determining interaction rate, how does it vary across the state diagram? </a:t>
            </a:r>
          </a:p>
          <a:p>
            <a:r>
              <a:rPr kumimoji="1" lang="en-AU" sz="1200" kern="1200" dirty="0" smtClean="0">
                <a:solidFill>
                  <a:schemeClr val="tx1"/>
                </a:solidFill>
                <a:latin typeface="Arial" charset="0"/>
                <a:ea typeface="+mn-ea"/>
                <a:cs typeface="+mn-cs"/>
              </a:rPr>
              <a:t>Each</a:t>
            </a:r>
            <a:r>
              <a:rPr kumimoji="1" lang="en-AU" sz="1200" kern="1200" baseline="0" dirty="0" smtClean="0">
                <a:solidFill>
                  <a:schemeClr val="tx1"/>
                </a:solidFill>
                <a:latin typeface="Arial" charset="0"/>
                <a:ea typeface="+mn-ea"/>
                <a:cs typeface="+mn-cs"/>
              </a:rPr>
              <a:t> coloured line shown here on the state diagram represents sets of states with approximately the same average radial position. Clearly the higher we go up the state diagram (larger n’s and further out in a deeper halo, the more high l-states there are. More importantly however is that because each horizontal line begins with the same SOF it means that for higher states there is a much greater range of SOF values and the SOF’s extend to much </a:t>
            </a:r>
            <a:r>
              <a:rPr kumimoji="1" lang="en-AU" sz="1200" kern="1200" baseline="0" dirty="0" err="1" smtClean="0">
                <a:solidFill>
                  <a:schemeClr val="tx1"/>
                </a:solidFill>
                <a:latin typeface="Arial" charset="0"/>
                <a:ea typeface="+mn-ea"/>
                <a:cs typeface="+mn-cs"/>
              </a:rPr>
              <a:t>lowere</a:t>
            </a:r>
            <a:r>
              <a:rPr kumimoji="1" lang="en-AU" sz="1200" kern="1200" baseline="0" dirty="0" smtClean="0">
                <a:solidFill>
                  <a:schemeClr val="tx1"/>
                </a:solidFill>
                <a:latin typeface="Arial" charset="0"/>
                <a:ea typeface="+mn-ea"/>
                <a:cs typeface="+mn-cs"/>
              </a:rPr>
              <a:t> values. This is why we don’t see dark states in smaller wells with lower masses. Dark states really start to show up in wells like the sun where large enough well-bound n-states are available.</a:t>
            </a:r>
            <a:endParaRPr lang="en-US" dirty="0" smtClean="0"/>
          </a:p>
        </p:txBody>
      </p:sp>
    </p:spTree>
    <p:extLst>
      <p:ext uri="{BB962C8B-B14F-4D97-AF65-F5344CB8AC3E}">
        <p14:creationId xmlns:p14="http://schemas.microsoft.com/office/powerpoint/2010/main" val="273150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11</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Slide 2 DON’T TALK ON THIS FOR LONG!!! </a:t>
            </a:r>
            <a:r>
              <a:rPr kumimoji="1" lang="en-AU" sz="1200" kern="1200" dirty="0" smtClean="0">
                <a:solidFill>
                  <a:schemeClr val="tx1"/>
                </a:solidFill>
                <a:effectLst/>
                <a:latin typeface="Arial" charset="0"/>
                <a:ea typeface="+mn-ea"/>
                <a:cs typeface="+mn-cs"/>
              </a:rPr>
              <a:t> I don’t have all the answers and I certainly don’t think that QLCDM in its present form can necessarily solve every major problem in astrophysics but QLCDM seems to solve a lot of them, and today I hope to sufficiently convince you that it is worth pursuing and testing the idea further. There is no doubt that although LCDM works great on very large scales, it has presently hit some fairly difficult obstacles:</a:t>
            </a:r>
          </a:p>
          <a:p>
            <a:r>
              <a:rPr kumimoji="1" lang="en-AU" sz="1200" kern="1200" dirty="0" smtClean="0">
                <a:solidFill>
                  <a:schemeClr val="tx1"/>
                </a:solidFill>
                <a:effectLst/>
                <a:latin typeface="Arial" charset="0"/>
                <a:ea typeface="+mn-ea"/>
                <a:cs typeface="+mn-cs"/>
              </a:rPr>
              <a:t>	</a:t>
            </a:r>
          </a:p>
          <a:p>
            <a:r>
              <a:rPr kumimoji="1" lang="en-AU" sz="1200" kern="1200" dirty="0" smtClean="0">
                <a:solidFill>
                  <a:schemeClr val="tx1"/>
                </a:solidFill>
                <a:effectLst/>
                <a:latin typeface="Arial" charset="0"/>
                <a:ea typeface="+mn-ea"/>
                <a:cs typeface="+mn-cs"/>
              </a:rPr>
              <a:t>There is no detected particle candidate, despite the LHC finding the Higgs, and in fact the result was too good because it fits so well that there doesn’t seem to be any hint at the moment, of physics beyond the standard model, that is required for candidates such as the </a:t>
            </a:r>
            <a:r>
              <a:rPr kumimoji="1" lang="en-AU" sz="1200" kern="1200" dirty="0" err="1" smtClean="0">
                <a:solidFill>
                  <a:schemeClr val="tx1"/>
                </a:solidFill>
                <a:effectLst/>
                <a:latin typeface="Arial" charset="0"/>
                <a:ea typeface="+mn-ea"/>
                <a:cs typeface="+mn-cs"/>
              </a:rPr>
              <a:t>neutralino</a:t>
            </a:r>
            <a:r>
              <a:rPr kumimoji="1" lang="en-AU" sz="1200" kern="1200" dirty="0" smtClean="0">
                <a:solidFill>
                  <a:schemeClr val="tx1"/>
                </a:solidFill>
                <a:effectLst/>
                <a:latin typeface="Arial" charset="0"/>
                <a:ea typeface="+mn-ea"/>
                <a:cs typeface="+mn-cs"/>
              </a:rPr>
              <a:t> etc. (pic from Sky and Telescope article)</a:t>
            </a:r>
            <a:br>
              <a:rPr kumimoji="1" lang="en-AU" sz="1200" kern="1200" dirty="0" smtClean="0">
                <a:solidFill>
                  <a:schemeClr val="tx1"/>
                </a:solidFill>
                <a:effectLst/>
                <a:latin typeface="Arial" charset="0"/>
                <a:ea typeface="+mn-ea"/>
                <a:cs typeface="+mn-cs"/>
              </a:rPr>
            </a:br>
            <a:r>
              <a:rPr kumimoji="1" lang="en-AU" sz="1200" kern="1200" dirty="0" smtClean="0">
                <a:solidFill>
                  <a:schemeClr val="tx1"/>
                </a:solidFill>
                <a:effectLst/>
                <a:latin typeface="Arial" charset="0"/>
                <a:ea typeface="+mn-ea"/>
                <a:cs typeface="+mn-cs"/>
              </a:rPr>
              <a:t>Yes we (DAMA) have detected some annual change but it’s not the type of WIMP people were looking for and no other detectors can see it…</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On the galactic halo scale the cusp problem (from the FNW profile) is still with us (pic of cusp predicted by NFW compared to smooth DM profile measurements), yet there are no signs of the WIMP decay signalling the WIMP-WIMP annihilation that is needed to solve this problem. </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The satellite problem looks worse than ever – the simulations produce lumpy matter models of the Milky Way with thousands of satellite galaxies (pic of simulation see </a:t>
            </a:r>
            <a:r>
              <a:rPr kumimoji="1" lang="en-AU" sz="1200" kern="1200" dirty="0" err="1" smtClean="0">
                <a:solidFill>
                  <a:schemeClr val="tx1"/>
                </a:solidFill>
                <a:effectLst/>
                <a:latin typeface="Arial" charset="0"/>
                <a:ea typeface="+mn-ea"/>
                <a:cs typeface="+mn-cs"/>
              </a:rPr>
              <a:t>richard’s</a:t>
            </a:r>
            <a:r>
              <a:rPr kumimoji="1" lang="en-AU" sz="1200" kern="1200" dirty="0" smtClean="0">
                <a:solidFill>
                  <a:schemeClr val="tx1"/>
                </a:solidFill>
                <a:effectLst/>
                <a:latin typeface="Arial" charset="0"/>
                <a:ea typeface="+mn-ea"/>
                <a:cs typeface="+mn-cs"/>
              </a:rPr>
              <a:t> course versus a neat, “no or one-satellite” spheroidal galaxy) and we just can’t seem to make anything that looks like the observed relatively smooth spherical halo. </a:t>
            </a:r>
            <a:endParaRPr kumimoji="1" lang="en-AU"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08179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12</a:t>
            </a:fld>
            <a:endParaRPr lang="en-AU" sz="1200" b="0"/>
          </a:p>
        </p:txBody>
      </p:sp>
      <p:sp>
        <p:nvSpPr>
          <p:cNvPr id="39939"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39940" name="Rectangle 3"/>
              <p:cNvSpPr>
                <a:spLocks noGrp="1" noChangeArrowheads="1"/>
              </p:cNvSpPr>
              <p:nvPr>
                <p:ph type="body" idx="1"/>
              </p:nvPr>
            </p:nvSpPr>
            <p:spPr>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lstStyle/>
              <a:p>
                <a:r>
                  <a:rPr kumimoji="1" lang="en-AU" sz="1200" kern="1200" dirty="0" smtClean="0">
                    <a:solidFill>
                      <a:schemeClr val="tx1"/>
                    </a:solidFill>
                    <a:effectLst/>
                    <a:latin typeface="Arial" charset="0"/>
                    <a:ea typeface="+mn-ea"/>
                    <a:cs typeface="+mn-cs"/>
                  </a:rPr>
                  <a:t>When I first realised that there were so many dark states it seemed such a useful way to explain DM but I couldn’t see how these states could be populated.  I then read an interesting paper by Carr who showed that during phase changes in the early universe over-density regions could collapse to black holes. Carr was envisaging early phase transitions but his theory applies at any time, and therefore at the e+/e- phase transition at t = 1 s the mass of the PBH potentially could be &gt; 10</a:t>
                </a:r>
                <a:r>
                  <a:rPr kumimoji="1" lang="en-AU" sz="1200" kern="1200" baseline="30000" dirty="0" smtClean="0">
                    <a:solidFill>
                      <a:schemeClr val="tx1"/>
                    </a:solidFill>
                    <a:effectLst/>
                    <a:latin typeface="Arial" charset="0"/>
                    <a:ea typeface="+mn-ea"/>
                    <a:cs typeface="+mn-cs"/>
                  </a:rPr>
                  <a:t>35</a:t>
                </a:r>
                <a:r>
                  <a:rPr kumimoji="1" lang="en-AU" sz="1200" kern="1200" dirty="0" smtClean="0">
                    <a:solidFill>
                      <a:schemeClr val="tx1"/>
                    </a:solidFill>
                    <a:effectLst/>
                    <a:latin typeface="Arial" charset="0"/>
                    <a:ea typeface="+mn-ea"/>
                    <a:cs typeface="+mn-cs"/>
                  </a:rPr>
                  <a:t> kg. I</a:t>
                </a:r>
                <a:r>
                  <a:rPr kumimoji="1" lang="en-AU" sz="1200" kern="1200" baseline="0" dirty="0" smtClean="0">
                    <a:solidFill>
                      <a:schemeClr val="tx1"/>
                    </a:solidFill>
                    <a:effectLst/>
                    <a:latin typeface="Arial" charset="0"/>
                    <a:ea typeface="+mn-ea"/>
                    <a:cs typeface="+mn-cs"/>
                  </a:rPr>
                  <a:t> am guessing that the collapse time is of the order of the horizon time – still need to read this is detail. Comes about because equation of state can be different during phase transitions</a:t>
                </a:r>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My assertion was then, and still is now, that the supermassive black holes that centres of galaxies are in fact these “Carr black holes” produced at t = 1 s. This is also supported not only by them having large mass but also by the observation that Carr’s equation can potentially yield number densities of back holes consistent with the present day number density of galaxies.</a:t>
                </a:r>
              </a:p>
              <a:p>
                <a:r>
                  <a:rPr kumimoji="1" lang="en-AU" sz="1200" kern="1200" dirty="0" smtClean="0">
                    <a:solidFill>
                      <a:schemeClr val="tx1"/>
                    </a:solidFill>
                    <a:effectLst/>
                    <a:latin typeface="Arial" charset="0"/>
                    <a:ea typeface="+mn-ea"/>
                    <a:cs typeface="+mn-cs"/>
                  </a:rPr>
                  <a:t>But it was also exciting because such s</a:t>
                </a:r>
                <a:r>
                  <a:rPr kumimoji="1" lang="en-AU" sz="1200" kern="1200" baseline="0" dirty="0" smtClean="0">
                    <a:solidFill>
                      <a:schemeClr val="tx1"/>
                    </a:solidFill>
                    <a:effectLst/>
                    <a:latin typeface="Arial" charset="0"/>
                    <a:ea typeface="+mn-ea"/>
                    <a:cs typeface="+mn-cs"/>
                  </a:rPr>
                  <a:t>ized </a:t>
                </a:r>
                <a:r>
                  <a:rPr kumimoji="1" lang="en-AU" sz="1200" kern="1200" dirty="0" smtClean="0">
                    <a:solidFill>
                      <a:schemeClr val="tx1"/>
                    </a:solidFill>
                    <a:effectLst/>
                    <a:latin typeface="Arial" charset="0"/>
                    <a:ea typeface="+mn-ea"/>
                    <a:cs typeface="+mn-cs"/>
                  </a:rPr>
                  <a:t>black holes could produce the sufficiently deep seed potential wells that I needed to capture baryons (if it were not for the radiation that prevents collapse via acoustic oscillations). So what does the radiation do?</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AU" sz="1200" kern="1200" dirty="0" smtClean="0">
                    <a:solidFill>
                      <a:schemeClr val="bg1"/>
                    </a:solidFill>
                    <a:latin typeface="Arial" charset="0"/>
                    <a:ea typeface="+mn-ea"/>
                    <a:cs typeface="Times New Roman" pitchFamily="18" charset="0"/>
                  </a:rPr>
                  <a:t>Shell model:</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Compton and Rayleigh cross sections will be smaller for particles</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in the potential well of the Carr black holes</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baryons are trapped when well depth ~ </a:t>
                </a:r>
                <a:r>
                  <a:rPr lang="en-AU" sz="1200" i="1" dirty="0" smtClean="0">
                    <a:solidFill>
                      <a:schemeClr val="bg1"/>
                    </a:solidFill>
                    <a:cs typeface="Times New Roman" panose="02020603050405020304" pitchFamily="18" charset="0"/>
                  </a:rPr>
                  <a:t>f</a:t>
                </a:r>
                <a:r>
                  <a:rPr kumimoji="1" lang="en-AU" sz="1200" kern="1200" dirty="0" smtClean="0">
                    <a:solidFill>
                      <a:schemeClr val="bg1"/>
                    </a:solidFill>
                    <a:latin typeface="Arial" charset="0"/>
                    <a:ea typeface="+mn-ea"/>
                    <a:cs typeface="Times New Roman" pitchFamily="18" charset="0"/>
                  </a:rPr>
                  <a:t> </a:t>
                </a:r>
                <a:r>
                  <a:rPr kumimoji="1" lang="en-AU" sz="1200" kern="1200" dirty="0" err="1" smtClean="0">
                    <a:solidFill>
                      <a:schemeClr val="bg1"/>
                    </a:solidFill>
                    <a:latin typeface="Arial" charset="0"/>
                    <a:ea typeface="+mn-ea"/>
                    <a:cs typeface="Times New Roman" pitchFamily="18" charset="0"/>
                  </a:rPr>
                  <a:t>E</a:t>
                </a:r>
                <a:r>
                  <a:rPr kumimoji="1" lang="en-AU" sz="1200" kern="1200" baseline="-25000" dirty="0" err="1" smtClean="0">
                    <a:solidFill>
                      <a:schemeClr val="bg1"/>
                    </a:solidFill>
                    <a:latin typeface="Arial" charset="0"/>
                    <a:ea typeface="+mn-ea"/>
                    <a:cs typeface="Times New Roman" pitchFamily="18" charset="0"/>
                  </a:rPr>
                  <a:t>k</a:t>
                </a:r>
                <a:r>
                  <a:rPr kumimoji="1" lang="en-AU" sz="1200" kern="1200" baseline="-25000" dirty="0" smtClean="0">
                    <a:solidFill>
                      <a:schemeClr val="bg1"/>
                    </a:solidFill>
                    <a:latin typeface="Arial" charset="0"/>
                    <a:ea typeface="+mn-ea"/>
                    <a:cs typeface="Times New Roman" pitchFamily="18" charset="0"/>
                  </a:rPr>
                  <a:t>(particle)</a:t>
                </a:r>
                <a:r>
                  <a:rPr kumimoji="1" lang="en-AU" sz="1200" kern="1200" dirty="0" smtClean="0">
                    <a:solidFill>
                      <a:schemeClr val="bg1"/>
                    </a:solidFill>
                    <a:latin typeface="Arial" charset="0"/>
                    <a:ea typeface="+mn-ea"/>
                    <a:cs typeface="Times New Roman" pitchFamily="18" charset="0"/>
                  </a:rPr>
                  <a:t> where </a:t>
                </a:r>
                <a:r>
                  <a:rPr lang="en-AU" sz="1200" dirty="0" smtClean="0">
                    <a:solidFill>
                      <a:schemeClr val="bg1"/>
                    </a:solidFill>
                    <a:cs typeface="Times New Roman" pitchFamily="18" charset="0"/>
                  </a:rPr>
                  <a:t> </a:t>
                </a:r>
                <a:r>
                  <a:rPr lang="en-AU" sz="1200" i="1" dirty="0" smtClean="0">
                    <a:solidFill>
                      <a:schemeClr val="bg1"/>
                    </a:solidFill>
                    <a:cs typeface="Times New Roman" panose="02020603050405020304" pitchFamily="18" charset="0"/>
                  </a:rPr>
                  <a:t>f</a:t>
                </a:r>
                <a:r>
                  <a:rPr lang="en-AU" sz="1200" dirty="0" smtClean="0">
                    <a:solidFill>
                      <a:schemeClr val="bg1"/>
                    </a:solidFill>
                    <a:cs typeface="Times New Roman" pitchFamily="18" charset="0"/>
                  </a:rPr>
                  <a:t> </a:t>
                </a:r>
                <a:r>
                  <a:rPr kumimoji="1" lang="en-AU" sz="1200" kern="1200" dirty="0" smtClean="0">
                    <a:solidFill>
                      <a:schemeClr val="bg1"/>
                    </a:solidFill>
                    <a:latin typeface="Arial" charset="0"/>
                    <a:ea typeface="+mn-ea"/>
                    <a:cs typeface="Times New Roman" pitchFamily="18" charset="0"/>
                  </a:rPr>
                  <a:t> is a free </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parameter, typically 10 by analogy with the atomic case (</a:t>
                </a:r>
                <a:r>
                  <a:rPr kumimoji="1" lang="en-AU" sz="1200" kern="1200" dirty="0" err="1" smtClean="0">
                    <a:solidFill>
                      <a:schemeClr val="bg1"/>
                    </a:solidFill>
                    <a:latin typeface="Arial" charset="0"/>
                    <a:ea typeface="+mn-ea"/>
                    <a:cs typeface="Times New Roman" pitchFamily="18" charset="0"/>
                  </a:rPr>
                  <a:t>Saha</a:t>
                </a:r>
                <a:r>
                  <a:rPr kumimoji="1" lang="en-AU" sz="1200" kern="1200" dirty="0" smtClean="0">
                    <a:solidFill>
                      <a:schemeClr val="bg1"/>
                    </a:solidFill>
                    <a:latin typeface="Arial" charset="0"/>
                    <a:ea typeface="+mn-ea"/>
                    <a:cs typeface="Times New Roman" pitchFamily="18" charset="0"/>
                  </a:rPr>
                  <a:t> eq.)</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capture increases the contrast density/well depth and promotes</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further</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can form 10</a:t>
                </a:r>
                <a:r>
                  <a:rPr kumimoji="1" lang="en-AU" sz="1200" kern="1200" baseline="30000" dirty="0" smtClean="0">
                    <a:solidFill>
                      <a:schemeClr val="bg1"/>
                    </a:solidFill>
                    <a:latin typeface="Arial" charset="0"/>
                    <a:ea typeface="+mn-ea"/>
                    <a:cs typeface="Times New Roman" pitchFamily="18" charset="0"/>
                  </a:rPr>
                  <a:t>40</a:t>
                </a:r>
                <a:r>
                  <a:rPr kumimoji="1" lang="en-AU" sz="1200" kern="1200" dirty="0" smtClean="0">
                    <a:solidFill>
                      <a:schemeClr val="bg1"/>
                    </a:solidFill>
                    <a:latin typeface="Arial" charset="0"/>
                    <a:ea typeface="+mn-ea"/>
                    <a:cs typeface="Times New Roman" pitchFamily="18" charset="0"/>
                  </a:rPr>
                  <a:t> kg halo before completion of </a:t>
                </a:r>
                <a:r>
                  <a:rPr kumimoji="1" lang="en-AU" sz="1200" kern="1200" dirty="0" err="1" smtClean="0">
                    <a:solidFill>
                      <a:schemeClr val="bg1"/>
                    </a:solidFill>
                    <a:latin typeface="Arial" charset="0"/>
                    <a:ea typeface="+mn-ea"/>
                    <a:cs typeface="Times New Roman" pitchFamily="18" charset="0"/>
                  </a:rPr>
                  <a:t>nucleosynthesis</a:t>
                </a:r>
                <a:r>
                  <a:rPr kumimoji="1" lang="en-AU" sz="1200" kern="1200" dirty="0" smtClean="0">
                    <a:solidFill>
                      <a:schemeClr val="bg1"/>
                    </a:solidFill>
                    <a:latin typeface="Arial" charset="0"/>
                    <a:ea typeface="+mn-ea"/>
                    <a:cs typeface="Times New Roman" pitchFamily="18" charset="0"/>
                  </a:rPr>
                  <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halo size/mass is determined by SPBH spacing</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a:t>
                </a:r>
                <a:r>
                  <a:rPr lang="en-AU" sz="1200" dirty="0">
                    <a:solidFill>
                      <a:srgbClr val="000000"/>
                    </a:solidFill>
                    <a:latin typeface="Arial"/>
                    <a:cs typeface="Times New Roman" pitchFamily="18" charset="0"/>
                  </a:rPr>
                  <a:t>~20% of the particles remain in the field-free inter-halo region</a:t>
                </a:r>
                <a:br>
                  <a:rPr lang="en-AU" sz="1200" dirty="0">
                    <a:solidFill>
                      <a:srgbClr val="000000"/>
                    </a:solidFill>
                    <a:latin typeface="Arial"/>
                    <a:cs typeface="Times New Roman" pitchFamily="18" charset="0"/>
                  </a:rPr>
                </a:br>
                <a:r>
                  <a:rPr lang="en-AU" sz="1200" dirty="0">
                    <a:solidFill>
                      <a:srgbClr val="000000"/>
                    </a:solidFill>
                    <a:latin typeface="Arial"/>
                    <a:cs typeface="Times New Roman" pitchFamily="18" charset="0"/>
                  </a:rPr>
                  <a:t>- why WMAP yields about 1/5 as the baryon/matter fraction</a:t>
                </a:r>
                <a:r>
                  <a:rPr lang="en-AU" sz="1200" dirty="0" smtClean="0">
                    <a:solidFill>
                      <a:srgbClr val="000000"/>
                    </a:solidFill>
                    <a:latin typeface="Arial"/>
                    <a:cs typeface="Times New Roman" pitchFamily="18" charset="0"/>
                  </a:rPr>
                  <a:t>?</a:t>
                </a:r>
                <a:r>
                  <a:rPr kumimoji="1" lang="en-AU" sz="1200" kern="1200" dirty="0" smtClean="0">
                    <a:solidFill>
                      <a:schemeClr val="bg1"/>
                    </a:solidFill>
                    <a:latin typeface="Arial" charset="0"/>
                    <a:ea typeface="+mn-ea"/>
                    <a:cs typeface="Times New Roman" pitchFamily="18" charset="0"/>
                  </a:rPr>
                  <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small halos grow, in size by excitation (probably 3 body collisions),</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and mass by merging.</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for small r, density </a:t>
                </a:r>
                <a14:m>
                  <m:oMath xmlns:m="http://schemas.openxmlformats.org/officeDocument/2006/math">
                    <m:r>
                      <a:rPr lang="en-AU" sz="1200" b="0" i="1" smtClean="0">
                        <a:solidFill>
                          <a:schemeClr val="bg1"/>
                        </a:solidFill>
                        <a:latin typeface="Cambria Math" panose="02040503050406030204" pitchFamily="18" charset="0"/>
                        <a:ea typeface="Cambria Math" panose="02040503050406030204" pitchFamily="18" charset="0"/>
                        <a:cs typeface="Times New Roman" pitchFamily="18" charset="0"/>
                      </a:rPr>
                      <m:t>𝜌</m:t>
                    </m:r>
                    <m:r>
                      <a:rPr lang="en-AU" sz="1200" b="0" i="1" smtClean="0">
                        <a:solidFill>
                          <a:schemeClr val="bg1"/>
                        </a:solidFill>
                        <a:latin typeface="Cambria Math" panose="02040503050406030204" pitchFamily="18" charset="0"/>
                        <a:ea typeface="Cambria Math" panose="02040503050406030204" pitchFamily="18" charset="0"/>
                        <a:cs typeface="Times New Roman" pitchFamily="18" charset="0"/>
                      </a:rPr>
                      <m:t>∝</m:t>
                    </m:r>
                    <m:f>
                      <m:fPr>
                        <m:type m:val="lin"/>
                        <m:ctrlPr>
                          <a:rPr lang="en-AU" sz="1200" b="0" i="1">
                            <a:solidFill>
                              <a:schemeClr val="bg1"/>
                            </a:solidFill>
                            <a:latin typeface="Cambria Math" panose="02040503050406030204" pitchFamily="18" charset="0"/>
                            <a:cs typeface="Times New Roman" pitchFamily="18" charset="0"/>
                          </a:rPr>
                        </m:ctrlPr>
                      </m:fPr>
                      <m:num>
                        <m:r>
                          <a:rPr lang="en-AU" sz="1200" b="0" i="1">
                            <a:solidFill>
                              <a:schemeClr val="bg1"/>
                            </a:solidFill>
                            <a:latin typeface="Cambria Math" panose="02040503050406030204" pitchFamily="18" charset="0"/>
                            <a:cs typeface="Times New Roman" pitchFamily="18" charset="0"/>
                          </a:rPr>
                          <m:t>1</m:t>
                        </m:r>
                      </m:num>
                      <m:den>
                        <m:sSup>
                          <m:sSupPr>
                            <m:ctrlPr>
                              <a:rPr lang="en-AU" sz="1200" b="0" i="1">
                                <a:solidFill>
                                  <a:schemeClr val="bg1"/>
                                </a:solidFill>
                                <a:latin typeface="Cambria Math" panose="02040503050406030204" pitchFamily="18" charset="0"/>
                                <a:cs typeface="Times New Roman" pitchFamily="18" charset="0"/>
                              </a:rPr>
                            </m:ctrlPr>
                          </m:sSupPr>
                          <m:e>
                            <m:r>
                              <a:rPr lang="en-AU" sz="1200" b="0" i="1">
                                <a:solidFill>
                                  <a:schemeClr val="bg1"/>
                                </a:solidFill>
                                <a:latin typeface="Cambria Math" panose="02040503050406030204" pitchFamily="18" charset="0"/>
                                <a:cs typeface="Times New Roman" pitchFamily="18" charset="0"/>
                              </a:rPr>
                              <m:t>𝑟</m:t>
                            </m:r>
                          </m:e>
                          <m:sup>
                            <m:r>
                              <a:rPr lang="en-AU" sz="1200" b="0" i="1">
                                <a:solidFill>
                                  <a:schemeClr val="bg1"/>
                                </a:solidFill>
                                <a:latin typeface="Cambria Math" panose="02040503050406030204" pitchFamily="18" charset="0"/>
                                <a:cs typeface="Times New Roman" pitchFamily="18" charset="0"/>
                              </a:rPr>
                              <m:t>𝑛</m:t>
                            </m:r>
                          </m:sup>
                        </m:sSup>
                      </m:den>
                    </m:f>
                  </m:oMath>
                </a14:m>
                <a:r>
                  <a:rPr kumimoji="1" lang="en-AU" sz="1200" kern="1200" dirty="0" smtClean="0">
                    <a:solidFill>
                      <a:schemeClr val="bg1"/>
                    </a:solidFill>
                    <a:latin typeface="Arial" charset="0"/>
                    <a:ea typeface="+mn-ea"/>
                    <a:cs typeface="Times New Roman" pitchFamily="18" charset="0"/>
                  </a:rPr>
                  <a:t> where </a:t>
                </a:r>
                <a14:m>
                  <m:oMath xmlns:m="http://schemas.openxmlformats.org/officeDocument/2006/math">
                    <m:r>
                      <a:rPr lang="en-AU" sz="1200" b="0" i="1" smtClean="0">
                        <a:solidFill>
                          <a:schemeClr val="bg1"/>
                        </a:solidFill>
                        <a:latin typeface="Cambria Math" panose="02040503050406030204" pitchFamily="18" charset="0"/>
                        <a:cs typeface="Times New Roman" pitchFamily="18" charset="0"/>
                      </a:rPr>
                      <m:t>𝑛</m:t>
                    </m:r>
                    <m:r>
                      <a:rPr lang="en-AU" sz="1200" b="1" i="1" smtClean="0">
                        <a:solidFill>
                          <a:schemeClr val="bg1"/>
                        </a:solidFill>
                        <a:latin typeface="Cambria Math" panose="02040503050406030204" pitchFamily="18" charset="0"/>
                        <a:cs typeface="Times New Roman" pitchFamily="18" charset="0"/>
                      </a:rPr>
                      <m:t>~</m:t>
                    </m:r>
                    <m:r>
                      <a:rPr lang="en-AU" sz="1200" b="0" i="1" smtClean="0">
                        <a:solidFill>
                          <a:schemeClr val="bg1"/>
                        </a:solidFill>
                        <a:latin typeface="Cambria Math" panose="02040503050406030204" pitchFamily="18" charset="0"/>
                        <a:cs typeface="Times New Roman" pitchFamily="18" charset="0"/>
                      </a:rPr>
                      <m:t>0</m:t>
                    </m:r>
                  </m:oMath>
                </a14:m>
                <a:r>
                  <a:rPr kumimoji="1" lang="en-AU" sz="1200" b="0" kern="1200" dirty="0" smtClean="0">
                    <a:solidFill>
                      <a:schemeClr val="bg1"/>
                    </a:solidFill>
                    <a:latin typeface="Arial" charset="0"/>
                    <a:ea typeface="+mn-ea"/>
                    <a:cs typeface="Times New Roman" pitchFamily="18" charset="0"/>
                  </a:rPr>
                  <a:t> </a:t>
                </a:r>
                <a:r>
                  <a:rPr kumimoji="1" lang="en-AU" sz="1200" kern="1200" dirty="0">
                    <a:solidFill>
                      <a:schemeClr val="bg1"/>
                    </a:solidFill>
                    <a:latin typeface="Arial" charset="0"/>
                    <a:ea typeface="+mn-ea"/>
                    <a:cs typeface="Times New Roman" pitchFamily="18" charset="0"/>
                  </a:rPr>
                  <a:t>when</a:t>
                </a:r>
                <a:r>
                  <a:rPr kumimoji="1" lang="en-AU" sz="1200" b="0" kern="1200" dirty="0" smtClean="0">
                    <a:solidFill>
                      <a:schemeClr val="bg1"/>
                    </a:solidFill>
                    <a:latin typeface="Arial" charset="0"/>
                    <a:ea typeface="+mn-ea"/>
                    <a:cs typeface="Times New Roman" pitchFamily="18" charset="0"/>
                  </a:rPr>
                  <a:t> </a:t>
                </a:r>
                <a14:m>
                  <m:oMath xmlns:m="http://schemas.openxmlformats.org/officeDocument/2006/math">
                    <m:r>
                      <a:rPr lang="en-AU" sz="1200" b="0" i="1" smtClean="0">
                        <a:solidFill>
                          <a:schemeClr val="bg1"/>
                        </a:solidFill>
                        <a:latin typeface="Cambria Math" panose="02040503050406030204" pitchFamily="18" charset="0"/>
                        <a:cs typeface="Times New Roman" pitchFamily="18" charset="0"/>
                      </a:rPr>
                      <m:t>𝑟</m:t>
                    </m:r>
                    <m:r>
                      <a:rPr lang="en-AU" sz="1200" b="0" i="1" smtClean="0">
                        <a:solidFill>
                          <a:schemeClr val="bg1"/>
                        </a:solidFill>
                        <a:latin typeface="Cambria Math" panose="02040503050406030204" pitchFamily="18" charset="0"/>
                        <a:ea typeface="Cambria Math" panose="02040503050406030204" pitchFamily="18" charset="0"/>
                        <a:cs typeface="Times New Roman" pitchFamily="18" charset="0"/>
                      </a:rPr>
                      <m:t>&lt;</m:t>
                    </m:r>
                    <m:sSub>
                      <m:sSubPr>
                        <m:ctrlPr>
                          <a:rPr lang="en-AU" sz="1200" b="0" i="1" smtClean="0">
                            <a:solidFill>
                              <a:schemeClr val="bg1"/>
                            </a:solidFill>
                            <a:latin typeface="Cambria Math" panose="02040503050406030204" pitchFamily="18" charset="0"/>
                            <a:ea typeface="Cambria Math" panose="02040503050406030204" pitchFamily="18" charset="0"/>
                            <a:cs typeface="Times New Roman" pitchFamily="18" charset="0"/>
                          </a:rPr>
                        </m:ctrlPr>
                      </m:sSubPr>
                      <m:e>
                        <m:r>
                          <a:rPr lang="en-AU" sz="1200" b="0" i="1" smtClean="0">
                            <a:solidFill>
                              <a:schemeClr val="bg1"/>
                            </a:solidFill>
                            <a:latin typeface="Cambria Math" panose="02040503050406030204" pitchFamily="18" charset="0"/>
                            <a:ea typeface="Cambria Math" panose="02040503050406030204" pitchFamily="18" charset="0"/>
                            <a:cs typeface="Times New Roman" pitchFamily="18" charset="0"/>
                          </a:rPr>
                          <m:t>𝑟</m:t>
                        </m:r>
                      </m:e>
                      <m:sub>
                        <m:r>
                          <a:rPr lang="en-AU" sz="1200" b="0" i="1" smtClean="0">
                            <a:solidFill>
                              <a:schemeClr val="bg1"/>
                            </a:solidFill>
                            <a:latin typeface="Cambria Math" panose="02040503050406030204" pitchFamily="18" charset="0"/>
                            <a:ea typeface="Cambria Math" panose="02040503050406030204" pitchFamily="18" charset="0"/>
                            <a:cs typeface="Times New Roman" pitchFamily="18" charset="0"/>
                          </a:rPr>
                          <m:t>0</m:t>
                        </m:r>
                      </m:sub>
                    </m:sSub>
                  </m:oMath>
                </a14:m>
                <a:r>
                  <a:rPr lang="en-AU" sz="1200" b="0" i="1" dirty="0" smtClean="0">
                    <a:solidFill>
                      <a:schemeClr val="bg1"/>
                    </a:solidFill>
                    <a:cs typeface="Times New Roman" pitchFamily="18" charset="0"/>
                  </a:rPr>
                  <a:t> </a:t>
                </a:r>
                <a:r>
                  <a:rPr kumimoji="1" lang="en-AU" sz="1200" kern="1200" dirty="0">
                    <a:solidFill>
                      <a:schemeClr val="bg1"/>
                    </a:solidFill>
                    <a:latin typeface="Arial" charset="0"/>
                    <a:ea typeface="+mn-ea"/>
                    <a:cs typeface="Times New Roman" pitchFamily="18" charset="0"/>
                  </a:rPr>
                  <a:t>and</a:t>
                </a:r>
                <a:r>
                  <a:rPr lang="en-AU" sz="1200" b="0" i="1" dirty="0" smtClean="0">
                    <a:solidFill>
                      <a:schemeClr val="bg1"/>
                    </a:solidFill>
                    <a:cs typeface="Times New Roman" pitchFamily="18" charset="0"/>
                  </a:rPr>
                  <a:t> </a:t>
                </a:r>
                <a14:m>
                  <m:oMath xmlns:m="http://schemas.openxmlformats.org/officeDocument/2006/math">
                    <m:r>
                      <a:rPr lang="en-AU" sz="1200" b="0" i="1">
                        <a:solidFill>
                          <a:schemeClr val="bg1"/>
                        </a:solidFill>
                        <a:latin typeface="Cambria Math" panose="02040503050406030204" pitchFamily="18" charset="0"/>
                        <a:cs typeface="Times New Roman" pitchFamily="18" charset="0"/>
                      </a:rPr>
                      <m:t>𝑛</m:t>
                    </m:r>
                    <m:r>
                      <a:rPr lang="en-AU" sz="1200" i="1">
                        <a:solidFill>
                          <a:schemeClr val="bg1"/>
                        </a:solidFill>
                        <a:latin typeface="Cambria Math" panose="02040503050406030204" pitchFamily="18" charset="0"/>
                        <a:cs typeface="Times New Roman" pitchFamily="18" charset="0"/>
                      </a:rPr>
                      <m:t>~</m:t>
                    </m:r>
                    <m:r>
                      <a:rPr lang="en-AU" sz="1200" b="0" i="1" smtClean="0">
                        <a:solidFill>
                          <a:schemeClr val="bg1"/>
                        </a:solidFill>
                        <a:latin typeface="Cambria Math" panose="02040503050406030204" pitchFamily="18" charset="0"/>
                        <a:cs typeface="Times New Roman" pitchFamily="18" charset="0"/>
                      </a:rPr>
                      <m:t>0.4−3</m:t>
                    </m:r>
                  </m:oMath>
                </a14:m>
                <a:r>
                  <a:rPr lang="en-AU" sz="1200" b="0" i="1" dirty="0" smtClean="0">
                    <a:solidFill>
                      <a:schemeClr val="bg1"/>
                    </a:solidFill>
                    <a:cs typeface="Times New Roman" pitchFamily="18" charset="0"/>
                  </a:rPr>
                  <a:t> </a:t>
                </a:r>
                <a:br>
                  <a:rPr lang="en-AU" sz="1200" b="0" i="1" dirty="0" smtClean="0">
                    <a:solidFill>
                      <a:schemeClr val="bg1"/>
                    </a:solidFill>
                    <a:cs typeface="Times New Roman" pitchFamily="18" charset="0"/>
                  </a:rPr>
                </a:br>
                <a:r>
                  <a:rPr lang="en-AU" sz="1200" b="0" i="1" dirty="0" smtClean="0">
                    <a:solidFill>
                      <a:schemeClr val="bg1"/>
                    </a:solidFill>
                    <a:cs typeface="Times New Roman" pitchFamily="18" charset="0"/>
                  </a:rPr>
                  <a:t>  </a:t>
                </a:r>
                <a:r>
                  <a:rPr kumimoji="1" lang="en-AU" sz="1200" kern="1200" dirty="0" smtClean="0">
                    <a:solidFill>
                      <a:schemeClr val="bg1"/>
                    </a:solidFill>
                    <a:latin typeface="Arial" charset="0"/>
                    <a:ea typeface="+mn-ea"/>
                    <a:cs typeface="Times New Roman" pitchFamily="18" charset="0"/>
                  </a:rPr>
                  <a:t>when</a:t>
                </a:r>
                <a:r>
                  <a:rPr lang="en-AU" sz="1200" b="0" i="1" dirty="0" smtClean="0">
                    <a:solidFill>
                      <a:schemeClr val="bg1"/>
                    </a:solidFill>
                    <a:cs typeface="Times New Roman" pitchFamily="18" charset="0"/>
                  </a:rPr>
                  <a:t> </a:t>
                </a:r>
                <a14:m>
                  <m:oMath xmlns:m="http://schemas.openxmlformats.org/officeDocument/2006/math">
                    <m:r>
                      <a:rPr lang="en-AU" sz="1200" b="0" i="1">
                        <a:solidFill>
                          <a:schemeClr val="bg1"/>
                        </a:solidFill>
                        <a:latin typeface="Cambria Math" panose="02040503050406030204" pitchFamily="18" charset="0"/>
                        <a:cs typeface="Times New Roman" pitchFamily="18" charset="0"/>
                      </a:rPr>
                      <m:t>𝑟</m:t>
                    </m:r>
                    <m:r>
                      <a:rPr lang="en-AU" sz="1200" b="0" i="1">
                        <a:solidFill>
                          <a:schemeClr val="bg1"/>
                        </a:solidFill>
                        <a:latin typeface="Cambria Math" panose="02040503050406030204" pitchFamily="18" charset="0"/>
                        <a:ea typeface="Cambria Math" panose="02040503050406030204" pitchFamily="18" charset="0"/>
                        <a:cs typeface="Times New Roman" pitchFamily="18" charset="0"/>
                      </a:rPr>
                      <m:t>&lt;</m:t>
                    </m:r>
                    <m:sSub>
                      <m:sSubPr>
                        <m:ctrlPr>
                          <a:rPr lang="en-AU" sz="1200" b="0" i="1">
                            <a:solidFill>
                              <a:schemeClr val="bg1"/>
                            </a:solidFill>
                            <a:latin typeface="Cambria Math" panose="02040503050406030204" pitchFamily="18" charset="0"/>
                            <a:ea typeface="Cambria Math" panose="02040503050406030204" pitchFamily="18" charset="0"/>
                            <a:cs typeface="Times New Roman" pitchFamily="18" charset="0"/>
                          </a:rPr>
                        </m:ctrlPr>
                      </m:sSubPr>
                      <m:e>
                        <m:r>
                          <a:rPr lang="en-AU" sz="1200" b="0" i="1">
                            <a:solidFill>
                              <a:schemeClr val="bg1"/>
                            </a:solidFill>
                            <a:latin typeface="Cambria Math" panose="02040503050406030204" pitchFamily="18" charset="0"/>
                            <a:ea typeface="Cambria Math" panose="02040503050406030204" pitchFamily="18" charset="0"/>
                            <a:cs typeface="Times New Roman" pitchFamily="18" charset="0"/>
                          </a:rPr>
                          <m:t>𝑟</m:t>
                        </m:r>
                      </m:e>
                      <m:sub>
                        <m:r>
                          <a:rPr lang="en-AU" sz="1200" b="0" i="1">
                            <a:solidFill>
                              <a:schemeClr val="bg1"/>
                            </a:solidFill>
                            <a:latin typeface="Cambria Math" panose="02040503050406030204" pitchFamily="18" charset="0"/>
                            <a:ea typeface="Cambria Math" panose="02040503050406030204" pitchFamily="18" charset="0"/>
                            <a:cs typeface="Times New Roman" pitchFamily="18" charset="0"/>
                          </a:rPr>
                          <m:t>0</m:t>
                        </m:r>
                      </m:sub>
                    </m:sSub>
                  </m:oMath>
                </a14:m>
                <a:r>
                  <a:rPr kumimoji="1" lang="en-AU" sz="1200" kern="1200" dirty="0">
                    <a:solidFill>
                      <a:schemeClr val="bg1"/>
                    </a:solidFill>
                    <a:latin typeface="Arial" charset="0"/>
                    <a:ea typeface="+mn-ea"/>
                    <a:cs typeface="Times New Roman" pitchFamily="18" charset="0"/>
                  </a:rPr>
                  <a:t>. </a:t>
                </a:r>
                <a:r>
                  <a:rPr kumimoji="1" lang="en-AU" sz="1200" kern="1200" dirty="0" smtClean="0">
                    <a:solidFill>
                      <a:schemeClr val="bg1"/>
                    </a:solidFill>
                    <a:latin typeface="Arial" charset="0"/>
                    <a:ea typeface="+mn-ea"/>
                    <a:cs typeface="Times New Roman" pitchFamily="18" charset="0"/>
                  </a:rPr>
                  <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a:t>
                </a:r>
                <a14:m>
                  <m:oMath xmlns:m="http://schemas.openxmlformats.org/officeDocument/2006/math">
                    <m:sSub>
                      <m:sSubPr>
                        <m:ctrlPr>
                          <a:rPr lang="en-AU" sz="1200" b="0" i="1">
                            <a:solidFill>
                              <a:schemeClr val="bg1"/>
                            </a:solidFill>
                            <a:latin typeface="Cambria Math" panose="02040503050406030204" pitchFamily="18" charset="0"/>
                            <a:ea typeface="Cambria Math" panose="02040503050406030204" pitchFamily="18" charset="0"/>
                            <a:cs typeface="Times New Roman" pitchFamily="18" charset="0"/>
                          </a:rPr>
                        </m:ctrlPr>
                      </m:sSubPr>
                      <m:e>
                        <m:r>
                          <a:rPr lang="en-AU" sz="1200" b="0" i="1">
                            <a:solidFill>
                              <a:schemeClr val="bg1"/>
                            </a:solidFill>
                            <a:latin typeface="Cambria Math" panose="02040503050406030204" pitchFamily="18" charset="0"/>
                            <a:ea typeface="Cambria Math" panose="02040503050406030204" pitchFamily="18" charset="0"/>
                            <a:cs typeface="Times New Roman" pitchFamily="18" charset="0"/>
                          </a:rPr>
                          <m:t>𝑟</m:t>
                        </m:r>
                      </m:e>
                      <m:sub>
                        <m:r>
                          <a:rPr lang="en-AU" sz="1200" b="0" i="1">
                            <a:solidFill>
                              <a:schemeClr val="bg1"/>
                            </a:solidFill>
                            <a:latin typeface="Cambria Math" panose="02040503050406030204" pitchFamily="18" charset="0"/>
                            <a:ea typeface="Cambria Math" panose="02040503050406030204" pitchFamily="18" charset="0"/>
                            <a:cs typeface="Times New Roman" pitchFamily="18" charset="0"/>
                          </a:rPr>
                          <m:t>0</m:t>
                        </m:r>
                      </m:sub>
                    </m:sSub>
                  </m:oMath>
                </a14:m>
                <a:r>
                  <a:rPr kumimoji="1" lang="en-AU" sz="1200" kern="1200" dirty="0">
                    <a:solidFill>
                      <a:schemeClr val="bg1"/>
                    </a:solidFill>
                    <a:latin typeface="Arial" charset="0"/>
                    <a:ea typeface="+mn-ea"/>
                    <a:cs typeface="Times New Roman" pitchFamily="18" charset="0"/>
                  </a:rPr>
                  <a:t> </a:t>
                </a:r>
                <a:r>
                  <a:rPr kumimoji="1" lang="en-AU" sz="1200" kern="1200" dirty="0" smtClean="0">
                    <a:solidFill>
                      <a:schemeClr val="bg1"/>
                    </a:solidFill>
                    <a:latin typeface="Arial" charset="0"/>
                    <a:ea typeface="+mn-ea"/>
                    <a:cs typeface="Times New Roman" pitchFamily="18" charset="0"/>
                  </a:rPr>
                  <a:t>is </a:t>
                </a:r>
                <a:r>
                  <a:rPr kumimoji="1" lang="en-AU" sz="1200" kern="1200" dirty="0">
                    <a:solidFill>
                      <a:schemeClr val="bg1"/>
                    </a:solidFill>
                    <a:latin typeface="Arial" charset="0"/>
                    <a:ea typeface="+mn-ea"/>
                    <a:cs typeface="Times New Roman" pitchFamily="18" charset="0"/>
                  </a:rPr>
                  <a:t>the initial radius where the well depth satisfies </a:t>
                </a:r>
                <a:r>
                  <a:rPr lang="en-AU" sz="1200" i="1" dirty="0">
                    <a:solidFill>
                      <a:schemeClr val="bg1"/>
                    </a:solidFill>
                    <a:cs typeface="Times New Roman" panose="02020603050405020304" pitchFamily="18" charset="0"/>
                  </a:rPr>
                  <a:t>f</a:t>
                </a:r>
                <a:r>
                  <a:rPr lang="en-AU" sz="1200" dirty="0">
                    <a:solidFill>
                      <a:schemeClr val="bg1"/>
                    </a:solidFill>
                    <a:cs typeface="Times New Roman" pitchFamily="18" charset="0"/>
                  </a:rPr>
                  <a:t> </a:t>
                </a:r>
                <a:r>
                  <a:rPr lang="en-AU" sz="1200" dirty="0" err="1">
                    <a:solidFill>
                      <a:schemeClr val="bg1"/>
                    </a:solidFill>
                    <a:cs typeface="Times New Roman" pitchFamily="18" charset="0"/>
                  </a:rPr>
                  <a:t>E</a:t>
                </a:r>
                <a:r>
                  <a:rPr lang="en-AU" sz="1200" baseline="-25000" dirty="0" err="1">
                    <a:solidFill>
                      <a:schemeClr val="bg1"/>
                    </a:solidFill>
                    <a:cs typeface="Times New Roman" pitchFamily="18" charset="0"/>
                  </a:rPr>
                  <a:t>k</a:t>
                </a:r>
                <a:r>
                  <a:rPr lang="en-AU" sz="1200" baseline="-25000" dirty="0">
                    <a:solidFill>
                      <a:schemeClr val="bg1"/>
                    </a:solidFill>
                    <a:cs typeface="Times New Roman" pitchFamily="18" charset="0"/>
                  </a:rPr>
                  <a:t>(particle</a:t>
                </a:r>
                <a:r>
                  <a:rPr lang="en-AU" sz="1200" baseline="-25000" dirty="0" smtClean="0">
                    <a:solidFill>
                      <a:schemeClr val="bg1"/>
                    </a:solidFill>
                    <a:cs typeface="Times New Roman" pitchFamily="18" charset="0"/>
                  </a:rPr>
                  <a:t>)</a:t>
                </a:r>
                <a:r>
                  <a:rPr kumimoji="1" lang="en-AU" sz="1200" kern="1200" dirty="0" smtClean="0">
                    <a:solidFill>
                      <a:schemeClr val="bg1"/>
                    </a:solidFill>
                    <a:latin typeface="Arial" charset="0"/>
                    <a:ea typeface="+mn-ea"/>
                    <a:cs typeface="Times New Roman" pitchFamily="18" charset="0"/>
                  </a:rPr>
                  <a:t>).</a:t>
                </a:r>
                <a:endParaRPr kumimoji="1" lang="en-AU" sz="1200" kern="1200" dirty="0">
                  <a:solidFill>
                    <a:schemeClr val="bg1"/>
                  </a:solidFill>
                  <a:latin typeface="Arial" charset="0"/>
                  <a:ea typeface="+mn-ea"/>
                  <a:cs typeface="Times New Roman" pitchFamily="18" charset="0"/>
                </a:endParaRPr>
              </a:p>
              <a:p>
                <a:endParaRPr kumimoji="1" lang="en-AU" sz="1200" kern="1200" dirty="0" smtClean="0">
                  <a:solidFill>
                    <a:schemeClr val="tx1"/>
                  </a:solidFill>
                  <a:effectLst/>
                  <a:latin typeface="Arial" charset="0"/>
                  <a:ea typeface="+mn-ea"/>
                  <a:cs typeface="+mn-cs"/>
                </a:endParaRPr>
              </a:p>
              <a:p>
                <a:endParaRPr lang="en-US" dirty="0" smtClean="0"/>
              </a:p>
            </p:txBody>
          </p:sp>
        </mc:Choice>
        <mc:Fallback xmlns="">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effectLst/>
                    <a:latin typeface="Arial" charset="0"/>
                    <a:ea typeface="+mn-ea"/>
                    <a:cs typeface="+mn-cs"/>
                  </a:rPr>
                  <a:t>When I first realised that there were so many dark states it seemed such a useful way to explain DM but I couldn’t see how these states could be populated.  I then read an interesting paper by Carr who showed that during phase changes in the early universe over-density regions could collapse to black holes. Carr was envisaging early phase transitions but his theory applies at any time, and therefore at the e+/e- phase transition at t = 1 s the mass of the PBH potentially could be &gt; 10</a:t>
                </a:r>
                <a:r>
                  <a:rPr kumimoji="1" lang="en-AU" sz="1200" kern="1200" baseline="30000" dirty="0" smtClean="0">
                    <a:solidFill>
                      <a:schemeClr val="tx1"/>
                    </a:solidFill>
                    <a:effectLst/>
                    <a:latin typeface="Arial" charset="0"/>
                    <a:ea typeface="+mn-ea"/>
                    <a:cs typeface="+mn-cs"/>
                  </a:rPr>
                  <a:t>35</a:t>
                </a:r>
                <a:r>
                  <a:rPr kumimoji="1" lang="en-AU" sz="1200" kern="1200" dirty="0" smtClean="0">
                    <a:solidFill>
                      <a:schemeClr val="tx1"/>
                    </a:solidFill>
                    <a:effectLst/>
                    <a:latin typeface="Arial" charset="0"/>
                    <a:ea typeface="+mn-ea"/>
                    <a:cs typeface="+mn-cs"/>
                  </a:rPr>
                  <a:t> kg. I</a:t>
                </a:r>
                <a:r>
                  <a:rPr kumimoji="1" lang="en-AU" sz="1200" kern="1200" baseline="0" dirty="0" smtClean="0">
                    <a:solidFill>
                      <a:schemeClr val="tx1"/>
                    </a:solidFill>
                    <a:effectLst/>
                    <a:latin typeface="Arial" charset="0"/>
                    <a:ea typeface="+mn-ea"/>
                    <a:cs typeface="+mn-cs"/>
                  </a:rPr>
                  <a:t> am guessing that the collapse time is of the order of the horizon time – still need to read this is detail. Comes about because equation of state can be different during phase transitions</a:t>
                </a:r>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My assertion was then, and still is now, that the supermassive black holes that centres of galaxies are in fact these “Carr black holes” produced at t = 1 s. This is also supported not only by them having large mass but also by the observation that Carr’s equation can potentially yield number densities of back holes consistent with the present day number density of galaxies.</a:t>
                </a:r>
              </a:p>
              <a:p>
                <a:r>
                  <a:rPr kumimoji="1" lang="en-AU" sz="1200" kern="1200" dirty="0" smtClean="0">
                    <a:solidFill>
                      <a:schemeClr val="tx1"/>
                    </a:solidFill>
                    <a:effectLst/>
                    <a:latin typeface="Arial" charset="0"/>
                    <a:ea typeface="+mn-ea"/>
                    <a:cs typeface="+mn-cs"/>
                  </a:rPr>
                  <a:t>But it was also exciting because such s</a:t>
                </a:r>
                <a:r>
                  <a:rPr kumimoji="1" lang="en-AU" sz="1200" kern="1200" baseline="0" dirty="0" smtClean="0">
                    <a:solidFill>
                      <a:schemeClr val="tx1"/>
                    </a:solidFill>
                    <a:effectLst/>
                    <a:latin typeface="Arial" charset="0"/>
                    <a:ea typeface="+mn-ea"/>
                    <a:cs typeface="+mn-cs"/>
                  </a:rPr>
                  <a:t>ized </a:t>
                </a:r>
                <a:r>
                  <a:rPr kumimoji="1" lang="en-AU" sz="1200" kern="1200" dirty="0" smtClean="0">
                    <a:solidFill>
                      <a:schemeClr val="tx1"/>
                    </a:solidFill>
                    <a:effectLst/>
                    <a:latin typeface="Arial" charset="0"/>
                    <a:ea typeface="+mn-ea"/>
                    <a:cs typeface="+mn-cs"/>
                  </a:rPr>
                  <a:t>black holes could produce the sufficiently deep seed potential wells that I needed to capture baryons (if it were not for the radiation that prevents collapse via acoustic oscillations). So what does the radiation do?</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AU" sz="1200" kern="1200" dirty="0" smtClean="0">
                    <a:solidFill>
                      <a:schemeClr val="bg1"/>
                    </a:solidFill>
                    <a:latin typeface="Arial" charset="0"/>
                    <a:ea typeface="+mn-ea"/>
                    <a:cs typeface="Times New Roman" pitchFamily="18" charset="0"/>
                  </a:rPr>
                  <a:t>Shell model:</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Compton and Rayleigh cross sections will be smaller for particles</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in the potential well of the Carr black holes</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baryons are trapped when well depth ~ </a:t>
                </a:r>
                <a:r>
                  <a:rPr lang="en-AU" sz="1200" i="1" dirty="0" smtClean="0">
                    <a:solidFill>
                      <a:schemeClr val="bg1"/>
                    </a:solidFill>
                    <a:cs typeface="Times New Roman" panose="02020603050405020304" pitchFamily="18" charset="0"/>
                  </a:rPr>
                  <a:t>f</a:t>
                </a:r>
                <a:r>
                  <a:rPr kumimoji="1" lang="en-AU" sz="1200" kern="1200" dirty="0" smtClean="0">
                    <a:solidFill>
                      <a:schemeClr val="bg1"/>
                    </a:solidFill>
                    <a:latin typeface="Arial" charset="0"/>
                    <a:ea typeface="+mn-ea"/>
                    <a:cs typeface="Times New Roman" pitchFamily="18" charset="0"/>
                  </a:rPr>
                  <a:t> </a:t>
                </a:r>
                <a:r>
                  <a:rPr kumimoji="1" lang="en-AU" sz="1200" kern="1200" dirty="0" err="1" smtClean="0">
                    <a:solidFill>
                      <a:schemeClr val="bg1"/>
                    </a:solidFill>
                    <a:latin typeface="Arial" charset="0"/>
                    <a:ea typeface="+mn-ea"/>
                    <a:cs typeface="Times New Roman" pitchFamily="18" charset="0"/>
                  </a:rPr>
                  <a:t>E</a:t>
                </a:r>
                <a:r>
                  <a:rPr kumimoji="1" lang="en-AU" sz="1200" kern="1200" baseline="-25000" dirty="0" err="1" smtClean="0">
                    <a:solidFill>
                      <a:schemeClr val="bg1"/>
                    </a:solidFill>
                    <a:latin typeface="Arial" charset="0"/>
                    <a:ea typeface="+mn-ea"/>
                    <a:cs typeface="Times New Roman" pitchFamily="18" charset="0"/>
                  </a:rPr>
                  <a:t>k</a:t>
                </a:r>
                <a:r>
                  <a:rPr kumimoji="1" lang="en-AU" sz="1200" kern="1200" baseline="-25000" dirty="0" smtClean="0">
                    <a:solidFill>
                      <a:schemeClr val="bg1"/>
                    </a:solidFill>
                    <a:latin typeface="Arial" charset="0"/>
                    <a:ea typeface="+mn-ea"/>
                    <a:cs typeface="Times New Roman" pitchFamily="18" charset="0"/>
                  </a:rPr>
                  <a:t>(particle)</a:t>
                </a:r>
                <a:r>
                  <a:rPr kumimoji="1" lang="en-AU" sz="1200" kern="1200" dirty="0" smtClean="0">
                    <a:solidFill>
                      <a:schemeClr val="bg1"/>
                    </a:solidFill>
                    <a:latin typeface="Arial" charset="0"/>
                    <a:ea typeface="+mn-ea"/>
                    <a:cs typeface="Times New Roman" pitchFamily="18" charset="0"/>
                  </a:rPr>
                  <a:t> where </a:t>
                </a:r>
                <a:r>
                  <a:rPr lang="en-AU" sz="1200" dirty="0" smtClean="0">
                    <a:solidFill>
                      <a:schemeClr val="bg1"/>
                    </a:solidFill>
                    <a:cs typeface="Times New Roman" pitchFamily="18" charset="0"/>
                  </a:rPr>
                  <a:t> </a:t>
                </a:r>
                <a:r>
                  <a:rPr lang="en-AU" sz="1200" i="1" dirty="0" smtClean="0">
                    <a:solidFill>
                      <a:schemeClr val="bg1"/>
                    </a:solidFill>
                    <a:cs typeface="Times New Roman" panose="02020603050405020304" pitchFamily="18" charset="0"/>
                  </a:rPr>
                  <a:t>f</a:t>
                </a:r>
                <a:r>
                  <a:rPr lang="en-AU" sz="1200" dirty="0" smtClean="0">
                    <a:solidFill>
                      <a:schemeClr val="bg1"/>
                    </a:solidFill>
                    <a:cs typeface="Times New Roman" pitchFamily="18" charset="0"/>
                  </a:rPr>
                  <a:t> </a:t>
                </a:r>
                <a:r>
                  <a:rPr kumimoji="1" lang="en-AU" sz="1200" kern="1200" dirty="0" smtClean="0">
                    <a:solidFill>
                      <a:schemeClr val="bg1"/>
                    </a:solidFill>
                    <a:latin typeface="Arial" charset="0"/>
                    <a:ea typeface="+mn-ea"/>
                    <a:cs typeface="Times New Roman" pitchFamily="18" charset="0"/>
                  </a:rPr>
                  <a:t> is a free </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parameter, typically 10 by analogy with the atomic case (</a:t>
                </a:r>
                <a:r>
                  <a:rPr kumimoji="1" lang="en-AU" sz="1200" kern="1200" dirty="0" err="1" smtClean="0">
                    <a:solidFill>
                      <a:schemeClr val="bg1"/>
                    </a:solidFill>
                    <a:latin typeface="Arial" charset="0"/>
                    <a:ea typeface="+mn-ea"/>
                    <a:cs typeface="Times New Roman" pitchFamily="18" charset="0"/>
                  </a:rPr>
                  <a:t>Saha</a:t>
                </a:r>
                <a:r>
                  <a:rPr kumimoji="1" lang="en-AU" sz="1200" kern="1200" dirty="0" smtClean="0">
                    <a:solidFill>
                      <a:schemeClr val="bg1"/>
                    </a:solidFill>
                    <a:latin typeface="Arial" charset="0"/>
                    <a:ea typeface="+mn-ea"/>
                    <a:cs typeface="Times New Roman" pitchFamily="18" charset="0"/>
                  </a:rPr>
                  <a:t> eq.)</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capture increases the contrast density/well depth and promotes</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further</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can form 10</a:t>
                </a:r>
                <a:r>
                  <a:rPr kumimoji="1" lang="en-AU" sz="1200" kern="1200" baseline="30000" dirty="0" smtClean="0">
                    <a:solidFill>
                      <a:schemeClr val="bg1"/>
                    </a:solidFill>
                    <a:latin typeface="Arial" charset="0"/>
                    <a:ea typeface="+mn-ea"/>
                    <a:cs typeface="Times New Roman" pitchFamily="18" charset="0"/>
                  </a:rPr>
                  <a:t>40</a:t>
                </a:r>
                <a:r>
                  <a:rPr kumimoji="1" lang="en-AU" sz="1200" kern="1200" dirty="0" smtClean="0">
                    <a:solidFill>
                      <a:schemeClr val="bg1"/>
                    </a:solidFill>
                    <a:latin typeface="Arial" charset="0"/>
                    <a:ea typeface="+mn-ea"/>
                    <a:cs typeface="Times New Roman" pitchFamily="18" charset="0"/>
                  </a:rPr>
                  <a:t> kg halo before completion of </a:t>
                </a:r>
                <a:r>
                  <a:rPr kumimoji="1" lang="en-AU" sz="1200" kern="1200" dirty="0" err="1" smtClean="0">
                    <a:solidFill>
                      <a:schemeClr val="bg1"/>
                    </a:solidFill>
                    <a:latin typeface="Arial" charset="0"/>
                    <a:ea typeface="+mn-ea"/>
                    <a:cs typeface="Times New Roman" pitchFamily="18" charset="0"/>
                  </a:rPr>
                  <a:t>nucleosynthesis</a:t>
                </a:r>
                <a:r>
                  <a:rPr kumimoji="1" lang="en-AU" sz="1200" kern="1200" dirty="0" smtClean="0">
                    <a:solidFill>
                      <a:schemeClr val="bg1"/>
                    </a:solidFill>
                    <a:latin typeface="Arial" charset="0"/>
                    <a:ea typeface="+mn-ea"/>
                    <a:cs typeface="Times New Roman" pitchFamily="18" charset="0"/>
                  </a:rPr>
                  <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halo size/mass is determined by SPBH spacing</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a:t>
                </a:r>
                <a:r>
                  <a:rPr lang="en-AU" sz="1200" dirty="0">
                    <a:solidFill>
                      <a:srgbClr val="000000"/>
                    </a:solidFill>
                    <a:latin typeface="Arial"/>
                    <a:cs typeface="Times New Roman" pitchFamily="18" charset="0"/>
                  </a:rPr>
                  <a:t>~20% of the particles remain in the field-free inter-halo region</a:t>
                </a:r>
                <a:br>
                  <a:rPr lang="en-AU" sz="1200" dirty="0">
                    <a:solidFill>
                      <a:srgbClr val="000000"/>
                    </a:solidFill>
                    <a:latin typeface="Arial"/>
                    <a:cs typeface="Times New Roman" pitchFamily="18" charset="0"/>
                  </a:rPr>
                </a:br>
                <a:r>
                  <a:rPr lang="en-AU" sz="1200" dirty="0">
                    <a:solidFill>
                      <a:srgbClr val="000000"/>
                    </a:solidFill>
                    <a:latin typeface="Arial"/>
                    <a:cs typeface="Times New Roman" pitchFamily="18" charset="0"/>
                  </a:rPr>
                  <a:t>- why WMAP yields about 1/5 as the baryon/matter fraction</a:t>
                </a:r>
                <a:r>
                  <a:rPr lang="en-AU" sz="1200" dirty="0" smtClean="0">
                    <a:solidFill>
                      <a:srgbClr val="000000"/>
                    </a:solidFill>
                    <a:latin typeface="Arial"/>
                    <a:cs typeface="Times New Roman" pitchFamily="18" charset="0"/>
                  </a:rPr>
                  <a:t>?</a:t>
                </a:r>
                <a:r>
                  <a:rPr kumimoji="1" lang="en-AU" sz="1200" kern="1200" dirty="0" smtClean="0">
                    <a:solidFill>
                      <a:schemeClr val="bg1"/>
                    </a:solidFill>
                    <a:latin typeface="Arial" charset="0"/>
                    <a:ea typeface="+mn-ea"/>
                    <a:cs typeface="Times New Roman" pitchFamily="18" charset="0"/>
                  </a:rPr>
                  <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small halos grow, in size by excitation (probably 3 body collisions),</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and mass by merging.</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for small r, density </a:t>
                </a:r>
                <a:r>
                  <a:rPr lang="en-AU" sz="1200" b="0" i="0" smtClean="0">
                    <a:solidFill>
                      <a:schemeClr val="bg1"/>
                    </a:solidFill>
                    <a:latin typeface="Cambria Math" panose="02040503050406030204" pitchFamily="18" charset="0"/>
                    <a:ea typeface="Cambria Math" panose="02040503050406030204" pitchFamily="18" charset="0"/>
                    <a:cs typeface="Times New Roman" pitchFamily="18" charset="0"/>
                  </a:rPr>
                  <a:t>𝜌∝</a:t>
                </a:r>
                <a:r>
                  <a:rPr lang="en-AU" sz="1200" b="0" i="0">
                    <a:solidFill>
                      <a:schemeClr val="bg1"/>
                    </a:solidFill>
                    <a:latin typeface="Cambria Math" panose="02040503050406030204" pitchFamily="18" charset="0"/>
                    <a:cs typeface="Times New Roman" pitchFamily="18" charset="0"/>
                  </a:rPr>
                  <a:t>1∕𝑟^𝑛 </a:t>
                </a:r>
                <a:r>
                  <a:rPr kumimoji="1" lang="en-AU" sz="1200" kern="1200" dirty="0" smtClean="0">
                    <a:solidFill>
                      <a:schemeClr val="bg1"/>
                    </a:solidFill>
                    <a:latin typeface="Arial" charset="0"/>
                    <a:ea typeface="+mn-ea"/>
                    <a:cs typeface="Times New Roman" pitchFamily="18" charset="0"/>
                  </a:rPr>
                  <a:t> where </a:t>
                </a:r>
                <a:r>
                  <a:rPr lang="en-AU" sz="1200" b="0" i="0" smtClean="0">
                    <a:solidFill>
                      <a:schemeClr val="bg1"/>
                    </a:solidFill>
                    <a:latin typeface="Cambria Math" panose="02040503050406030204" pitchFamily="18" charset="0"/>
                    <a:cs typeface="Times New Roman" pitchFamily="18" charset="0"/>
                  </a:rPr>
                  <a:t>𝑛</a:t>
                </a:r>
                <a:r>
                  <a:rPr lang="en-AU" sz="1200" b="1" i="0" smtClean="0">
                    <a:solidFill>
                      <a:schemeClr val="bg1"/>
                    </a:solidFill>
                    <a:latin typeface="Cambria Math" panose="02040503050406030204" pitchFamily="18" charset="0"/>
                    <a:cs typeface="Times New Roman" pitchFamily="18" charset="0"/>
                  </a:rPr>
                  <a:t>~</a:t>
                </a:r>
                <a:r>
                  <a:rPr lang="en-AU" sz="1200" b="0" i="0" smtClean="0">
                    <a:solidFill>
                      <a:schemeClr val="bg1"/>
                    </a:solidFill>
                    <a:latin typeface="Cambria Math" panose="02040503050406030204" pitchFamily="18" charset="0"/>
                    <a:cs typeface="Times New Roman" pitchFamily="18" charset="0"/>
                  </a:rPr>
                  <a:t>0</a:t>
                </a:r>
                <a:r>
                  <a:rPr kumimoji="1" lang="en-AU" sz="1200" b="0" kern="1200" dirty="0" smtClean="0">
                    <a:solidFill>
                      <a:schemeClr val="bg1"/>
                    </a:solidFill>
                    <a:latin typeface="Arial" charset="0"/>
                    <a:ea typeface="+mn-ea"/>
                    <a:cs typeface="Times New Roman" pitchFamily="18" charset="0"/>
                  </a:rPr>
                  <a:t> </a:t>
                </a:r>
                <a:r>
                  <a:rPr kumimoji="1" lang="en-AU" sz="1200" kern="1200" dirty="0">
                    <a:solidFill>
                      <a:schemeClr val="bg1"/>
                    </a:solidFill>
                    <a:latin typeface="Arial" charset="0"/>
                    <a:ea typeface="+mn-ea"/>
                    <a:cs typeface="Times New Roman" pitchFamily="18" charset="0"/>
                  </a:rPr>
                  <a:t>when</a:t>
                </a:r>
                <a:r>
                  <a:rPr kumimoji="1" lang="en-AU" sz="1200" b="0" kern="1200" dirty="0" smtClean="0">
                    <a:solidFill>
                      <a:schemeClr val="bg1"/>
                    </a:solidFill>
                    <a:latin typeface="Arial" charset="0"/>
                    <a:ea typeface="+mn-ea"/>
                    <a:cs typeface="Times New Roman" pitchFamily="18" charset="0"/>
                  </a:rPr>
                  <a:t> </a:t>
                </a:r>
                <a:r>
                  <a:rPr lang="en-AU" sz="1200" b="0" i="0" smtClean="0">
                    <a:solidFill>
                      <a:schemeClr val="bg1"/>
                    </a:solidFill>
                    <a:latin typeface="Cambria Math" panose="02040503050406030204" pitchFamily="18" charset="0"/>
                    <a:cs typeface="Times New Roman" pitchFamily="18" charset="0"/>
                  </a:rPr>
                  <a:t>𝑟</a:t>
                </a:r>
                <a:r>
                  <a:rPr lang="en-AU" sz="1200" b="0" i="0" smtClean="0">
                    <a:solidFill>
                      <a:schemeClr val="bg1"/>
                    </a:solidFill>
                    <a:latin typeface="Cambria Math" panose="02040503050406030204" pitchFamily="18" charset="0"/>
                    <a:ea typeface="Cambria Math" panose="02040503050406030204" pitchFamily="18" charset="0"/>
                    <a:cs typeface="Times New Roman" pitchFamily="18" charset="0"/>
                  </a:rPr>
                  <a:t>&lt;𝑟_0</a:t>
                </a:r>
                <a:r>
                  <a:rPr lang="en-AU" sz="1200" b="0" i="1" dirty="0" smtClean="0">
                    <a:solidFill>
                      <a:schemeClr val="bg1"/>
                    </a:solidFill>
                    <a:cs typeface="Times New Roman" pitchFamily="18" charset="0"/>
                  </a:rPr>
                  <a:t> </a:t>
                </a:r>
                <a:r>
                  <a:rPr kumimoji="1" lang="en-AU" sz="1200" kern="1200" dirty="0">
                    <a:solidFill>
                      <a:schemeClr val="bg1"/>
                    </a:solidFill>
                    <a:latin typeface="Arial" charset="0"/>
                    <a:ea typeface="+mn-ea"/>
                    <a:cs typeface="Times New Roman" pitchFamily="18" charset="0"/>
                  </a:rPr>
                  <a:t>and</a:t>
                </a:r>
                <a:r>
                  <a:rPr lang="en-AU" sz="1200" b="0" i="1" dirty="0" smtClean="0">
                    <a:solidFill>
                      <a:schemeClr val="bg1"/>
                    </a:solidFill>
                    <a:cs typeface="Times New Roman" pitchFamily="18" charset="0"/>
                  </a:rPr>
                  <a:t> </a:t>
                </a:r>
                <a:r>
                  <a:rPr lang="en-AU" sz="1200" b="0" i="0">
                    <a:solidFill>
                      <a:schemeClr val="bg1"/>
                    </a:solidFill>
                    <a:latin typeface="Cambria Math" panose="02040503050406030204" pitchFamily="18" charset="0"/>
                    <a:cs typeface="Times New Roman" pitchFamily="18" charset="0"/>
                  </a:rPr>
                  <a:t>𝑛</a:t>
                </a:r>
                <a:r>
                  <a:rPr lang="en-AU" sz="1200" i="0">
                    <a:solidFill>
                      <a:schemeClr val="bg1"/>
                    </a:solidFill>
                    <a:latin typeface="Cambria Math" panose="02040503050406030204" pitchFamily="18" charset="0"/>
                    <a:cs typeface="Times New Roman" pitchFamily="18" charset="0"/>
                  </a:rPr>
                  <a:t>~</a:t>
                </a:r>
                <a:r>
                  <a:rPr lang="en-AU" sz="1200" b="0" i="0" smtClean="0">
                    <a:solidFill>
                      <a:schemeClr val="bg1"/>
                    </a:solidFill>
                    <a:latin typeface="Cambria Math" panose="02040503050406030204" pitchFamily="18" charset="0"/>
                    <a:cs typeface="Times New Roman" pitchFamily="18" charset="0"/>
                  </a:rPr>
                  <a:t>0.4−3</a:t>
                </a:r>
                <a:r>
                  <a:rPr lang="en-AU" sz="1200" b="0" i="1" dirty="0" smtClean="0">
                    <a:solidFill>
                      <a:schemeClr val="bg1"/>
                    </a:solidFill>
                    <a:cs typeface="Times New Roman" pitchFamily="18" charset="0"/>
                  </a:rPr>
                  <a:t> </a:t>
                </a:r>
                <a:br>
                  <a:rPr lang="en-AU" sz="1200" b="0" i="1" dirty="0" smtClean="0">
                    <a:solidFill>
                      <a:schemeClr val="bg1"/>
                    </a:solidFill>
                    <a:cs typeface="Times New Roman" pitchFamily="18" charset="0"/>
                  </a:rPr>
                </a:br>
                <a:r>
                  <a:rPr lang="en-AU" sz="1200" b="0" i="1" dirty="0" smtClean="0">
                    <a:solidFill>
                      <a:schemeClr val="bg1"/>
                    </a:solidFill>
                    <a:cs typeface="Times New Roman" pitchFamily="18" charset="0"/>
                  </a:rPr>
                  <a:t>  </a:t>
                </a:r>
                <a:r>
                  <a:rPr kumimoji="1" lang="en-AU" sz="1200" kern="1200" dirty="0" smtClean="0">
                    <a:solidFill>
                      <a:schemeClr val="bg1"/>
                    </a:solidFill>
                    <a:latin typeface="Arial" charset="0"/>
                    <a:ea typeface="+mn-ea"/>
                    <a:cs typeface="Times New Roman" pitchFamily="18" charset="0"/>
                  </a:rPr>
                  <a:t>when</a:t>
                </a:r>
                <a:r>
                  <a:rPr lang="en-AU" sz="1200" b="0" i="1" dirty="0" smtClean="0">
                    <a:solidFill>
                      <a:schemeClr val="bg1"/>
                    </a:solidFill>
                    <a:cs typeface="Times New Roman" pitchFamily="18" charset="0"/>
                  </a:rPr>
                  <a:t> </a:t>
                </a:r>
                <a:r>
                  <a:rPr lang="en-AU" sz="1200" b="0" i="0">
                    <a:solidFill>
                      <a:schemeClr val="bg1"/>
                    </a:solidFill>
                    <a:latin typeface="Cambria Math" panose="02040503050406030204" pitchFamily="18" charset="0"/>
                    <a:cs typeface="Times New Roman" pitchFamily="18" charset="0"/>
                  </a:rPr>
                  <a:t>𝑟</a:t>
                </a:r>
                <a:r>
                  <a:rPr lang="en-AU" sz="1200" b="0" i="0">
                    <a:solidFill>
                      <a:schemeClr val="bg1"/>
                    </a:solidFill>
                    <a:latin typeface="Cambria Math" panose="02040503050406030204" pitchFamily="18" charset="0"/>
                    <a:ea typeface="Cambria Math" panose="02040503050406030204" pitchFamily="18" charset="0"/>
                    <a:cs typeface="Times New Roman" pitchFamily="18" charset="0"/>
                  </a:rPr>
                  <a:t>&lt;𝑟_0</a:t>
                </a:r>
                <a:r>
                  <a:rPr kumimoji="1" lang="en-AU" sz="1200" kern="1200" dirty="0">
                    <a:solidFill>
                      <a:schemeClr val="bg1"/>
                    </a:solidFill>
                    <a:latin typeface="Arial" charset="0"/>
                    <a:ea typeface="+mn-ea"/>
                    <a:cs typeface="Times New Roman" pitchFamily="18" charset="0"/>
                  </a:rPr>
                  <a:t>. </a:t>
                </a:r>
                <a:r>
                  <a:rPr kumimoji="1" lang="en-AU" sz="1200" kern="1200" dirty="0" smtClean="0">
                    <a:solidFill>
                      <a:schemeClr val="bg1"/>
                    </a:solidFill>
                    <a:latin typeface="Arial" charset="0"/>
                    <a:ea typeface="+mn-ea"/>
                    <a:cs typeface="Times New Roman" pitchFamily="18" charset="0"/>
                  </a:rPr>
                  <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a:t>
                </a:r>
                <a:r>
                  <a:rPr lang="en-AU" sz="1200" b="0" i="0">
                    <a:solidFill>
                      <a:schemeClr val="bg1"/>
                    </a:solidFill>
                    <a:latin typeface="Cambria Math" panose="02040503050406030204" pitchFamily="18" charset="0"/>
                    <a:ea typeface="Cambria Math" panose="02040503050406030204" pitchFamily="18" charset="0"/>
                    <a:cs typeface="Times New Roman" pitchFamily="18" charset="0"/>
                  </a:rPr>
                  <a:t>𝑟_0</a:t>
                </a:r>
                <a:r>
                  <a:rPr kumimoji="1" lang="en-AU" sz="1200" kern="1200" dirty="0">
                    <a:solidFill>
                      <a:schemeClr val="bg1"/>
                    </a:solidFill>
                    <a:latin typeface="Arial" charset="0"/>
                    <a:ea typeface="+mn-ea"/>
                    <a:cs typeface="Times New Roman" pitchFamily="18" charset="0"/>
                  </a:rPr>
                  <a:t> </a:t>
                </a:r>
                <a:r>
                  <a:rPr kumimoji="1" lang="en-AU" sz="1200" kern="1200" dirty="0" smtClean="0">
                    <a:solidFill>
                      <a:schemeClr val="bg1"/>
                    </a:solidFill>
                    <a:latin typeface="Arial" charset="0"/>
                    <a:ea typeface="+mn-ea"/>
                    <a:cs typeface="Times New Roman" pitchFamily="18" charset="0"/>
                  </a:rPr>
                  <a:t>is </a:t>
                </a:r>
                <a:r>
                  <a:rPr kumimoji="1" lang="en-AU" sz="1200" kern="1200" dirty="0">
                    <a:solidFill>
                      <a:schemeClr val="bg1"/>
                    </a:solidFill>
                    <a:latin typeface="Arial" charset="0"/>
                    <a:ea typeface="+mn-ea"/>
                    <a:cs typeface="Times New Roman" pitchFamily="18" charset="0"/>
                  </a:rPr>
                  <a:t>the initial radius where the well depth satisfies </a:t>
                </a:r>
                <a:r>
                  <a:rPr lang="en-AU" sz="1200" i="1" dirty="0">
                    <a:solidFill>
                      <a:schemeClr val="bg1"/>
                    </a:solidFill>
                    <a:cs typeface="Times New Roman" panose="02020603050405020304" pitchFamily="18" charset="0"/>
                  </a:rPr>
                  <a:t>f</a:t>
                </a:r>
                <a:r>
                  <a:rPr lang="en-AU" sz="1200" dirty="0">
                    <a:solidFill>
                      <a:schemeClr val="bg1"/>
                    </a:solidFill>
                    <a:cs typeface="Times New Roman" pitchFamily="18" charset="0"/>
                  </a:rPr>
                  <a:t> </a:t>
                </a:r>
                <a:r>
                  <a:rPr lang="en-AU" sz="1200" dirty="0" err="1">
                    <a:solidFill>
                      <a:schemeClr val="bg1"/>
                    </a:solidFill>
                    <a:cs typeface="Times New Roman" pitchFamily="18" charset="0"/>
                  </a:rPr>
                  <a:t>E</a:t>
                </a:r>
                <a:r>
                  <a:rPr lang="en-AU" sz="1200" baseline="-25000" dirty="0" err="1">
                    <a:solidFill>
                      <a:schemeClr val="bg1"/>
                    </a:solidFill>
                    <a:cs typeface="Times New Roman" pitchFamily="18" charset="0"/>
                  </a:rPr>
                  <a:t>k</a:t>
                </a:r>
                <a:r>
                  <a:rPr lang="en-AU" sz="1200" baseline="-25000" dirty="0">
                    <a:solidFill>
                      <a:schemeClr val="bg1"/>
                    </a:solidFill>
                    <a:cs typeface="Times New Roman" pitchFamily="18" charset="0"/>
                  </a:rPr>
                  <a:t>(particle</a:t>
                </a:r>
                <a:r>
                  <a:rPr lang="en-AU" sz="1200" baseline="-25000" dirty="0" smtClean="0">
                    <a:solidFill>
                      <a:schemeClr val="bg1"/>
                    </a:solidFill>
                    <a:cs typeface="Times New Roman" pitchFamily="18" charset="0"/>
                  </a:rPr>
                  <a:t>)</a:t>
                </a:r>
                <a:r>
                  <a:rPr kumimoji="1" lang="en-AU" sz="1200" kern="1200" dirty="0" smtClean="0">
                    <a:solidFill>
                      <a:schemeClr val="bg1"/>
                    </a:solidFill>
                    <a:latin typeface="Arial" charset="0"/>
                    <a:ea typeface="+mn-ea"/>
                    <a:cs typeface="Times New Roman" pitchFamily="18" charset="0"/>
                  </a:rPr>
                  <a:t>).</a:t>
                </a:r>
                <a:endParaRPr kumimoji="1" lang="en-AU" sz="1200" kern="1200" dirty="0">
                  <a:solidFill>
                    <a:schemeClr val="bg1"/>
                  </a:solidFill>
                  <a:latin typeface="Arial" charset="0"/>
                  <a:ea typeface="+mn-ea"/>
                  <a:cs typeface="Times New Roman" pitchFamily="18" charset="0"/>
                </a:endParaRPr>
              </a:p>
              <a:p>
                <a:endParaRPr kumimoji="1" lang="en-AU" sz="1200" kern="1200" dirty="0" smtClean="0">
                  <a:solidFill>
                    <a:schemeClr val="tx1"/>
                  </a:solidFill>
                  <a:effectLst/>
                  <a:latin typeface="Arial" charset="0"/>
                  <a:ea typeface="+mn-ea"/>
                  <a:cs typeface="+mn-cs"/>
                </a:endParaRPr>
              </a:p>
              <a:p>
                <a:endParaRPr lang="en-US" dirty="0" smtClean="0"/>
              </a:p>
            </p:txBody>
          </p:sp>
        </mc:Fallback>
      </mc:AlternateContent>
    </p:spTree>
    <p:extLst>
      <p:ext uri="{BB962C8B-B14F-4D97-AF65-F5344CB8AC3E}">
        <p14:creationId xmlns:p14="http://schemas.microsoft.com/office/powerpoint/2010/main" val="1691167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13</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Slide 2 DON’T TALK ON THIS FOR LONG!!! </a:t>
            </a:r>
            <a:r>
              <a:rPr kumimoji="1" lang="en-AU" sz="1200" kern="1200" dirty="0" smtClean="0">
                <a:solidFill>
                  <a:schemeClr val="tx1"/>
                </a:solidFill>
                <a:effectLst/>
                <a:latin typeface="Arial" charset="0"/>
                <a:ea typeface="+mn-ea"/>
                <a:cs typeface="+mn-cs"/>
              </a:rPr>
              <a:t> I don’t have all the answers and I certainly don’t think that QLCDM in its present form can necessarily solve every major problem in astrophysics but QLCDM seems to solve a lot of them, and today I hope to sufficiently convince you that it is worth pursuing and testing the idea further. There is no doubt that although LCDM works great on very large scales, it has presently hit some fairly difficult obstacles:</a:t>
            </a:r>
          </a:p>
          <a:p>
            <a:r>
              <a:rPr kumimoji="1" lang="en-AU" sz="1200" kern="1200" dirty="0" smtClean="0">
                <a:solidFill>
                  <a:schemeClr val="tx1"/>
                </a:solidFill>
                <a:effectLst/>
                <a:latin typeface="Arial" charset="0"/>
                <a:ea typeface="+mn-ea"/>
                <a:cs typeface="+mn-cs"/>
              </a:rPr>
              <a:t>	</a:t>
            </a:r>
          </a:p>
          <a:p>
            <a:r>
              <a:rPr kumimoji="1" lang="en-AU" sz="1200" kern="1200" dirty="0" smtClean="0">
                <a:solidFill>
                  <a:schemeClr val="tx1"/>
                </a:solidFill>
                <a:effectLst/>
                <a:latin typeface="Arial" charset="0"/>
                <a:ea typeface="+mn-ea"/>
                <a:cs typeface="+mn-cs"/>
              </a:rPr>
              <a:t>There is no detected particle candidate, despite the LHC finding the Higgs, and in fact the result was too good because it fits so well that there doesn’t seem to be any hint at the moment, of physics beyond the standard model, that is required for candidates such as the </a:t>
            </a:r>
            <a:r>
              <a:rPr kumimoji="1" lang="en-AU" sz="1200" kern="1200" dirty="0" err="1" smtClean="0">
                <a:solidFill>
                  <a:schemeClr val="tx1"/>
                </a:solidFill>
                <a:effectLst/>
                <a:latin typeface="Arial" charset="0"/>
                <a:ea typeface="+mn-ea"/>
                <a:cs typeface="+mn-cs"/>
              </a:rPr>
              <a:t>neutralino</a:t>
            </a:r>
            <a:r>
              <a:rPr kumimoji="1" lang="en-AU" sz="1200" kern="1200" dirty="0" smtClean="0">
                <a:solidFill>
                  <a:schemeClr val="tx1"/>
                </a:solidFill>
                <a:effectLst/>
                <a:latin typeface="Arial" charset="0"/>
                <a:ea typeface="+mn-ea"/>
                <a:cs typeface="+mn-cs"/>
              </a:rPr>
              <a:t> etc. (pic from Sky and Telescope article)</a:t>
            </a:r>
            <a:br>
              <a:rPr kumimoji="1" lang="en-AU" sz="1200" kern="1200" dirty="0" smtClean="0">
                <a:solidFill>
                  <a:schemeClr val="tx1"/>
                </a:solidFill>
                <a:effectLst/>
                <a:latin typeface="Arial" charset="0"/>
                <a:ea typeface="+mn-ea"/>
                <a:cs typeface="+mn-cs"/>
              </a:rPr>
            </a:br>
            <a:r>
              <a:rPr kumimoji="1" lang="en-AU" sz="1200" kern="1200" dirty="0" smtClean="0">
                <a:solidFill>
                  <a:schemeClr val="tx1"/>
                </a:solidFill>
                <a:effectLst/>
                <a:latin typeface="Arial" charset="0"/>
                <a:ea typeface="+mn-ea"/>
                <a:cs typeface="+mn-cs"/>
              </a:rPr>
              <a:t>Yes we (DAMA) have detected some annual change but it’s not the type of WIMP people were looking for and no other detectors can see it…</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On the galactic halo scale the cusp problem (from the FNW profile) is still with us (pic of cusp predicted by NFW compared to smooth DM profile measurements), yet there are no signs of the WIMP decay signalling the WIMP-WIMP annihilation that is needed to solve this problem. </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The satellite problem looks worse than ever – the simulations produce lumpy matter models of the Milky Way with thousands of satellite galaxies (pic of simulation see </a:t>
            </a:r>
            <a:r>
              <a:rPr kumimoji="1" lang="en-AU" sz="1200" kern="1200" dirty="0" err="1" smtClean="0">
                <a:solidFill>
                  <a:schemeClr val="tx1"/>
                </a:solidFill>
                <a:effectLst/>
                <a:latin typeface="Arial" charset="0"/>
                <a:ea typeface="+mn-ea"/>
                <a:cs typeface="+mn-cs"/>
              </a:rPr>
              <a:t>richard’s</a:t>
            </a:r>
            <a:r>
              <a:rPr kumimoji="1" lang="en-AU" sz="1200" kern="1200" dirty="0" smtClean="0">
                <a:solidFill>
                  <a:schemeClr val="tx1"/>
                </a:solidFill>
                <a:effectLst/>
                <a:latin typeface="Arial" charset="0"/>
                <a:ea typeface="+mn-ea"/>
                <a:cs typeface="+mn-cs"/>
              </a:rPr>
              <a:t> course versus a neat, “no or one-satellite” spheroidal galaxy) and we just can’t seem to make anything that looks like the observed relatively smooth spherical halo. </a:t>
            </a:r>
            <a:endParaRPr kumimoji="1" lang="en-AU"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072278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14</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What I have calculated here is the </a:t>
            </a:r>
            <a:r>
              <a:rPr kumimoji="1" lang="en-AU" sz="1200" kern="1200" dirty="0" err="1" smtClean="0">
                <a:solidFill>
                  <a:schemeClr val="tx1"/>
                </a:solidFill>
                <a:latin typeface="Arial" charset="0"/>
                <a:ea typeface="+mn-ea"/>
                <a:cs typeface="+mn-cs"/>
              </a:rPr>
              <a:t>eigenstate</a:t>
            </a:r>
            <a:r>
              <a:rPr kumimoji="1" lang="en-AU" sz="1200" kern="1200" baseline="0" dirty="0" smtClean="0">
                <a:solidFill>
                  <a:schemeClr val="tx1"/>
                </a:solidFill>
                <a:latin typeface="Arial" charset="0"/>
                <a:ea typeface="+mn-ea"/>
                <a:cs typeface="+mn-cs"/>
              </a:rPr>
              <a:t> equivalent kinetic energy  and compared it with the x-ray temperature of various structures. We can see that if the observed energy of a halo comes from and follows the energy of its </a:t>
            </a:r>
            <a:r>
              <a:rPr kumimoji="1" lang="en-AU" sz="1200" kern="1200" baseline="0" dirty="0" err="1" smtClean="0">
                <a:solidFill>
                  <a:schemeClr val="tx1"/>
                </a:solidFill>
                <a:latin typeface="Arial" charset="0"/>
                <a:ea typeface="+mn-ea"/>
                <a:cs typeface="+mn-cs"/>
              </a:rPr>
              <a:t>eigenstates</a:t>
            </a:r>
            <a:r>
              <a:rPr kumimoji="1" lang="en-AU" sz="1200" kern="1200" baseline="0" dirty="0" smtClean="0">
                <a:solidFill>
                  <a:schemeClr val="tx1"/>
                </a:solidFill>
                <a:latin typeface="Arial" charset="0"/>
                <a:ea typeface="+mn-ea"/>
                <a:cs typeface="+mn-cs"/>
              </a:rPr>
              <a:t> then we can see how it is possible for the Sun to have its photosphere </a:t>
            </a:r>
            <a:r>
              <a:rPr kumimoji="1" lang="en-AU" sz="1200" kern="1200" baseline="0" dirty="0" err="1" smtClean="0">
                <a:solidFill>
                  <a:schemeClr val="tx1"/>
                </a:solidFill>
                <a:latin typeface="Arial" charset="0"/>
                <a:ea typeface="+mn-ea"/>
                <a:cs typeface="+mn-cs"/>
              </a:rPr>
              <a:t>aat</a:t>
            </a:r>
            <a:r>
              <a:rPr kumimoji="1" lang="en-AU" sz="1200" kern="1200" baseline="0" dirty="0" smtClean="0">
                <a:solidFill>
                  <a:schemeClr val="tx1"/>
                </a:solidFill>
                <a:latin typeface="Arial" charset="0"/>
                <a:ea typeface="+mn-ea"/>
                <a:cs typeface="+mn-cs"/>
              </a:rPr>
              <a:t> 5000K while its corona sits at a much hotter ~1 </a:t>
            </a:r>
            <a:r>
              <a:rPr kumimoji="1" lang="en-AU" sz="1200" kern="1200" baseline="0" dirty="0" err="1" smtClean="0">
                <a:solidFill>
                  <a:schemeClr val="tx1"/>
                </a:solidFill>
                <a:latin typeface="Arial" charset="0"/>
                <a:ea typeface="+mn-ea"/>
                <a:cs typeface="+mn-cs"/>
              </a:rPr>
              <a:t>keV</a:t>
            </a:r>
            <a:r>
              <a:rPr kumimoji="1" lang="en-AU" sz="1200" kern="1200" baseline="0" dirty="0" smtClean="0">
                <a:solidFill>
                  <a:schemeClr val="tx1"/>
                </a:solidFill>
                <a:latin typeface="Arial" charset="0"/>
                <a:ea typeface="+mn-ea"/>
                <a:cs typeface="+mn-cs"/>
              </a:rPr>
              <a:t>. Also how galaxy halos at anything from 0.1 to 300 eV can sit inside much hotter cluster halos at 3 – 10 </a:t>
            </a:r>
            <a:r>
              <a:rPr kumimoji="1" lang="en-AU" sz="1200" kern="1200" baseline="0" dirty="0" err="1" smtClean="0">
                <a:solidFill>
                  <a:schemeClr val="tx1"/>
                </a:solidFill>
                <a:latin typeface="Arial" charset="0"/>
                <a:ea typeface="+mn-ea"/>
                <a:cs typeface="+mn-cs"/>
              </a:rPr>
              <a:t>keVbecaus</a:t>
            </a:r>
            <a:r>
              <a:rPr kumimoji="1" lang="en-AU" sz="1200" kern="1200" baseline="0" dirty="0" smtClean="0">
                <a:solidFill>
                  <a:schemeClr val="tx1"/>
                </a:solidFill>
                <a:latin typeface="Arial" charset="0"/>
                <a:ea typeface="+mn-ea"/>
                <a:cs typeface="+mn-cs"/>
              </a:rPr>
              <a:t> </a:t>
            </a:r>
            <a:r>
              <a:rPr kumimoji="1" lang="en-AU" sz="1200" kern="1200" baseline="0" dirty="0" err="1" smtClean="0">
                <a:solidFill>
                  <a:schemeClr val="tx1"/>
                </a:solidFill>
                <a:latin typeface="Arial" charset="0"/>
                <a:ea typeface="+mn-ea"/>
                <a:cs typeface="+mn-cs"/>
              </a:rPr>
              <a:t>ethe</a:t>
            </a:r>
            <a:r>
              <a:rPr kumimoji="1" lang="en-AU" sz="1200" kern="1200" baseline="0" dirty="0" smtClean="0">
                <a:solidFill>
                  <a:schemeClr val="tx1"/>
                </a:solidFill>
                <a:latin typeface="Arial" charset="0"/>
                <a:ea typeface="+mn-ea"/>
                <a:cs typeface="+mn-cs"/>
              </a:rPr>
              <a:t> populations are isolated and the energy  determined by their local well structure. </a:t>
            </a:r>
          </a:p>
          <a:p>
            <a:endParaRPr kumimoji="1" lang="en-AU" sz="1200" kern="1200" baseline="0" dirty="0" smtClean="0">
              <a:solidFill>
                <a:schemeClr val="tx1"/>
              </a:solidFill>
              <a:latin typeface="Arial" charset="0"/>
              <a:ea typeface="+mn-ea"/>
              <a:cs typeface="+mn-cs"/>
            </a:endParaRPr>
          </a:p>
          <a:p>
            <a:r>
              <a:rPr kumimoji="1" lang="en-AU" sz="1200" kern="1200" baseline="0" dirty="0" smtClean="0">
                <a:solidFill>
                  <a:schemeClr val="tx1"/>
                </a:solidFill>
                <a:latin typeface="Arial" charset="0"/>
                <a:ea typeface="+mn-ea"/>
                <a:cs typeface="+mn-cs"/>
              </a:rPr>
              <a:t>If we compare dwarf spheroids with normal galaxies we see that they have lower temperature halos, in keeping with their </a:t>
            </a:r>
            <a:r>
              <a:rPr kumimoji="1" lang="en-AU" sz="1200" kern="1200" baseline="0" dirty="0" err="1" smtClean="0">
                <a:solidFill>
                  <a:schemeClr val="tx1"/>
                </a:solidFill>
                <a:latin typeface="Arial" charset="0"/>
                <a:ea typeface="+mn-ea"/>
                <a:cs typeface="+mn-cs"/>
              </a:rPr>
              <a:t>lowere</a:t>
            </a:r>
            <a:r>
              <a:rPr kumimoji="1" lang="en-AU" sz="1200" kern="1200" baseline="0" dirty="0" smtClean="0">
                <a:solidFill>
                  <a:schemeClr val="tx1"/>
                </a:solidFill>
                <a:latin typeface="Arial" charset="0"/>
                <a:ea typeface="+mn-ea"/>
                <a:cs typeface="+mn-cs"/>
              </a:rPr>
              <a:t> M0/R0 ratio and </a:t>
            </a:r>
            <a:r>
              <a:rPr kumimoji="1" lang="en-AU" sz="1200" kern="1200" baseline="0" dirty="0" err="1" smtClean="0">
                <a:solidFill>
                  <a:schemeClr val="tx1"/>
                </a:solidFill>
                <a:latin typeface="Arial" charset="0"/>
                <a:ea typeface="+mn-ea"/>
                <a:cs typeface="+mn-cs"/>
              </a:rPr>
              <a:t>eigenstate</a:t>
            </a:r>
            <a:r>
              <a:rPr kumimoji="1" lang="en-AU" sz="1200" kern="1200" baseline="0" dirty="0" smtClean="0">
                <a:solidFill>
                  <a:schemeClr val="tx1"/>
                </a:solidFill>
                <a:latin typeface="Arial" charset="0"/>
                <a:ea typeface="+mn-ea"/>
                <a:cs typeface="+mn-cs"/>
              </a:rPr>
              <a:t> kinetic energies. However similar processes must surely go on in dwarf </a:t>
            </a:r>
            <a:r>
              <a:rPr kumimoji="1" lang="en-AU" sz="1200" kern="1200" baseline="0" dirty="0" err="1" smtClean="0">
                <a:solidFill>
                  <a:schemeClr val="tx1"/>
                </a:solidFill>
                <a:latin typeface="Arial" charset="0"/>
                <a:ea typeface="+mn-ea"/>
                <a:cs typeface="+mn-cs"/>
              </a:rPr>
              <a:t>spheroidals</a:t>
            </a:r>
            <a:r>
              <a:rPr kumimoji="1" lang="en-AU" sz="1200" kern="1200" baseline="0" dirty="0" smtClean="0">
                <a:solidFill>
                  <a:schemeClr val="tx1"/>
                </a:solidFill>
                <a:latin typeface="Arial" charset="0"/>
                <a:ea typeface="+mn-ea"/>
                <a:cs typeface="+mn-cs"/>
              </a:rPr>
              <a:t> as in larger galaxies and one might therefore expect to see similar amounts of hot gas to there larger counterparts but we see </a:t>
            </a:r>
            <a:r>
              <a:rPr kumimoji="1" lang="en-AU" sz="1200" kern="1200" dirty="0" smtClean="0">
                <a:solidFill>
                  <a:schemeClr val="tx1"/>
                </a:solidFill>
                <a:latin typeface="Arial" charset="0"/>
                <a:ea typeface="+mn-ea"/>
                <a:cs typeface="+mn-cs"/>
              </a:rPr>
              <a:t>no hot gas – why? In the </a:t>
            </a:r>
            <a:r>
              <a:rPr kumimoji="1" lang="en-AU" sz="1200" kern="1200" dirty="0" err="1" smtClean="0">
                <a:solidFill>
                  <a:schemeClr val="tx1"/>
                </a:solidFill>
                <a:latin typeface="Arial" charset="0"/>
                <a:ea typeface="+mn-ea"/>
                <a:cs typeface="+mn-cs"/>
              </a:rPr>
              <a:t>eigenstate</a:t>
            </a:r>
            <a:r>
              <a:rPr kumimoji="1" lang="en-AU" sz="1200" kern="1200" dirty="0" smtClean="0">
                <a:solidFill>
                  <a:schemeClr val="tx1"/>
                </a:solidFill>
                <a:latin typeface="Arial" charset="0"/>
                <a:ea typeface="+mn-ea"/>
                <a:cs typeface="+mn-cs"/>
              </a:rPr>
              <a:t> picture the dark storage </a:t>
            </a:r>
            <a:r>
              <a:rPr kumimoji="1" lang="en-AU" sz="1200" kern="1200" dirty="0" err="1" smtClean="0">
                <a:solidFill>
                  <a:schemeClr val="tx1"/>
                </a:solidFill>
                <a:latin typeface="Arial" charset="0"/>
                <a:ea typeface="+mn-ea"/>
                <a:cs typeface="+mn-cs"/>
              </a:rPr>
              <a:t>eigenstates</a:t>
            </a:r>
            <a:r>
              <a:rPr kumimoji="1" lang="en-AU" sz="1200" kern="1200" dirty="0" smtClean="0">
                <a:solidFill>
                  <a:schemeClr val="tx1"/>
                </a:solidFill>
                <a:latin typeface="Arial" charset="0"/>
                <a:ea typeface="+mn-ea"/>
                <a:cs typeface="+mn-cs"/>
              </a:rPr>
              <a:t> </a:t>
            </a:r>
            <a:r>
              <a:rPr kumimoji="1" lang="en-AU" sz="1200" kern="1200" baseline="0" dirty="0" smtClean="0">
                <a:solidFill>
                  <a:schemeClr val="tx1"/>
                </a:solidFill>
                <a:latin typeface="Arial" charset="0"/>
                <a:ea typeface="+mn-ea"/>
                <a:cs typeface="+mn-cs"/>
              </a:rPr>
              <a:t>available have low energy so they do not emit x-rays and the fraction of dark matter remains high. We do not see the diffuse component of x-rays only discrete sources. (i.e. If the </a:t>
            </a:r>
            <a:r>
              <a:rPr kumimoji="1" lang="en-AU" sz="1200" kern="1200" baseline="0" dirty="0" err="1" smtClean="0">
                <a:solidFill>
                  <a:schemeClr val="tx1"/>
                </a:solidFill>
                <a:latin typeface="Arial" charset="0"/>
                <a:ea typeface="+mn-ea"/>
                <a:cs typeface="+mn-cs"/>
              </a:rPr>
              <a:t>mechanisims</a:t>
            </a:r>
            <a:r>
              <a:rPr kumimoji="1" lang="en-AU" sz="1200" kern="1200" baseline="0" dirty="0" smtClean="0">
                <a:solidFill>
                  <a:schemeClr val="tx1"/>
                </a:solidFill>
                <a:latin typeface="Arial" charset="0"/>
                <a:ea typeface="+mn-ea"/>
                <a:cs typeface="+mn-cs"/>
              </a:rPr>
              <a:t> producing the hot particles are still active then this hot gas is dissipated and stored only in the low energy dark states which have insufficient </a:t>
            </a:r>
            <a:r>
              <a:rPr kumimoji="1" lang="en-AU" sz="1200" kern="1200" baseline="0" dirty="0" err="1" smtClean="0">
                <a:solidFill>
                  <a:schemeClr val="tx1"/>
                </a:solidFill>
                <a:latin typeface="Arial" charset="0"/>
                <a:ea typeface="+mn-ea"/>
                <a:cs typeface="+mn-cs"/>
              </a:rPr>
              <a:t>Ek</a:t>
            </a:r>
            <a:r>
              <a:rPr kumimoji="1" lang="en-AU" sz="1200" kern="1200" baseline="0" dirty="0" smtClean="0">
                <a:solidFill>
                  <a:schemeClr val="tx1"/>
                </a:solidFill>
                <a:latin typeface="Arial" charset="0"/>
                <a:ea typeface="+mn-ea"/>
                <a:cs typeface="+mn-cs"/>
              </a:rPr>
              <a:t> to emit x-rays)</a:t>
            </a:r>
          </a:p>
          <a:p>
            <a:endParaRPr kumimoji="1" lang="en-AU" sz="1200" kern="1200" baseline="0" dirty="0" smtClean="0">
              <a:solidFill>
                <a:schemeClr val="tx1"/>
              </a:solidFill>
              <a:latin typeface="Arial" charset="0"/>
              <a:ea typeface="+mn-ea"/>
              <a:cs typeface="+mn-cs"/>
            </a:endParaRPr>
          </a:p>
          <a:p>
            <a:r>
              <a:rPr kumimoji="1" lang="en-AU" sz="1200" kern="1200" baseline="0" dirty="0" smtClean="0">
                <a:solidFill>
                  <a:schemeClr val="tx1"/>
                </a:solidFill>
                <a:latin typeface="Arial" charset="0"/>
                <a:ea typeface="+mn-ea"/>
                <a:cs typeface="+mn-cs"/>
              </a:rPr>
              <a:t>Hot gas and DM are not seen in clusters because of stripping. Dwarf galaxies which are similar in size and mass have lots of DM but no hot gas. This is clear again from the </a:t>
            </a:r>
            <a:r>
              <a:rPr kumimoji="1" lang="en-AU" sz="1200" kern="1200" baseline="0" dirty="0" err="1" smtClean="0">
                <a:solidFill>
                  <a:schemeClr val="tx1"/>
                </a:solidFill>
                <a:latin typeface="Arial" charset="0"/>
                <a:ea typeface="+mn-ea"/>
                <a:cs typeface="+mn-cs"/>
              </a:rPr>
              <a:t>eigenstate</a:t>
            </a:r>
            <a:r>
              <a:rPr kumimoji="1" lang="en-AU" sz="1200" kern="1200" baseline="0" dirty="0" smtClean="0">
                <a:solidFill>
                  <a:schemeClr val="tx1"/>
                </a:solidFill>
                <a:latin typeface="Arial" charset="0"/>
                <a:ea typeface="+mn-ea"/>
                <a:cs typeface="+mn-cs"/>
              </a:rPr>
              <a:t> energies.</a:t>
            </a:r>
            <a:endParaRPr lang="en-US" dirty="0" smtClean="0"/>
          </a:p>
        </p:txBody>
      </p:sp>
    </p:spTree>
    <p:extLst>
      <p:ext uri="{BB962C8B-B14F-4D97-AF65-F5344CB8AC3E}">
        <p14:creationId xmlns:p14="http://schemas.microsoft.com/office/powerpoint/2010/main" val="3301641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15</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lnSpc>
                <a:spcPct val="110000"/>
              </a:lnSpc>
              <a:buFont typeface="Arial" pitchFamily="34" charset="0"/>
              <a:buChar char="•"/>
            </a:pPr>
            <a:r>
              <a:rPr kumimoji="1" lang="en-AU" sz="1200" kern="1200" dirty="0" smtClean="0">
                <a:solidFill>
                  <a:schemeClr val="bg1"/>
                </a:solidFill>
                <a:latin typeface="Arial" charset="0"/>
                <a:ea typeface="+mn-ea"/>
                <a:cs typeface="Times New Roman" pitchFamily="18" charset="0"/>
              </a:rPr>
              <a:t>Primordial SMPBHs and halos form early, &lt; t ~ 1000 s – radiation density much larger + 3 body collisions relaxes selection</a:t>
            </a:r>
            <a:r>
              <a:rPr kumimoji="1" lang="en-AU" sz="1200" kern="1200" baseline="0" dirty="0" smtClean="0">
                <a:solidFill>
                  <a:schemeClr val="bg1"/>
                </a:solidFill>
                <a:latin typeface="Arial" charset="0"/>
                <a:ea typeface="+mn-ea"/>
                <a:cs typeface="Times New Roman" pitchFamily="18" charset="0"/>
              </a:rPr>
              <a:t> rules</a:t>
            </a:r>
            <a:endParaRPr kumimoji="1" lang="en-AU" sz="1200" kern="1200" dirty="0" smtClean="0">
              <a:solidFill>
                <a:schemeClr val="bg1"/>
              </a:solidFill>
              <a:latin typeface="Arial" charset="0"/>
              <a:ea typeface="+mn-ea"/>
              <a:cs typeface="Times New Roman" pitchFamily="18" charset="0"/>
            </a:endParaRPr>
          </a:p>
          <a:p>
            <a:pPr algn="l" eaLnBrk="1" hangingPunct="1">
              <a:lnSpc>
                <a:spcPct val="110000"/>
              </a:lnSpc>
              <a:buFont typeface="Arial" pitchFamily="34" charset="0"/>
              <a:buChar char="•"/>
            </a:pPr>
            <a:r>
              <a:rPr kumimoji="1" lang="en-AU" sz="1200" kern="1200" dirty="0" smtClean="0">
                <a:solidFill>
                  <a:schemeClr val="bg1"/>
                </a:solidFill>
                <a:latin typeface="Arial" charset="0"/>
                <a:ea typeface="+mn-ea"/>
                <a:cs typeface="Times New Roman" pitchFamily="18" charset="0"/>
              </a:rPr>
              <a:t>Compton and Rayleigh cross sections will be smaller for particles</a:t>
            </a:r>
            <a:br>
              <a:rPr kumimoji="1" lang="en-AU" sz="1200" kern="1200" dirty="0" smtClean="0">
                <a:solidFill>
                  <a:schemeClr val="bg1"/>
                </a:solidFill>
                <a:latin typeface="Arial" charset="0"/>
                <a:ea typeface="+mn-ea"/>
                <a:cs typeface="Times New Roman" pitchFamily="18" charset="0"/>
              </a:rPr>
            </a:br>
            <a:r>
              <a:rPr kumimoji="1" lang="en-AU" sz="1200" kern="1200" dirty="0" smtClean="0">
                <a:solidFill>
                  <a:schemeClr val="bg1"/>
                </a:solidFill>
                <a:latin typeface="Arial" charset="0"/>
                <a:ea typeface="+mn-ea"/>
                <a:cs typeface="Times New Roman" pitchFamily="18" charset="0"/>
              </a:rPr>
              <a:t> in the potential well of the Carr black holes</a:t>
            </a:r>
            <a:endParaRPr lang="en-AU" sz="1200" dirty="0" smtClean="0">
              <a:solidFill>
                <a:schemeClr val="bg1"/>
              </a:solidFill>
              <a:cs typeface="Times New Roman" pitchFamily="18" charset="0"/>
            </a:endParaRPr>
          </a:p>
          <a:p>
            <a:pPr algn="l" eaLnBrk="1" hangingPunct="1">
              <a:lnSpc>
                <a:spcPct val="110000"/>
              </a:lnSpc>
              <a:buFont typeface="Arial" pitchFamily="34" charset="0"/>
              <a:buChar char="•"/>
            </a:pPr>
            <a:r>
              <a:rPr kumimoji="1" lang="en-AU" sz="1200" kern="1200" dirty="0" smtClean="0">
                <a:solidFill>
                  <a:schemeClr val="bg1"/>
                </a:solidFill>
                <a:latin typeface="Arial" charset="0"/>
                <a:ea typeface="+mn-ea"/>
                <a:cs typeface="Times New Roman" pitchFamily="18" charset="0"/>
              </a:rPr>
              <a:t>To check </a:t>
            </a:r>
            <a:r>
              <a:rPr kumimoji="1" lang="en-AU" sz="1200" kern="1200" dirty="0" err="1" smtClean="0">
                <a:solidFill>
                  <a:schemeClr val="bg1"/>
                </a:solidFill>
                <a:latin typeface="Arial" charset="0"/>
                <a:ea typeface="+mn-ea"/>
                <a:cs typeface="Times New Roman" pitchFamily="18" charset="0"/>
              </a:rPr>
              <a:t>nucleosynthesis</a:t>
            </a:r>
            <a:r>
              <a:rPr kumimoji="1" lang="en-AU" sz="1200" kern="1200" dirty="0" smtClean="0">
                <a:solidFill>
                  <a:schemeClr val="bg1"/>
                </a:solidFill>
                <a:latin typeface="Arial" charset="0"/>
                <a:ea typeface="+mn-ea"/>
                <a:cs typeface="Times New Roman" pitchFamily="18" charset="0"/>
              </a:rPr>
              <a:t> and anisotropy calculations need to be redone treating the cross sections as variables</a:t>
            </a:r>
          </a:p>
          <a:p>
            <a:pPr algn="l" eaLnBrk="1" hangingPunct="1">
              <a:lnSpc>
                <a:spcPct val="110000"/>
              </a:lnSpc>
              <a:buFont typeface="Arial" pitchFamily="34" charset="0"/>
              <a:buChar char="•"/>
            </a:pPr>
            <a:r>
              <a:rPr kumimoji="1" lang="en-AU" sz="1200" kern="1200" dirty="0" smtClean="0">
                <a:solidFill>
                  <a:schemeClr val="bg1"/>
                </a:solidFill>
                <a:latin typeface="Arial" charset="0"/>
                <a:ea typeface="+mn-ea"/>
                <a:cs typeface="Times New Roman" pitchFamily="18" charset="0"/>
              </a:rPr>
              <a:t>Baryons rain down on halos and trend to dark </a:t>
            </a:r>
            <a:r>
              <a:rPr kumimoji="1" lang="en-AU" sz="1200" kern="1200" dirty="0" err="1" smtClean="0">
                <a:solidFill>
                  <a:schemeClr val="bg1"/>
                </a:solidFill>
                <a:latin typeface="Arial" charset="0"/>
                <a:ea typeface="+mn-ea"/>
                <a:cs typeface="Times New Roman" pitchFamily="18" charset="0"/>
              </a:rPr>
              <a:t>eigenspectral</a:t>
            </a:r>
            <a:r>
              <a:rPr kumimoji="1" lang="en-AU" sz="1200" kern="1200" dirty="0" smtClean="0">
                <a:solidFill>
                  <a:schemeClr val="bg1"/>
                </a:solidFill>
                <a:latin typeface="Arial" charset="0"/>
                <a:ea typeface="+mn-ea"/>
                <a:cs typeface="Times New Roman" pitchFamily="18" charset="0"/>
              </a:rPr>
              <a:t> mixes with occupation numbers appropriate to the coupling temperature</a:t>
            </a:r>
          </a:p>
          <a:p>
            <a:pPr algn="l" eaLnBrk="1" hangingPunct="1">
              <a:lnSpc>
                <a:spcPct val="110000"/>
              </a:lnSpc>
              <a:buFont typeface="Arial" pitchFamily="34" charset="0"/>
              <a:buChar char="•"/>
            </a:pPr>
            <a:r>
              <a:rPr kumimoji="1" lang="en-AU" sz="1200" kern="1200" dirty="0" smtClean="0">
                <a:solidFill>
                  <a:schemeClr val="bg1"/>
                </a:solidFill>
                <a:latin typeface="Arial" charset="0"/>
                <a:ea typeface="+mn-ea"/>
                <a:cs typeface="Times New Roman" pitchFamily="18" charset="0"/>
              </a:rPr>
              <a:t>When halos is disturbed in some way the progress to any sort of equilibrium is interrupted and states are redistributed making </a:t>
            </a:r>
            <a:r>
              <a:rPr kumimoji="1" lang="en-AU" sz="1200" kern="1200" dirty="0" err="1" smtClean="0">
                <a:solidFill>
                  <a:schemeClr val="bg1"/>
                </a:solidFill>
                <a:latin typeface="Arial" charset="0"/>
                <a:ea typeface="+mn-ea"/>
                <a:cs typeface="Times New Roman" pitchFamily="18" charset="0"/>
              </a:rPr>
              <a:t>eigenspectral</a:t>
            </a:r>
            <a:r>
              <a:rPr kumimoji="1" lang="en-AU" sz="1200" kern="1200" dirty="0" smtClean="0">
                <a:solidFill>
                  <a:schemeClr val="bg1"/>
                </a:solidFill>
                <a:latin typeface="Arial" charset="0"/>
                <a:ea typeface="+mn-ea"/>
                <a:cs typeface="Times New Roman" pitchFamily="18" charset="0"/>
              </a:rPr>
              <a:t> mixes that are more visible and star formation can proceed</a:t>
            </a:r>
          </a:p>
          <a:p>
            <a:pPr algn="l" eaLnBrk="1" hangingPunct="1">
              <a:lnSpc>
                <a:spcPct val="110000"/>
              </a:lnSpc>
              <a:buFont typeface="Arial" pitchFamily="34" charset="0"/>
              <a:buChar char="•"/>
            </a:pPr>
            <a:r>
              <a:rPr kumimoji="1" lang="en-AU" sz="1200" kern="1200" dirty="0" smtClean="0">
                <a:solidFill>
                  <a:schemeClr val="bg1"/>
                </a:solidFill>
                <a:latin typeface="Arial" charset="0"/>
                <a:ea typeface="+mn-ea"/>
                <a:cs typeface="Times New Roman" pitchFamily="18" charset="0"/>
              </a:rPr>
              <a:t>Thus a elliptical with can come back to life if its halo is agitated in some way</a:t>
            </a:r>
          </a:p>
          <a:p>
            <a:pPr algn="l" eaLnBrk="1" hangingPunct="1">
              <a:lnSpc>
                <a:spcPct val="110000"/>
              </a:lnSpc>
              <a:buFont typeface="Arial" pitchFamily="34" charset="0"/>
              <a:buChar char="•"/>
            </a:pPr>
            <a:r>
              <a:rPr kumimoji="1" lang="en-AU" sz="1200" kern="1200" dirty="0" smtClean="0">
                <a:solidFill>
                  <a:schemeClr val="bg1"/>
                </a:solidFill>
                <a:latin typeface="Arial" charset="0"/>
                <a:ea typeface="+mn-ea"/>
                <a:cs typeface="Times New Roman" pitchFamily="18" charset="0"/>
              </a:rPr>
              <a:t>The hot gas halos we observe contain much more matter than we can see</a:t>
            </a:r>
            <a:endParaRPr kumimoji="1" lang="en-AU" sz="1200" kern="1200" dirty="0">
              <a:solidFill>
                <a:schemeClr val="bg1"/>
              </a:solidFill>
              <a:latin typeface="Arial" charset="0"/>
              <a:ea typeface="+mn-ea"/>
              <a:cs typeface="Times New Roman" pitchFamily="18" charset="0"/>
            </a:endParaRPr>
          </a:p>
        </p:txBody>
      </p:sp>
    </p:spTree>
    <p:extLst>
      <p:ext uri="{BB962C8B-B14F-4D97-AF65-F5344CB8AC3E}">
        <p14:creationId xmlns:p14="http://schemas.microsoft.com/office/powerpoint/2010/main" val="12930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16</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Slide 2 DON’T TALK ON THIS FOR LONG!!! </a:t>
            </a:r>
            <a:r>
              <a:rPr kumimoji="1" lang="en-AU" sz="1200" kern="1200" dirty="0" smtClean="0">
                <a:solidFill>
                  <a:schemeClr val="tx1"/>
                </a:solidFill>
                <a:effectLst/>
                <a:latin typeface="Arial" charset="0"/>
                <a:ea typeface="+mn-ea"/>
                <a:cs typeface="+mn-cs"/>
              </a:rPr>
              <a:t> I don’t have all the answers and I certainly don’t think that QLCDM in its present form can necessarily solve every major problem in astrophysics but QLCDM seems to solve a lot of them, and today I hope to sufficiently convince you that it is worth pursuing and testing the idea further. There is no doubt that although LCDM works great on very large scales, it has presently hit some fairly difficult obstacles:</a:t>
            </a:r>
          </a:p>
          <a:p>
            <a:r>
              <a:rPr kumimoji="1" lang="en-AU" sz="1200" kern="1200" dirty="0" smtClean="0">
                <a:solidFill>
                  <a:schemeClr val="tx1"/>
                </a:solidFill>
                <a:effectLst/>
                <a:latin typeface="Arial" charset="0"/>
                <a:ea typeface="+mn-ea"/>
                <a:cs typeface="+mn-cs"/>
              </a:rPr>
              <a:t>	</a:t>
            </a:r>
          </a:p>
          <a:p>
            <a:r>
              <a:rPr kumimoji="1" lang="en-AU" sz="1200" kern="1200" dirty="0" smtClean="0">
                <a:solidFill>
                  <a:schemeClr val="tx1"/>
                </a:solidFill>
                <a:effectLst/>
                <a:latin typeface="Arial" charset="0"/>
                <a:ea typeface="+mn-ea"/>
                <a:cs typeface="+mn-cs"/>
              </a:rPr>
              <a:t>There is no detected particle candidate, despite the LHC finding the Higgs, and in fact the result was too good because it fits so well that there doesn’t seem to be any hint at the moment, of physics beyond the standard model, that is required for candidates such as the </a:t>
            </a:r>
            <a:r>
              <a:rPr kumimoji="1" lang="en-AU" sz="1200" kern="1200" dirty="0" err="1" smtClean="0">
                <a:solidFill>
                  <a:schemeClr val="tx1"/>
                </a:solidFill>
                <a:effectLst/>
                <a:latin typeface="Arial" charset="0"/>
                <a:ea typeface="+mn-ea"/>
                <a:cs typeface="+mn-cs"/>
              </a:rPr>
              <a:t>neutralino</a:t>
            </a:r>
            <a:r>
              <a:rPr kumimoji="1" lang="en-AU" sz="1200" kern="1200" dirty="0" smtClean="0">
                <a:solidFill>
                  <a:schemeClr val="tx1"/>
                </a:solidFill>
                <a:effectLst/>
                <a:latin typeface="Arial" charset="0"/>
                <a:ea typeface="+mn-ea"/>
                <a:cs typeface="+mn-cs"/>
              </a:rPr>
              <a:t> etc. (pic from Sky and Telescope article)</a:t>
            </a:r>
            <a:br>
              <a:rPr kumimoji="1" lang="en-AU" sz="1200" kern="1200" dirty="0" smtClean="0">
                <a:solidFill>
                  <a:schemeClr val="tx1"/>
                </a:solidFill>
                <a:effectLst/>
                <a:latin typeface="Arial" charset="0"/>
                <a:ea typeface="+mn-ea"/>
                <a:cs typeface="+mn-cs"/>
              </a:rPr>
            </a:br>
            <a:r>
              <a:rPr kumimoji="1" lang="en-AU" sz="1200" kern="1200" dirty="0" smtClean="0">
                <a:solidFill>
                  <a:schemeClr val="tx1"/>
                </a:solidFill>
                <a:effectLst/>
                <a:latin typeface="Arial" charset="0"/>
                <a:ea typeface="+mn-ea"/>
                <a:cs typeface="+mn-cs"/>
              </a:rPr>
              <a:t>Yes we (DAMA) have detected some annual change but it’s not the type of WIMP people were looking for and no other detectors can see it…</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On the galactic halo scale the cusp problem (from the FNW profile) is still with us (pic of cusp predicted by NFW compared to smooth DM profile measurements), yet there are no signs of the WIMP decay signalling the WIMP-WIMP annihilation that is needed to solve this problem. </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The satellite problem looks worse than ever – the simulations produce lumpy matter models of the Milky Way with thousands of satellite galaxies (pic of simulation see </a:t>
            </a:r>
            <a:r>
              <a:rPr kumimoji="1" lang="en-AU" sz="1200" kern="1200" dirty="0" err="1" smtClean="0">
                <a:solidFill>
                  <a:schemeClr val="tx1"/>
                </a:solidFill>
                <a:effectLst/>
                <a:latin typeface="Arial" charset="0"/>
                <a:ea typeface="+mn-ea"/>
                <a:cs typeface="+mn-cs"/>
              </a:rPr>
              <a:t>richard’s</a:t>
            </a:r>
            <a:r>
              <a:rPr kumimoji="1" lang="en-AU" sz="1200" kern="1200" dirty="0" smtClean="0">
                <a:solidFill>
                  <a:schemeClr val="tx1"/>
                </a:solidFill>
                <a:effectLst/>
                <a:latin typeface="Arial" charset="0"/>
                <a:ea typeface="+mn-ea"/>
                <a:cs typeface="+mn-cs"/>
              </a:rPr>
              <a:t> course versus a neat, “no or one-satellite” spheroidal galaxy) and we just can’t seem to make anything that looks like the observed relatively smooth spherical halo. </a:t>
            </a:r>
            <a:endParaRPr kumimoji="1" lang="en-AU"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912655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17</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I would like to finish by briefly looking at some</a:t>
            </a:r>
            <a:r>
              <a:rPr kumimoji="1" lang="en-AU" sz="1200" kern="1200" baseline="0" dirty="0" smtClean="0">
                <a:solidFill>
                  <a:schemeClr val="tx1"/>
                </a:solidFill>
                <a:latin typeface="Arial" charset="0"/>
                <a:ea typeface="+mn-ea"/>
                <a:cs typeface="+mn-cs"/>
              </a:rPr>
              <a:t> halo interactions and how they might be viewed in the dark </a:t>
            </a:r>
            <a:r>
              <a:rPr kumimoji="1" lang="en-AU" sz="1200" kern="1200" baseline="0" dirty="0" err="1" smtClean="0">
                <a:solidFill>
                  <a:schemeClr val="tx1"/>
                </a:solidFill>
                <a:latin typeface="Arial" charset="0"/>
                <a:ea typeface="+mn-ea"/>
                <a:cs typeface="+mn-cs"/>
              </a:rPr>
              <a:t>eigenstate</a:t>
            </a:r>
            <a:r>
              <a:rPr kumimoji="1" lang="en-AU" sz="1200" kern="1200" baseline="0" dirty="0" smtClean="0">
                <a:solidFill>
                  <a:schemeClr val="tx1"/>
                </a:solidFill>
                <a:latin typeface="Arial" charset="0"/>
                <a:ea typeface="+mn-ea"/>
                <a:cs typeface="+mn-cs"/>
              </a:rPr>
              <a:t> scenario. Halos progress toward a ‘quasi-equilibrium’ in which the halo becomes less and less visible if left undisturbed.</a:t>
            </a:r>
          </a:p>
          <a:p>
            <a:r>
              <a:rPr kumimoji="1" lang="en-AU" sz="1200" kern="1200" baseline="0" dirty="0" smtClean="0">
                <a:solidFill>
                  <a:schemeClr val="tx1"/>
                </a:solidFill>
                <a:latin typeface="Arial" charset="0"/>
                <a:ea typeface="+mn-ea"/>
                <a:cs typeface="+mn-cs"/>
              </a:rPr>
              <a:t>In the bullet cluster we see a small cluster pass through a large one. The observed mass of gas after the interaction is possibly 2-3 times more than observed in a typical cluster (as far as I can see from reading) so the dark </a:t>
            </a:r>
            <a:r>
              <a:rPr kumimoji="1" lang="en-AU" sz="1200" kern="1200" baseline="0" dirty="0" err="1" smtClean="0">
                <a:solidFill>
                  <a:schemeClr val="tx1"/>
                </a:solidFill>
                <a:latin typeface="Arial" charset="0"/>
                <a:ea typeface="+mn-ea"/>
                <a:cs typeface="+mn-cs"/>
              </a:rPr>
              <a:t>eigenstate</a:t>
            </a:r>
            <a:r>
              <a:rPr kumimoji="1" lang="en-AU" sz="1200" kern="1200" baseline="0" dirty="0" smtClean="0">
                <a:solidFill>
                  <a:schemeClr val="tx1"/>
                </a:solidFill>
                <a:latin typeface="Arial" charset="0"/>
                <a:ea typeface="+mn-ea"/>
                <a:cs typeface="+mn-cs"/>
              </a:rPr>
              <a:t> scenario would explain this in terms of increased particle density and a shift the more visible </a:t>
            </a:r>
            <a:r>
              <a:rPr kumimoji="1" lang="en-AU" sz="1200" kern="1200" baseline="0" dirty="0" err="1" smtClean="0">
                <a:solidFill>
                  <a:schemeClr val="tx1"/>
                </a:solidFill>
                <a:latin typeface="Arial" charset="0"/>
                <a:ea typeface="+mn-ea"/>
                <a:cs typeface="+mn-cs"/>
              </a:rPr>
              <a:t>eigenspectral</a:t>
            </a:r>
            <a:r>
              <a:rPr kumimoji="1" lang="en-AU" sz="1200" kern="1200" baseline="0" dirty="0" smtClean="0">
                <a:solidFill>
                  <a:schemeClr val="tx1"/>
                </a:solidFill>
                <a:latin typeface="Arial" charset="0"/>
                <a:ea typeface="+mn-ea"/>
                <a:cs typeface="+mn-cs"/>
              </a:rPr>
              <a:t> distributions initiated by the enhanced and directed collisions. The gas is drawn from the dark state population but is only about a tenth of that mass so does not have a large effect on very dark states left behind</a:t>
            </a:r>
          </a:p>
          <a:p>
            <a:r>
              <a:rPr kumimoji="1" lang="en-AU" sz="1200" kern="1200" baseline="0" dirty="0" smtClean="0">
                <a:solidFill>
                  <a:schemeClr val="tx1"/>
                </a:solidFill>
                <a:latin typeface="Arial" charset="0"/>
                <a:ea typeface="+mn-ea"/>
                <a:cs typeface="+mn-cs"/>
              </a:rPr>
              <a:t>In the next picture we can see the </a:t>
            </a:r>
            <a:r>
              <a:rPr kumimoji="1" lang="en-AU" sz="1200" kern="1200" baseline="0" dirty="0" err="1" smtClean="0">
                <a:solidFill>
                  <a:schemeClr val="tx1"/>
                </a:solidFill>
                <a:latin typeface="Arial" charset="0"/>
                <a:ea typeface="+mn-ea"/>
                <a:cs typeface="+mn-cs"/>
              </a:rPr>
              <a:t>precessing</a:t>
            </a:r>
            <a:r>
              <a:rPr kumimoji="1" lang="en-AU" sz="1200" kern="1200" baseline="0" dirty="0" smtClean="0">
                <a:solidFill>
                  <a:schemeClr val="tx1"/>
                </a:solidFill>
                <a:latin typeface="Arial" charset="0"/>
                <a:ea typeface="+mn-ea"/>
                <a:cs typeface="+mn-cs"/>
              </a:rPr>
              <a:t> PBH jets. The SOF of the rapidly outflowing material decreases as it climbs out of the well. Eventually as it approaches the SOFs of the halo particles interaction can occur and the gas is diffused</a:t>
            </a:r>
          </a:p>
          <a:p>
            <a:r>
              <a:rPr kumimoji="1" lang="en-AU" sz="1200" kern="1200" baseline="0" dirty="0" smtClean="0">
                <a:solidFill>
                  <a:schemeClr val="tx1"/>
                </a:solidFill>
                <a:latin typeface="Arial" charset="0"/>
                <a:ea typeface="+mn-ea"/>
                <a:cs typeface="+mn-cs"/>
              </a:rPr>
              <a:t>Lastly the jellyfish galaxies. In the </a:t>
            </a:r>
            <a:r>
              <a:rPr kumimoji="1" lang="en-AU" sz="1200" kern="1200" baseline="0" dirty="0" err="1" smtClean="0">
                <a:solidFill>
                  <a:schemeClr val="tx1"/>
                </a:solidFill>
                <a:latin typeface="Arial" charset="0"/>
                <a:ea typeface="+mn-ea"/>
                <a:cs typeface="+mn-cs"/>
              </a:rPr>
              <a:t>eigenstate</a:t>
            </a:r>
            <a:r>
              <a:rPr kumimoji="1" lang="en-AU" sz="1200" kern="1200" baseline="0" dirty="0" smtClean="0">
                <a:solidFill>
                  <a:schemeClr val="tx1"/>
                </a:solidFill>
                <a:latin typeface="Arial" charset="0"/>
                <a:ea typeface="+mn-ea"/>
                <a:cs typeface="+mn-cs"/>
              </a:rPr>
              <a:t> scenario the galaxy would be moving radially away from the ‘</a:t>
            </a:r>
            <a:r>
              <a:rPr kumimoji="1" lang="en-AU" sz="1200" kern="1200" baseline="0" dirty="0" err="1" smtClean="0">
                <a:solidFill>
                  <a:schemeClr val="tx1"/>
                </a:solidFill>
                <a:latin typeface="Arial" charset="0"/>
                <a:ea typeface="+mn-ea"/>
                <a:cs typeface="+mn-cs"/>
              </a:rPr>
              <a:t>tenticles</a:t>
            </a:r>
            <a:r>
              <a:rPr kumimoji="1" lang="en-AU" sz="1200" kern="1200" baseline="0" dirty="0" smtClean="0">
                <a:solidFill>
                  <a:schemeClr val="tx1"/>
                </a:solidFill>
                <a:latin typeface="Arial" charset="0"/>
                <a:ea typeface="+mn-ea"/>
                <a:cs typeface="+mn-cs"/>
              </a:rPr>
              <a:t>’. As per the bullet cluster, a trail of baryons has been made more interactive by virtue of state transfer to the visible side of the state diagram </a:t>
            </a:r>
            <a:endParaRPr lang="en-US" dirty="0" smtClean="0"/>
          </a:p>
        </p:txBody>
      </p:sp>
    </p:spTree>
    <p:extLst>
      <p:ext uri="{BB962C8B-B14F-4D97-AF65-F5344CB8AC3E}">
        <p14:creationId xmlns:p14="http://schemas.microsoft.com/office/powerpoint/2010/main" val="2600301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18</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Slide</a:t>
            </a:r>
            <a:endParaRPr lang="en-US" dirty="0" smtClean="0"/>
          </a:p>
        </p:txBody>
      </p:sp>
    </p:spTree>
    <p:extLst>
      <p:ext uri="{BB962C8B-B14F-4D97-AF65-F5344CB8AC3E}">
        <p14:creationId xmlns:p14="http://schemas.microsoft.com/office/powerpoint/2010/main" val="73382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19</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Slide</a:t>
            </a:r>
            <a:endParaRPr lang="en-US" dirty="0" smtClean="0"/>
          </a:p>
        </p:txBody>
      </p:sp>
    </p:spTree>
    <p:extLst>
      <p:ext uri="{BB962C8B-B14F-4D97-AF65-F5344CB8AC3E}">
        <p14:creationId xmlns:p14="http://schemas.microsoft.com/office/powerpoint/2010/main" val="191601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2</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Slide 2 DON’T TALK ON THIS FOR LONG!!! </a:t>
            </a:r>
            <a:r>
              <a:rPr kumimoji="1" lang="en-AU" sz="1200" kern="1200" dirty="0" smtClean="0">
                <a:solidFill>
                  <a:schemeClr val="tx1"/>
                </a:solidFill>
                <a:effectLst/>
                <a:latin typeface="Arial" charset="0"/>
                <a:ea typeface="+mn-ea"/>
                <a:cs typeface="+mn-cs"/>
              </a:rPr>
              <a:t> I don’t have all the answers and I certainly don’t think that QLCDM in its present form can necessarily solve every major problem in astrophysics but QLCDM seems to solve a lot of them, and today I hope to sufficiently convince you that it is worth pursuing and testing the idea further. There is no doubt that although LCDM works great on very large scales, it has presently hit some fairly difficult obstacles:</a:t>
            </a:r>
          </a:p>
          <a:p>
            <a:r>
              <a:rPr kumimoji="1" lang="en-AU" sz="1200" kern="1200" dirty="0" smtClean="0">
                <a:solidFill>
                  <a:schemeClr val="tx1"/>
                </a:solidFill>
                <a:effectLst/>
                <a:latin typeface="Arial" charset="0"/>
                <a:ea typeface="+mn-ea"/>
                <a:cs typeface="+mn-cs"/>
              </a:rPr>
              <a:t>	</a:t>
            </a:r>
          </a:p>
          <a:p>
            <a:r>
              <a:rPr kumimoji="1" lang="en-AU" sz="1200" kern="1200" dirty="0" smtClean="0">
                <a:solidFill>
                  <a:schemeClr val="tx1"/>
                </a:solidFill>
                <a:effectLst/>
                <a:latin typeface="Arial" charset="0"/>
                <a:ea typeface="+mn-ea"/>
                <a:cs typeface="+mn-cs"/>
              </a:rPr>
              <a:t>There is no detected particle candidate, despite the LHC finding the Higgs, and in fact the result was too good because it fits so well that there doesn’t seem to be any hint at the moment, of physics beyond the standard model, that is required for candidates such as the </a:t>
            </a:r>
            <a:r>
              <a:rPr kumimoji="1" lang="en-AU" sz="1200" kern="1200" dirty="0" err="1" smtClean="0">
                <a:solidFill>
                  <a:schemeClr val="tx1"/>
                </a:solidFill>
                <a:effectLst/>
                <a:latin typeface="Arial" charset="0"/>
                <a:ea typeface="+mn-ea"/>
                <a:cs typeface="+mn-cs"/>
              </a:rPr>
              <a:t>neutralino</a:t>
            </a:r>
            <a:r>
              <a:rPr kumimoji="1" lang="en-AU" sz="1200" kern="1200" dirty="0" smtClean="0">
                <a:solidFill>
                  <a:schemeClr val="tx1"/>
                </a:solidFill>
                <a:effectLst/>
                <a:latin typeface="Arial" charset="0"/>
                <a:ea typeface="+mn-ea"/>
                <a:cs typeface="+mn-cs"/>
              </a:rPr>
              <a:t> etc. (pic from Sky and Telescope article)</a:t>
            </a:r>
            <a:br>
              <a:rPr kumimoji="1" lang="en-AU" sz="1200" kern="1200" dirty="0" smtClean="0">
                <a:solidFill>
                  <a:schemeClr val="tx1"/>
                </a:solidFill>
                <a:effectLst/>
                <a:latin typeface="Arial" charset="0"/>
                <a:ea typeface="+mn-ea"/>
                <a:cs typeface="+mn-cs"/>
              </a:rPr>
            </a:br>
            <a:r>
              <a:rPr kumimoji="1" lang="en-AU" sz="1200" kern="1200" dirty="0" smtClean="0">
                <a:solidFill>
                  <a:schemeClr val="tx1"/>
                </a:solidFill>
                <a:effectLst/>
                <a:latin typeface="Arial" charset="0"/>
                <a:ea typeface="+mn-ea"/>
                <a:cs typeface="+mn-cs"/>
              </a:rPr>
              <a:t>Yes we (DAMA) have detected some annual change but it’s not the type of WIMP people were looking for and no other detectors can see it…</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On the galactic halo scale the cusp problem (from the FNW profile) is still with us (pic of cusp predicted by NFW compared to smooth DM profile measurements), yet there are no signs of the WIMP decay signalling the WIMP-WIMP annihilation that is needed to solve this problem. </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The satellite problem looks worse than ever – the simulations produce lumpy matter models of the Milky Way with thousands of satellite galaxies (pic of simulation see </a:t>
            </a:r>
            <a:r>
              <a:rPr kumimoji="1" lang="en-AU" sz="1200" kern="1200" dirty="0" err="1" smtClean="0">
                <a:solidFill>
                  <a:schemeClr val="tx1"/>
                </a:solidFill>
                <a:effectLst/>
                <a:latin typeface="Arial" charset="0"/>
                <a:ea typeface="+mn-ea"/>
                <a:cs typeface="+mn-cs"/>
              </a:rPr>
              <a:t>richard’s</a:t>
            </a:r>
            <a:r>
              <a:rPr kumimoji="1" lang="en-AU" sz="1200" kern="1200" dirty="0" smtClean="0">
                <a:solidFill>
                  <a:schemeClr val="tx1"/>
                </a:solidFill>
                <a:effectLst/>
                <a:latin typeface="Arial" charset="0"/>
                <a:ea typeface="+mn-ea"/>
                <a:cs typeface="+mn-cs"/>
              </a:rPr>
              <a:t> course versus a neat, “no or one-satellite” spheroidal galaxy) and we just can’t seem to make anything that looks like the observed relatively smooth spherical halo. </a:t>
            </a:r>
            <a:endParaRPr kumimoji="1" lang="en-AU"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07504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3</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Slide 2 DON’T TALK ON THIS FOR LONG!!! </a:t>
            </a:r>
            <a:r>
              <a:rPr kumimoji="1" lang="en-AU" sz="1200" kern="1200" dirty="0" smtClean="0">
                <a:solidFill>
                  <a:schemeClr val="tx1"/>
                </a:solidFill>
                <a:effectLst/>
                <a:latin typeface="Arial" charset="0"/>
                <a:ea typeface="+mn-ea"/>
                <a:cs typeface="+mn-cs"/>
              </a:rPr>
              <a:t> I don’t have all the answers and I certainly don’t think that QLCDM in its present form can necessarily solve every major problem in astrophysics but QLCDM seems to solve a lot of them, and today I hope to sufficiently convince you that it is worth pursuing and testing the idea further. There is no doubt that although LCDM works great on very large scales, it has presently hit some fairly difficult obstacles:</a:t>
            </a:r>
          </a:p>
          <a:p>
            <a:r>
              <a:rPr kumimoji="1" lang="en-AU" sz="1200" kern="1200" dirty="0" smtClean="0">
                <a:solidFill>
                  <a:schemeClr val="tx1"/>
                </a:solidFill>
                <a:effectLst/>
                <a:latin typeface="Arial" charset="0"/>
                <a:ea typeface="+mn-ea"/>
                <a:cs typeface="+mn-cs"/>
              </a:rPr>
              <a:t>	</a:t>
            </a:r>
          </a:p>
          <a:p>
            <a:r>
              <a:rPr kumimoji="1" lang="en-AU" sz="1200" kern="1200" dirty="0" smtClean="0">
                <a:solidFill>
                  <a:schemeClr val="tx1"/>
                </a:solidFill>
                <a:effectLst/>
                <a:latin typeface="Arial" charset="0"/>
                <a:ea typeface="+mn-ea"/>
                <a:cs typeface="+mn-cs"/>
              </a:rPr>
              <a:t>There is no detected particle candidate, despite the LHC finding the Higgs, and in fact the result was too good because it fits so well that there doesn’t seem to be any hint at the moment, of physics beyond the standard model, that is required for candidates such as the </a:t>
            </a:r>
            <a:r>
              <a:rPr kumimoji="1" lang="en-AU" sz="1200" kern="1200" dirty="0" err="1" smtClean="0">
                <a:solidFill>
                  <a:schemeClr val="tx1"/>
                </a:solidFill>
                <a:effectLst/>
                <a:latin typeface="Arial" charset="0"/>
                <a:ea typeface="+mn-ea"/>
                <a:cs typeface="+mn-cs"/>
              </a:rPr>
              <a:t>neutralino</a:t>
            </a:r>
            <a:r>
              <a:rPr kumimoji="1" lang="en-AU" sz="1200" kern="1200" dirty="0" smtClean="0">
                <a:solidFill>
                  <a:schemeClr val="tx1"/>
                </a:solidFill>
                <a:effectLst/>
                <a:latin typeface="Arial" charset="0"/>
                <a:ea typeface="+mn-ea"/>
                <a:cs typeface="+mn-cs"/>
              </a:rPr>
              <a:t> etc. (pic from Sky and Telescope article)</a:t>
            </a:r>
            <a:br>
              <a:rPr kumimoji="1" lang="en-AU" sz="1200" kern="1200" dirty="0" smtClean="0">
                <a:solidFill>
                  <a:schemeClr val="tx1"/>
                </a:solidFill>
                <a:effectLst/>
                <a:latin typeface="Arial" charset="0"/>
                <a:ea typeface="+mn-ea"/>
                <a:cs typeface="+mn-cs"/>
              </a:rPr>
            </a:br>
            <a:r>
              <a:rPr kumimoji="1" lang="en-AU" sz="1200" kern="1200" dirty="0" smtClean="0">
                <a:solidFill>
                  <a:schemeClr val="tx1"/>
                </a:solidFill>
                <a:effectLst/>
                <a:latin typeface="Arial" charset="0"/>
                <a:ea typeface="+mn-ea"/>
                <a:cs typeface="+mn-cs"/>
              </a:rPr>
              <a:t>Yes we (DAMA) have detected some annual change but it’s not the type of WIMP people were looking for and no other detectors can see it…</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On the galactic halo scale the cusp problem (from the FNW profile) is still with us (pic of cusp predicted by NFW compared to smooth DM profile measurements), yet there are no signs of the WIMP decay signalling the WIMP-WIMP annihilation that is needed to solve this problem. </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The satellite problem looks worse than ever – the simulations produce lumpy matter models of the Milky Way with thousands of satellite galaxies (pic of simulation see </a:t>
            </a:r>
            <a:r>
              <a:rPr kumimoji="1" lang="en-AU" sz="1200" kern="1200" dirty="0" err="1" smtClean="0">
                <a:solidFill>
                  <a:schemeClr val="tx1"/>
                </a:solidFill>
                <a:effectLst/>
                <a:latin typeface="Arial" charset="0"/>
                <a:ea typeface="+mn-ea"/>
                <a:cs typeface="+mn-cs"/>
              </a:rPr>
              <a:t>richard’s</a:t>
            </a:r>
            <a:r>
              <a:rPr kumimoji="1" lang="en-AU" sz="1200" kern="1200" dirty="0" smtClean="0">
                <a:solidFill>
                  <a:schemeClr val="tx1"/>
                </a:solidFill>
                <a:effectLst/>
                <a:latin typeface="Arial" charset="0"/>
                <a:ea typeface="+mn-ea"/>
                <a:cs typeface="+mn-cs"/>
              </a:rPr>
              <a:t> course versus a neat, “no or one-satellite” spheroidal galaxy) and we just can’t seem to make anything that looks like the observed relatively smooth spherical halo. </a:t>
            </a:r>
            <a:endParaRPr kumimoji="1" lang="en-AU"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59797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4</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Slide And there are other related issues… </a:t>
            </a:r>
            <a:r>
              <a:rPr kumimoji="1" lang="en-AU" sz="1200" kern="1200" dirty="0" smtClean="0">
                <a:solidFill>
                  <a:schemeClr val="tx1"/>
                </a:solidFill>
                <a:effectLst/>
                <a:latin typeface="Arial" charset="0"/>
                <a:ea typeface="+mn-ea"/>
                <a:cs typeface="+mn-cs"/>
              </a:rPr>
              <a:t>Why is there a visible-dark conspiracy – wherever we see gas there seems to be dark matter and vice versa – why is there such an intimate connection?</a:t>
            </a:r>
          </a:p>
          <a:p>
            <a:r>
              <a:rPr kumimoji="1" lang="en-AU" sz="1200" kern="1200" dirty="0" smtClean="0">
                <a:solidFill>
                  <a:schemeClr val="tx1"/>
                </a:solidFill>
                <a:effectLst/>
                <a:latin typeface="Arial" charset="0"/>
                <a:ea typeface="+mn-ea"/>
                <a:cs typeface="+mn-cs"/>
              </a:rPr>
              <a:t>Why do hot gas and dark matter follow almost the same radial density profiles?</a:t>
            </a:r>
          </a:p>
          <a:p>
            <a:r>
              <a:rPr kumimoji="1" lang="en-AU" sz="1200" kern="1200" dirty="0" smtClean="0">
                <a:solidFill>
                  <a:schemeClr val="tx1"/>
                </a:solidFill>
                <a:effectLst/>
                <a:latin typeface="Arial" charset="0"/>
                <a:ea typeface="+mn-ea"/>
                <a:cs typeface="+mn-cs"/>
              </a:rPr>
              <a:t>Why are the x-ray temperatures of halos so well correlated with the masses of their host systems? </a:t>
            </a:r>
          </a:p>
          <a:p>
            <a:r>
              <a:rPr kumimoji="1" lang="en-AU" sz="1200" kern="1200" dirty="0" smtClean="0">
                <a:solidFill>
                  <a:schemeClr val="tx1"/>
                </a:solidFill>
                <a:effectLst/>
                <a:latin typeface="Arial" charset="0"/>
                <a:ea typeface="+mn-ea"/>
                <a:cs typeface="+mn-cs"/>
              </a:rPr>
              <a:t>And why are the temperatures so constant and independent of radius, i.e. so well </a:t>
            </a:r>
            <a:r>
              <a:rPr kumimoji="1" lang="en-AU" sz="1200" kern="1200" dirty="0" err="1" smtClean="0">
                <a:solidFill>
                  <a:schemeClr val="tx1"/>
                </a:solidFill>
                <a:effectLst/>
                <a:latin typeface="Arial" charset="0"/>
                <a:ea typeface="+mn-ea"/>
                <a:cs typeface="+mn-cs"/>
              </a:rPr>
              <a:t>virialised</a:t>
            </a:r>
            <a:r>
              <a:rPr kumimoji="1" lang="en-AU" sz="1200" kern="1200" dirty="0" smtClean="0">
                <a:solidFill>
                  <a:schemeClr val="tx1"/>
                </a:solidFill>
                <a:effectLst/>
                <a:latin typeface="Arial" charset="0"/>
                <a:ea typeface="+mn-ea"/>
                <a:cs typeface="+mn-cs"/>
              </a:rPr>
              <a:t> despite the turbulent galaxy processes going on?</a:t>
            </a:r>
          </a:p>
          <a:p>
            <a:r>
              <a:rPr kumimoji="1" lang="en-AU" sz="1200" kern="1200" dirty="0" smtClean="0">
                <a:solidFill>
                  <a:schemeClr val="tx1"/>
                </a:solidFill>
                <a:effectLst/>
                <a:latin typeface="Arial" charset="0"/>
                <a:ea typeface="+mn-ea"/>
                <a:cs typeface="+mn-cs"/>
              </a:rPr>
              <a:t>And can the Milky Way still keep making stars, when the density of its gaseous halo says that it should have run out of gas billions of years ago – to quote a recent article in nature: “The problem is that the Milky Way turns gas into stars at the rate of a few solar masses every year, a pace that by now should have used up all the available gas. But the Galaxy has been forming stars for at least the past 10 billion years. “It’s got to get gas from somewhere,” says Ken Freeman in Canberra.</a:t>
            </a:r>
          </a:p>
          <a:p>
            <a:r>
              <a:rPr kumimoji="1" lang="en-AU" sz="1200" kern="1200" dirty="0" smtClean="0">
                <a:solidFill>
                  <a:schemeClr val="tx1"/>
                </a:solidFill>
                <a:effectLst/>
                <a:latin typeface="Arial" charset="0"/>
                <a:ea typeface="+mn-ea"/>
                <a:cs typeface="+mn-cs"/>
              </a:rPr>
              <a:t> </a:t>
            </a:r>
          </a:p>
          <a:p>
            <a:r>
              <a:rPr kumimoji="1" lang="en-AU" sz="1200" kern="1200" dirty="0" smtClean="0">
                <a:solidFill>
                  <a:schemeClr val="tx1"/>
                </a:solidFill>
                <a:effectLst/>
                <a:latin typeface="Arial" charset="0"/>
                <a:ea typeface="+mn-ea"/>
                <a:cs typeface="+mn-cs"/>
              </a:rPr>
              <a:t>And how can you keep relatively cold galactic halos inside a cluster halo that has a temperature of at least an order of magnitude higher? How does the Sun do the same sort of thing with its corona? (make pic of simulated cluster halo and show pic of sun?)</a:t>
            </a:r>
          </a:p>
          <a:p>
            <a:r>
              <a:rPr kumimoji="1" lang="en-AU" sz="1200" kern="1200" dirty="0" smtClean="0">
                <a:solidFill>
                  <a:schemeClr val="tx1"/>
                </a:solidFill>
                <a:effectLst/>
                <a:latin typeface="Arial" charset="0"/>
                <a:ea typeface="+mn-ea"/>
                <a:cs typeface="+mn-cs"/>
              </a:rPr>
              <a:t> </a:t>
            </a:r>
          </a:p>
          <a:p>
            <a:r>
              <a:rPr kumimoji="1" lang="en-AU" sz="1200" kern="1200" dirty="0" smtClean="0">
                <a:solidFill>
                  <a:schemeClr val="tx1"/>
                </a:solidFill>
                <a:effectLst/>
                <a:latin typeface="Arial" charset="0"/>
                <a:ea typeface="+mn-ea"/>
                <a:cs typeface="+mn-cs"/>
              </a:rPr>
              <a:t>Why are the measured halos all so smooth and regular (pic of </a:t>
            </a:r>
            <a:r>
              <a:rPr kumimoji="1" lang="en-AU" sz="1200" kern="1200" dirty="0" err="1" smtClean="0">
                <a:solidFill>
                  <a:schemeClr val="tx1"/>
                </a:solidFill>
                <a:effectLst/>
                <a:latin typeface="Arial" charset="0"/>
                <a:ea typeface="+mn-ea"/>
                <a:cs typeface="+mn-cs"/>
              </a:rPr>
              <a:t>grav</a:t>
            </a:r>
            <a:r>
              <a:rPr kumimoji="1" lang="en-AU" sz="1200" kern="1200" dirty="0" smtClean="0">
                <a:solidFill>
                  <a:schemeClr val="tx1"/>
                </a:solidFill>
                <a:effectLst/>
                <a:latin typeface="Arial" charset="0"/>
                <a:ea typeface="+mn-ea"/>
                <a:cs typeface="+mn-cs"/>
              </a:rPr>
              <a:t> lensing)</a:t>
            </a:r>
          </a:p>
          <a:p>
            <a:r>
              <a:rPr kumimoji="1" lang="en-AU" sz="1200" kern="1200" dirty="0" smtClean="0">
                <a:solidFill>
                  <a:schemeClr val="tx1"/>
                </a:solidFill>
                <a:effectLst/>
                <a:latin typeface="Arial" charset="0"/>
                <a:ea typeface="+mn-ea"/>
                <a:cs typeface="+mn-cs"/>
              </a:rPr>
              <a:t>Why is there such a strong link between the galactic centre black hole masses and the bulge mass/ dispersion?</a:t>
            </a:r>
          </a:p>
          <a:p>
            <a:r>
              <a:rPr kumimoji="1" lang="en-AU" sz="1200" kern="1200" dirty="0" smtClean="0">
                <a:solidFill>
                  <a:schemeClr val="tx1"/>
                </a:solidFill>
                <a:effectLst/>
                <a:latin typeface="Arial" charset="0"/>
                <a:ea typeface="+mn-ea"/>
                <a:cs typeface="+mn-cs"/>
              </a:rPr>
              <a:t>Where did all the gas mass come from in the bullet cluster (pic)</a:t>
            </a:r>
          </a:p>
          <a:p>
            <a:r>
              <a:rPr kumimoji="1" lang="en-AU" sz="1200" kern="1200" dirty="0" smtClean="0">
                <a:solidFill>
                  <a:schemeClr val="tx1"/>
                </a:solidFill>
                <a:effectLst/>
                <a:latin typeface="Arial" charset="0"/>
                <a:ea typeface="+mn-ea"/>
                <a:cs typeface="+mn-cs"/>
              </a:rPr>
              <a:t>Why are there no intermediate mass black holes?</a:t>
            </a:r>
          </a:p>
          <a:p>
            <a:r>
              <a:rPr kumimoji="1" lang="en-AU" sz="1200" kern="1200" dirty="0" smtClean="0">
                <a:solidFill>
                  <a:schemeClr val="tx1"/>
                </a:solidFill>
                <a:effectLst/>
                <a:latin typeface="Arial" charset="0"/>
                <a:ea typeface="+mn-ea"/>
                <a:cs typeface="+mn-cs"/>
              </a:rPr>
              <a:t>How did the galactic centre black holes form and why are they so big?</a:t>
            </a:r>
          </a:p>
          <a:p>
            <a:endParaRPr kumimoji="1" lang="en-AU"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87755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5</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Slide 2 DON’T TALK ON THIS FOR LONG!!! </a:t>
            </a:r>
            <a:r>
              <a:rPr kumimoji="1" lang="en-AU" sz="1200" kern="1200" dirty="0" smtClean="0">
                <a:solidFill>
                  <a:schemeClr val="tx1"/>
                </a:solidFill>
                <a:effectLst/>
                <a:latin typeface="Arial" charset="0"/>
                <a:ea typeface="+mn-ea"/>
                <a:cs typeface="+mn-cs"/>
              </a:rPr>
              <a:t> I don’t have all the answers and I certainly don’t think that QLCDM in its present form can necessarily solve every major problem in astrophysics but QLCDM seems to solve a lot of them, and today I hope to sufficiently convince you that it is worth pursuing and testing the idea further. There is no doubt that although LCDM works great on very large scales, it has presently hit some fairly difficult obstacles:</a:t>
            </a:r>
          </a:p>
          <a:p>
            <a:r>
              <a:rPr kumimoji="1" lang="en-AU" sz="1200" kern="1200" dirty="0" smtClean="0">
                <a:solidFill>
                  <a:schemeClr val="tx1"/>
                </a:solidFill>
                <a:effectLst/>
                <a:latin typeface="Arial" charset="0"/>
                <a:ea typeface="+mn-ea"/>
                <a:cs typeface="+mn-cs"/>
              </a:rPr>
              <a:t>	</a:t>
            </a:r>
          </a:p>
          <a:p>
            <a:r>
              <a:rPr kumimoji="1" lang="en-AU" sz="1200" kern="1200" dirty="0" smtClean="0">
                <a:solidFill>
                  <a:schemeClr val="tx1"/>
                </a:solidFill>
                <a:effectLst/>
                <a:latin typeface="Arial" charset="0"/>
                <a:ea typeface="+mn-ea"/>
                <a:cs typeface="+mn-cs"/>
              </a:rPr>
              <a:t>There is no detected particle candidate, despite the LHC finding the Higgs, and in fact the result was too good because it fits so well that there doesn’t seem to be any hint at the moment, of physics beyond the standard model, that is required for candidates such as the </a:t>
            </a:r>
            <a:r>
              <a:rPr kumimoji="1" lang="en-AU" sz="1200" kern="1200" dirty="0" err="1" smtClean="0">
                <a:solidFill>
                  <a:schemeClr val="tx1"/>
                </a:solidFill>
                <a:effectLst/>
                <a:latin typeface="Arial" charset="0"/>
                <a:ea typeface="+mn-ea"/>
                <a:cs typeface="+mn-cs"/>
              </a:rPr>
              <a:t>neutralino</a:t>
            </a:r>
            <a:r>
              <a:rPr kumimoji="1" lang="en-AU" sz="1200" kern="1200" dirty="0" smtClean="0">
                <a:solidFill>
                  <a:schemeClr val="tx1"/>
                </a:solidFill>
                <a:effectLst/>
                <a:latin typeface="Arial" charset="0"/>
                <a:ea typeface="+mn-ea"/>
                <a:cs typeface="+mn-cs"/>
              </a:rPr>
              <a:t> etc. (pic from Sky and Telescope article)</a:t>
            </a:r>
            <a:br>
              <a:rPr kumimoji="1" lang="en-AU" sz="1200" kern="1200" dirty="0" smtClean="0">
                <a:solidFill>
                  <a:schemeClr val="tx1"/>
                </a:solidFill>
                <a:effectLst/>
                <a:latin typeface="Arial" charset="0"/>
                <a:ea typeface="+mn-ea"/>
                <a:cs typeface="+mn-cs"/>
              </a:rPr>
            </a:br>
            <a:r>
              <a:rPr kumimoji="1" lang="en-AU" sz="1200" kern="1200" dirty="0" smtClean="0">
                <a:solidFill>
                  <a:schemeClr val="tx1"/>
                </a:solidFill>
                <a:effectLst/>
                <a:latin typeface="Arial" charset="0"/>
                <a:ea typeface="+mn-ea"/>
                <a:cs typeface="+mn-cs"/>
              </a:rPr>
              <a:t>Yes we (DAMA) have detected some annual change but it’s not the type of WIMP people were looking for and no other detectors can see it…</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On the galactic halo scale the cusp problem (from the FNW profile) is still with us (pic of cusp predicted by NFW compared to smooth DM profile measurements), yet there are no signs of the WIMP decay signalling the WIMP-WIMP annihilation that is needed to solve this problem. </a:t>
            </a:r>
          </a:p>
          <a:p>
            <a:endParaRPr kumimoji="1" lang="en-AU" sz="1200" kern="1200" dirty="0" smtClean="0">
              <a:solidFill>
                <a:schemeClr val="tx1"/>
              </a:solidFill>
              <a:effectLst/>
              <a:latin typeface="Arial" charset="0"/>
              <a:ea typeface="+mn-ea"/>
              <a:cs typeface="+mn-cs"/>
            </a:endParaRPr>
          </a:p>
          <a:p>
            <a:r>
              <a:rPr kumimoji="1" lang="en-AU" sz="1200" kern="1200" dirty="0" smtClean="0">
                <a:solidFill>
                  <a:schemeClr val="tx1"/>
                </a:solidFill>
                <a:effectLst/>
                <a:latin typeface="Arial" charset="0"/>
                <a:ea typeface="+mn-ea"/>
                <a:cs typeface="+mn-cs"/>
              </a:rPr>
              <a:t>The satellite problem looks worse than ever – the simulations produce lumpy matter models of the Milky Way with thousands of satellite galaxies (pic of simulation see </a:t>
            </a:r>
            <a:r>
              <a:rPr kumimoji="1" lang="en-AU" sz="1200" kern="1200" dirty="0" err="1" smtClean="0">
                <a:solidFill>
                  <a:schemeClr val="tx1"/>
                </a:solidFill>
                <a:effectLst/>
                <a:latin typeface="Arial" charset="0"/>
                <a:ea typeface="+mn-ea"/>
                <a:cs typeface="+mn-cs"/>
              </a:rPr>
              <a:t>richard’s</a:t>
            </a:r>
            <a:r>
              <a:rPr kumimoji="1" lang="en-AU" sz="1200" kern="1200" dirty="0" smtClean="0">
                <a:solidFill>
                  <a:schemeClr val="tx1"/>
                </a:solidFill>
                <a:effectLst/>
                <a:latin typeface="Arial" charset="0"/>
                <a:ea typeface="+mn-ea"/>
                <a:cs typeface="+mn-cs"/>
              </a:rPr>
              <a:t> course versus a neat, “no or one-satellite” spheroidal galaxy) and we just can’t seem to make anything that looks like the observed relatively smooth spherical halo. </a:t>
            </a:r>
            <a:endParaRPr kumimoji="1" lang="en-AU"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56749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6</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AU" sz="1200" kern="1200" dirty="0" smtClean="0">
                <a:solidFill>
                  <a:schemeClr val="tx1"/>
                </a:solidFill>
                <a:latin typeface="Arial" charset="0"/>
                <a:ea typeface="+mn-ea"/>
                <a:cs typeface="+mn-cs"/>
              </a:rPr>
              <a:t>Most astrophysical processes are analysed using Newtons Laws. However the quantum </a:t>
            </a:r>
            <a:r>
              <a:rPr lang="en-AU" sz="1200" dirty="0" smtClean="0">
                <a:solidFill>
                  <a:schemeClr val="bg1"/>
                </a:solidFill>
                <a:latin typeface="Arial" charset="0"/>
              </a:rPr>
              <a:t>theory of dark matter</a:t>
            </a:r>
            <a:r>
              <a:rPr lang="en-AU" sz="1200" b="0" baseline="30000" dirty="0" smtClean="0">
                <a:solidFill>
                  <a:schemeClr val="bg1"/>
                </a:solidFill>
                <a:latin typeface="Arial" charset="0"/>
              </a:rPr>
              <a:t>*</a:t>
            </a:r>
            <a:r>
              <a:rPr lang="en-AU" sz="1200" b="0" dirty="0" smtClean="0">
                <a:solidFill>
                  <a:schemeClr val="bg1"/>
                </a:solidFill>
                <a:latin typeface="Arial" charset="0"/>
              </a:rPr>
              <a:t> is one that comes from considering the </a:t>
            </a:r>
            <a:r>
              <a:rPr lang="en-AU" sz="1200" dirty="0" smtClean="0">
                <a:solidFill>
                  <a:schemeClr val="bg1"/>
                </a:solidFill>
                <a:latin typeface="Arial" charset="0"/>
              </a:rPr>
              <a:t>gravitational wells</a:t>
            </a:r>
            <a:r>
              <a:rPr lang="en-AU" sz="1200" b="0" dirty="0" smtClean="0">
                <a:solidFill>
                  <a:schemeClr val="bg1"/>
                </a:solidFill>
                <a:latin typeface="Arial" charset="0"/>
              </a:rPr>
              <a:t> of </a:t>
            </a:r>
            <a:r>
              <a:rPr lang="en-AU" sz="1200" dirty="0" smtClean="0">
                <a:solidFill>
                  <a:schemeClr val="bg1"/>
                </a:solidFill>
                <a:latin typeface="Arial" charset="0"/>
              </a:rPr>
              <a:t>galaxies</a:t>
            </a:r>
            <a:r>
              <a:rPr lang="en-AU" sz="1200" b="0" dirty="0" smtClean="0">
                <a:solidFill>
                  <a:schemeClr val="bg1"/>
                </a:solidFill>
                <a:latin typeface="Arial" charset="0"/>
              </a:rPr>
              <a:t> and </a:t>
            </a:r>
            <a:r>
              <a:rPr lang="en-AU" sz="1200" dirty="0" smtClean="0">
                <a:solidFill>
                  <a:schemeClr val="bg1"/>
                </a:solidFill>
                <a:latin typeface="Arial" charset="0"/>
              </a:rPr>
              <a:t>clusters</a:t>
            </a:r>
            <a:r>
              <a:rPr lang="en-AU" sz="1200" b="0" dirty="0" smtClean="0">
                <a:solidFill>
                  <a:schemeClr val="bg1"/>
                </a:solidFill>
                <a:latin typeface="Arial" charset="0"/>
              </a:rPr>
              <a:t> from a </a:t>
            </a:r>
            <a:r>
              <a:rPr lang="en-AU" sz="1200" dirty="0" smtClean="0">
                <a:solidFill>
                  <a:schemeClr val="bg1"/>
                </a:solidFill>
                <a:latin typeface="Arial" charset="0"/>
              </a:rPr>
              <a:t>quantum mechanical </a:t>
            </a:r>
            <a:r>
              <a:rPr lang="en-AU" sz="1200" b="0" dirty="0" smtClean="0">
                <a:solidFill>
                  <a:schemeClr val="bg1"/>
                </a:solidFill>
                <a:latin typeface="Arial" charset="0"/>
              </a:rPr>
              <a:t>point of view. In this view instead of analysing the particle behaviour in terms of forces and velocities, we calculate the </a:t>
            </a:r>
            <a:r>
              <a:rPr lang="en-AU" sz="1200" b="0" dirty="0" err="1" smtClean="0">
                <a:solidFill>
                  <a:schemeClr val="bg1"/>
                </a:solidFill>
                <a:latin typeface="Arial" charset="0"/>
              </a:rPr>
              <a:t>eigenfunctions</a:t>
            </a:r>
            <a:r>
              <a:rPr lang="en-AU" sz="1200" b="0" dirty="0" smtClean="0">
                <a:solidFill>
                  <a:schemeClr val="bg1"/>
                </a:solidFill>
                <a:latin typeface="Arial" charset="0"/>
              </a:rPr>
              <a:t> of the potential well, and predict the behaviour of a particle by the</a:t>
            </a:r>
            <a:r>
              <a:rPr lang="en-AU" sz="1200" b="0" baseline="0" dirty="0" smtClean="0">
                <a:solidFill>
                  <a:schemeClr val="bg1"/>
                </a:solidFill>
                <a:latin typeface="Arial" charset="0"/>
              </a:rPr>
              <a:t> sum of its </a:t>
            </a:r>
            <a:r>
              <a:rPr lang="en-AU" sz="1200" b="0" baseline="0" dirty="0" err="1" smtClean="0">
                <a:solidFill>
                  <a:schemeClr val="bg1"/>
                </a:solidFill>
                <a:latin typeface="Arial" charset="0"/>
              </a:rPr>
              <a:t>eigenspectral</a:t>
            </a:r>
            <a:r>
              <a:rPr lang="en-AU" sz="1200" b="0" baseline="0" dirty="0" smtClean="0">
                <a:solidFill>
                  <a:schemeClr val="bg1"/>
                </a:solidFill>
                <a:latin typeface="Arial" charset="0"/>
              </a:rPr>
              <a:t> components. </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0" baseline="0" dirty="0" smtClean="0">
                <a:solidFill>
                  <a:schemeClr val="bg1"/>
                </a:solidFill>
                <a:latin typeface="Arial" charset="0"/>
              </a:rPr>
              <a:t>Of course if the particle was an electron in an electric/magnetic field we would expect to get the same result as in the classical approach, but gravity is geometric – does a gravity well even have </a:t>
            </a:r>
            <a:r>
              <a:rPr lang="en-AU" sz="1200" b="0" baseline="0" dirty="0" err="1" smtClean="0">
                <a:solidFill>
                  <a:schemeClr val="bg1"/>
                </a:solidFill>
                <a:latin typeface="Arial" charset="0"/>
              </a:rPr>
              <a:t>eigenstates</a:t>
            </a:r>
            <a:r>
              <a:rPr lang="en-AU" sz="1200" b="0" baseline="0" dirty="0" smtClean="0">
                <a:solidFill>
                  <a:schemeClr val="bg1"/>
                </a:solidFill>
                <a:latin typeface="Arial" charset="0"/>
              </a:rPr>
              <a:t>? Well of we know, thanks to Valery, that we analyse gravity wells this way </a:t>
            </a:r>
            <a:endParaRPr lang="en-AU" sz="1200" b="0" dirty="0" smtClean="0">
              <a:solidFill>
                <a:schemeClr val="bg1"/>
              </a:solidFill>
              <a:latin typeface="Arial" charset="0"/>
            </a:endParaRPr>
          </a:p>
          <a:p>
            <a:endParaRPr lang="en-US" dirty="0" smtClean="0"/>
          </a:p>
        </p:txBody>
      </p:sp>
    </p:spTree>
    <p:extLst>
      <p:ext uri="{BB962C8B-B14F-4D97-AF65-F5344CB8AC3E}">
        <p14:creationId xmlns:p14="http://schemas.microsoft.com/office/powerpoint/2010/main" val="46358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7</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AU" sz="1200" kern="1200" dirty="0" smtClean="0">
                <a:solidFill>
                  <a:schemeClr val="tx1"/>
                </a:solidFill>
                <a:latin typeface="Arial" charset="0"/>
                <a:ea typeface="+mn-ea"/>
                <a:cs typeface="+mn-cs"/>
              </a:rPr>
              <a:t>Slide 8: Thus as the crew of </a:t>
            </a:r>
            <a:r>
              <a:rPr kumimoji="1" lang="en-AU" sz="1200" kern="1200" dirty="0" err="1" smtClean="0">
                <a:solidFill>
                  <a:schemeClr val="tx1"/>
                </a:solidFill>
                <a:latin typeface="Arial" charset="0"/>
                <a:ea typeface="+mn-ea"/>
                <a:cs typeface="+mn-cs"/>
              </a:rPr>
              <a:t>startrek</a:t>
            </a:r>
            <a:r>
              <a:rPr kumimoji="1" lang="en-AU" sz="1200" kern="1200" dirty="0" smtClean="0">
                <a:solidFill>
                  <a:schemeClr val="tx1"/>
                </a:solidFill>
                <a:latin typeface="Arial" charset="0"/>
                <a:ea typeface="+mn-ea"/>
                <a:cs typeface="+mn-cs"/>
              </a:rPr>
              <a:t> will tell you, an ensemble of ordinary baryonic particles with dark </a:t>
            </a:r>
            <a:r>
              <a:rPr kumimoji="1" lang="en-AU" sz="1200" kern="1200" dirty="0" err="1" smtClean="0">
                <a:solidFill>
                  <a:schemeClr val="tx1"/>
                </a:solidFill>
                <a:latin typeface="Arial" charset="0"/>
                <a:ea typeface="+mn-ea"/>
                <a:cs typeface="+mn-cs"/>
              </a:rPr>
              <a:t>eigenspecta</a:t>
            </a:r>
            <a:r>
              <a:rPr kumimoji="1" lang="en-AU" sz="1200" kern="1200" dirty="0" smtClean="0">
                <a:solidFill>
                  <a:schemeClr val="tx1"/>
                </a:solidFill>
                <a:latin typeface="Arial" charset="0"/>
                <a:ea typeface="+mn-ea"/>
                <a:cs typeface="+mn-cs"/>
              </a:rPr>
              <a:t> could form a ‘dark matter’ halo. We would normally expect that the quantum approach should yield the same result as the classical one because of the macroscopic scale of the halo, but the presence of long-lived dark states has a profound influence on the properties of these particles when compared to those observed in laboratories on earth.</a:t>
            </a:r>
            <a:endParaRPr kumimoji="1" lang="en-US" sz="1200" kern="1200" dirty="0" smtClean="0">
              <a:solidFill>
                <a:schemeClr val="tx1"/>
              </a:solidFill>
              <a:latin typeface="Arial" charset="0"/>
              <a:ea typeface="+mn-ea"/>
              <a:cs typeface="+mn-cs"/>
            </a:endParaRPr>
          </a:p>
          <a:p>
            <a:endParaRPr lang="en-US" dirty="0" smtClean="0"/>
          </a:p>
        </p:txBody>
      </p:sp>
    </p:spTree>
    <p:extLst>
      <p:ext uri="{BB962C8B-B14F-4D97-AF65-F5344CB8AC3E}">
        <p14:creationId xmlns:p14="http://schemas.microsoft.com/office/powerpoint/2010/main" val="112245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8</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baseline="0" dirty="0" smtClean="0">
                <a:solidFill>
                  <a:schemeClr val="tx1"/>
                </a:solidFill>
                <a:latin typeface="Arial" charset="0"/>
                <a:ea typeface="+mn-ea"/>
                <a:cs typeface="+mn-cs"/>
              </a:rPr>
              <a:t>In order to understand the reduced cross sections you need to look at an </a:t>
            </a:r>
            <a:r>
              <a:rPr kumimoji="1" lang="en-AU" sz="1200" kern="1200" baseline="0" dirty="0" err="1" smtClean="0">
                <a:solidFill>
                  <a:schemeClr val="tx1"/>
                </a:solidFill>
                <a:latin typeface="Arial" charset="0"/>
                <a:ea typeface="+mn-ea"/>
                <a:cs typeface="+mn-cs"/>
              </a:rPr>
              <a:t>eigenstate</a:t>
            </a:r>
            <a:r>
              <a:rPr kumimoji="1" lang="en-AU" sz="1200" kern="1200" baseline="0" dirty="0" smtClean="0">
                <a:solidFill>
                  <a:schemeClr val="tx1"/>
                </a:solidFill>
                <a:latin typeface="Arial" charset="0"/>
                <a:ea typeface="+mn-ea"/>
                <a:cs typeface="+mn-cs"/>
              </a:rPr>
              <a:t> diagram of a gravity well. N runs up the page, l across from right to left and a new parameter p that relates to the number and spatial tightness of the </a:t>
            </a:r>
            <a:r>
              <a:rPr kumimoji="1" lang="en-AU" sz="1200" kern="1200" baseline="0" dirty="0" err="1" smtClean="0">
                <a:solidFill>
                  <a:schemeClr val="tx1"/>
                </a:solidFill>
                <a:latin typeface="Arial" charset="0"/>
                <a:ea typeface="+mn-ea"/>
                <a:cs typeface="+mn-cs"/>
              </a:rPr>
              <a:t>eigenfunction’s</a:t>
            </a:r>
            <a:r>
              <a:rPr kumimoji="1" lang="en-AU" sz="1200" kern="1200" baseline="0" dirty="0" smtClean="0">
                <a:solidFill>
                  <a:schemeClr val="tx1"/>
                </a:solidFill>
                <a:latin typeface="Arial" charset="0"/>
                <a:ea typeface="+mn-ea"/>
                <a:cs typeface="+mn-cs"/>
              </a:rPr>
              <a:t> oscillations, p = n – l.</a:t>
            </a:r>
          </a:p>
          <a:p>
            <a:endParaRPr kumimoji="1" lang="en-AU" sz="1200" kern="1200" baseline="0" dirty="0" smtClean="0">
              <a:solidFill>
                <a:schemeClr val="tx1"/>
              </a:solidFill>
              <a:latin typeface="Arial" charset="0"/>
              <a:ea typeface="+mn-ea"/>
              <a:cs typeface="+mn-cs"/>
            </a:endParaRPr>
          </a:p>
          <a:p>
            <a:r>
              <a:rPr kumimoji="1" lang="en-AU" sz="1200" kern="1200" baseline="0" dirty="0" smtClean="0">
                <a:solidFill>
                  <a:schemeClr val="tx1"/>
                </a:solidFill>
                <a:latin typeface="Arial" charset="0"/>
                <a:ea typeface="+mn-ea"/>
                <a:cs typeface="+mn-cs"/>
              </a:rPr>
              <a:t>A localised particle has a </a:t>
            </a:r>
            <a:r>
              <a:rPr kumimoji="1" lang="en-AU" sz="1200" kern="1200" baseline="0" dirty="0" err="1" smtClean="0">
                <a:solidFill>
                  <a:schemeClr val="tx1"/>
                </a:solidFill>
                <a:latin typeface="Arial" charset="0"/>
                <a:ea typeface="+mn-ea"/>
                <a:cs typeface="+mn-cs"/>
              </a:rPr>
              <a:t>wavefunction</a:t>
            </a:r>
            <a:r>
              <a:rPr kumimoji="1" lang="en-AU" sz="1200" kern="1200" baseline="0" dirty="0" smtClean="0">
                <a:solidFill>
                  <a:schemeClr val="tx1"/>
                </a:solidFill>
                <a:latin typeface="Arial" charset="0"/>
                <a:ea typeface="+mn-ea"/>
                <a:cs typeface="+mn-cs"/>
              </a:rPr>
              <a:t> that involves mainly states on the right (low/high n, low-l, and its classical interaction properties, as observed in labs, results from the summed interaction of its </a:t>
            </a:r>
            <a:r>
              <a:rPr kumimoji="1" lang="en-AU" sz="1200" kern="1200" baseline="0" dirty="0" err="1" smtClean="0">
                <a:solidFill>
                  <a:schemeClr val="tx1"/>
                </a:solidFill>
                <a:latin typeface="Arial" charset="0"/>
                <a:ea typeface="+mn-ea"/>
                <a:cs typeface="+mn-cs"/>
              </a:rPr>
              <a:t>eigenspectra</a:t>
            </a:r>
            <a:r>
              <a:rPr kumimoji="1" lang="en-AU" sz="1200" kern="1200" baseline="0" dirty="0" smtClean="0">
                <a:solidFill>
                  <a:schemeClr val="tx1"/>
                </a:solidFill>
                <a:latin typeface="Arial" charset="0"/>
                <a:ea typeface="+mn-ea"/>
                <a:cs typeface="+mn-cs"/>
              </a:rPr>
              <a:t> of states in this case dominated by these visible states.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AU"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AU" sz="1200" kern="1200" baseline="0" dirty="0" smtClean="0">
                <a:solidFill>
                  <a:schemeClr val="tx1"/>
                </a:solidFill>
                <a:latin typeface="Arial" charset="0"/>
                <a:ea typeface="+mn-ea"/>
                <a:cs typeface="+mn-cs"/>
              </a:rPr>
              <a:t>As you go to the left and up (high-n, high-l) however, states start to behave like dark states. I have summarised on here what this means for particles in regions of the diagram that try to interact with each other. The least interacting states are in the upper left </a:t>
            </a:r>
            <a:r>
              <a:rPr kumimoji="1" lang="en-AU" sz="1200" kern="1200" baseline="0" dirty="0" err="1" smtClean="0">
                <a:solidFill>
                  <a:schemeClr val="tx1"/>
                </a:solidFill>
                <a:latin typeface="Arial" charset="0"/>
                <a:ea typeface="+mn-ea"/>
                <a:cs typeface="+mn-cs"/>
              </a:rPr>
              <a:t>corrner</a:t>
            </a:r>
            <a:endParaRPr kumimoji="1" lang="en-AU" sz="1200" kern="1200" baseline="0" dirty="0" smtClean="0">
              <a:solidFill>
                <a:schemeClr val="tx1"/>
              </a:solidFill>
              <a:latin typeface="Arial" charset="0"/>
              <a:ea typeface="+mn-ea"/>
              <a:cs typeface="+mn-cs"/>
            </a:endParaRPr>
          </a:p>
          <a:p>
            <a:endParaRPr kumimoji="1" lang="en-AU" sz="1200" kern="1200" baseline="0" dirty="0" smtClean="0">
              <a:solidFill>
                <a:schemeClr val="tx1"/>
              </a:solidFill>
              <a:latin typeface="Arial" charset="0"/>
              <a:ea typeface="+mn-ea"/>
              <a:cs typeface="+mn-cs"/>
            </a:endParaRPr>
          </a:p>
          <a:p>
            <a:endParaRPr kumimoji="1" lang="en-AU" sz="1200" kern="1200" baseline="0" dirty="0" smtClean="0">
              <a:solidFill>
                <a:schemeClr val="tx1"/>
              </a:solidFill>
              <a:latin typeface="Arial" charset="0"/>
              <a:ea typeface="+mn-ea"/>
              <a:cs typeface="+mn-cs"/>
            </a:endParaRPr>
          </a:p>
          <a:p>
            <a:r>
              <a:rPr kumimoji="1" lang="en-AU" sz="1200" kern="1200" baseline="0" dirty="0" smtClean="0">
                <a:solidFill>
                  <a:schemeClr val="tx1"/>
                </a:solidFill>
                <a:latin typeface="Arial" charset="0"/>
                <a:ea typeface="+mn-ea"/>
                <a:cs typeface="+mn-cs"/>
              </a:rPr>
              <a:t>(It takes about 10</a:t>
            </a:r>
            <a:r>
              <a:rPr kumimoji="1" lang="en-AU" sz="1200" kern="1200" baseline="30000" dirty="0" smtClean="0">
                <a:solidFill>
                  <a:schemeClr val="tx1"/>
                </a:solidFill>
                <a:latin typeface="Arial" charset="0"/>
                <a:ea typeface="+mn-ea"/>
                <a:cs typeface="+mn-cs"/>
              </a:rPr>
              <a:t>21</a:t>
            </a:r>
            <a:r>
              <a:rPr kumimoji="1" lang="en-AU" sz="1200" kern="1200" baseline="0" dirty="0" smtClean="0">
                <a:solidFill>
                  <a:schemeClr val="tx1"/>
                </a:solidFill>
                <a:latin typeface="Arial" charset="0"/>
                <a:ea typeface="+mn-ea"/>
                <a:cs typeface="+mn-cs"/>
              </a:rPr>
              <a:t> states to localise a particle in the galactic halo to within 1 m)</a:t>
            </a:r>
            <a:endParaRPr lang="en-US" dirty="0" smtClean="0"/>
          </a:p>
        </p:txBody>
      </p:sp>
    </p:spTree>
    <p:extLst>
      <p:ext uri="{BB962C8B-B14F-4D97-AF65-F5344CB8AC3E}">
        <p14:creationId xmlns:p14="http://schemas.microsoft.com/office/powerpoint/2010/main" val="316628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700" b="1">
                <a:solidFill>
                  <a:schemeClr val="tx1"/>
                </a:solidFill>
                <a:latin typeface="Times New Roman" pitchFamily="18" charset="0"/>
              </a:defRPr>
            </a:lvl1pPr>
            <a:lvl2pPr marL="750974" indent="-288836" eaLnBrk="0" hangingPunct="0">
              <a:defRPr sz="9700" b="1">
                <a:solidFill>
                  <a:schemeClr val="tx1"/>
                </a:solidFill>
                <a:latin typeface="Times New Roman" pitchFamily="18" charset="0"/>
              </a:defRPr>
            </a:lvl2pPr>
            <a:lvl3pPr marL="1155344" indent="-231069" eaLnBrk="0" hangingPunct="0">
              <a:defRPr sz="9700" b="1">
                <a:solidFill>
                  <a:schemeClr val="tx1"/>
                </a:solidFill>
                <a:latin typeface="Times New Roman" pitchFamily="18" charset="0"/>
              </a:defRPr>
            </a:lvl3pPr>
            <a:lvl4pPr marL="1617482" indent="-231069" eaLnBrk="0" hangingPunct="0">
              <a:defRPr sz="9700" b="1">
                <a:solidFill>
                  <a:schemeClr val="tx1"/>
                </a:solidFill>
                <a:latin typeface="Times New Roman" pitchFamily="18" charset="0"/>
              </a:defRPr>
            </a:lvl4pPr>
            <a:lvl5pPr marL="2079620" indent="-231069" eaLnBrk="0" hangingPunct="0">
              <a:defRPr sz="9700" b="1">
                <a:solidFill>
                  <a:schemeClr val="tx1"/>
                </a:solidFill>
                <a:latin typeface="Times New Roman" pitchFamily="18" charset="0"/>
              </a:defRPr>
            </a:lvl5pPr>
            <a:lvl6pPr marL="2541758" indent="-231069" algn="ctr" eaLnBrk="0" fontAlgn="base" hangingPunct="0">
              <a:spcBef>
                <a:spcPct val="0"/>
              </a:spcBef>
              <a:spcAft>
                <a:spcPct val="0"/>
              </a:spcAft>
              <a:defRPr sz="9700" b="1">
                <a:solidFill>
                  <a:schemeClr val="tx1"/>
                </a:solidFill>
                <a:latin typeface="Times New Roman" pitchFamily="18" charset="0"/>
              </a:defRPr>
            </a:lvl6pPr>
            <a:lvl7pPr marL="3003895" indent="-231069" algn="ctr" eaLnBrk="0" fontAlgn="base" hangingPunct="0">
              <a:spcBef>
                <a:spcPct val="0"/>
              </a:spcBef>
              <a:spcAft>
                <a:spcPct val="0"/>
              </a:spcAft>
              <a:defRPr sz="9700" b="1">
                <a:solidFill>
                  <a:schemeClr val="tx1"/>
                </a:solidFill>
                <a:latin typeface="Times New Roman" pitchFamily="18" charset="0"/>
              </a:defRPr>
            </a:lvl7pPr>
            <a:lvl8pPr marL="3466033" indent="-231069" algn="ctr" eaLnBrk="0" fontAlgn="base" hangingPunct="0">
              <a:spcBef>
                <a:spcPct val="0"/>
              </a:spcBef>
              <a:spcAft>
                <a:spcPct val="0"/>
              </a:spcAft>
              <a:defRPr sz="9700" b="1">
                <a:solidFill>
                  <a:schemeClr val="tx1"/>
                </a:solidFill>
                <a:latin typeface="Times New Roman" pitchFamily="18" charset="0"/>
              </a:defRPr>
            </a:lvl8pPr>
            <a:lvl9pPr marL="3928171" indent="-231069" algn="ctr" eaLnBrk="0" fontAlgn="base" hangingPunct="0">
              <a:spcBef>
                <a:spcPct val="0"/>
              </a:spcBef>
              <a:spcAft>
                <a:spcPct val="0"/>
              </a:spcAft>
              <a:defRPr sz="9700" b="1">
                <a:solidFill>
                  <a:schemeClr val="tx1"/>
                </a:solidFill>
                <a:latin typeface="Times New Roman" pitchFamily="18" charset="0"/>
              </a:defRPr>
            </a:lvl9pPr>
          </a:lstStyle>
          <a:p>
            <a:fld id="{A6B46F07-41E3-48C1-839E-629F27E840A3}" type="slidenum">
              <a:rPr lang="en-AU" sz="1200" b="0"/>
              <a:pPr/>
              <a:t>9</a:t>
            </a:fld>
            <a:endParaRPr lang="en-AU"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AU" sz="1200" kern="1200" dirty="0" smtClean="0">
                <a:solidFill>
                  <a:schemeClr val="tx1"/>
                </a:solidFill>
                <a:latin typeface="Arial" charset="0"/>
                <a:ea typeface="+mn-ea"/>
                <a:cs typeface="+mn-cs"/>
              </a:rPr>
              <a:t>It is really the SOF that isolates</a:t>
            </a:r>
            <a:r>
              <a:rPr kumimoji="1" lang="en-AU" sz="1200" kern="1200" baseline="0" dirty="0" smtClean="0">
                <a:solidFill>
                  <a:schemeClr val="tx1"/>
                </a:solidFill>
                <a:latin typeface="Arial" charset="0"/>
                <a:ea typeface="+mn-ea"/>
                <a:cs typeface="+mn-cs"/>
              </a:rPr>
              <a:t> the left hand side from the right hand side of the state diagram. </a:t>
            </a:r>
            <a:r>
              <a:rPr kumimoji="1" lang="en-AU" sz="1200" kern="1200" dirty="0" smtClean="0">
                <a:solidFill>
                  <a:schemeClr val="tx1"/>
                </a:solidFill>
                <a:latin typeface="Arial" charset="0"/>
                <a:ea typeface="+mn-ea"/>
                <a:cs typeface="+mn-cs"/>
              </a:rPr>
              <a:t>Since SOF is so important in determining interaction rate, how does it vary across the state diagram? </a:t>
            </a:r>
          </a:p>
          <a:p>
            <a:r>
              <a:rPr kumimoji="1" lang="en-AU" sz="1200" kern="1200" dirty="0" smtClean="0">
                <a:solidFill>
                  <a:schemeClr val="tx1"/>
                </a:solidFill>
                <a:latin typeface="Arial" charset="0"/>
                <a:ea typeface="+mn-ea"/>
                <a:cs typeface="+mn-cs"/>
              </a:rPr>
              <a:t>Each</a:t>
            </a:r>
            <a:r>
              <a:rPr kumimoji="1" lang="en-AU" sz="1200" kern="1200" baseline="0" dirty="0" smtClean="0">
                <a:solidFill>
                  <a:schemeClr val="tx1"/>
                </a:solidFill>
                <a:latin typeface="Arial" charset="0"/>
                <a:ea typeface="+mn-ea"/>
                <a:cs typeface="+mn-cs"/>
              </a:rPr>
              <a:t> coloured line shown here on the state diagram represents sets of states with approximately the same average radial position. Clearly the higher we go up the state diagram (larger n’s and further out in a deeper halo, the more high l-states there are. More importantly however is that because each horizontal line begins with the same SOF it means that for higher states there is a much greater range of SOF values and the SOF’s extend to much </a:t>
            </a:r>
            <a:r>
              <a:rPr kumimoji="1" lang="en-AU" sz="1200" kern="1200" baseline="0" dirty="0" err="1" smtClean="0">
                <a:solidFill>
                  <a:schemeClr val="tx1"/>
                </a:solidFill>
                <a:latin typeface="Arial" charset="0"/>
                <a:ea typeface="+mn-ea"/>
                <a:cs typeface="+mn-cs"/>
              </a:rPr>
              <a:t>lowere</a:t>
            </a:r>
            <a:r>
              <a:rPr kumimoji="1" lang="en-AU" sz="1200" kern="1200" baseline="0" dirty="0" smtClean="0">
                <a:solidFill>
                  <a:schemeClr val="tx1"/>
                </a:solidFill>
                <a:latin typeface="Arial" charset="0"/>
                <a:ea typeface="+mn-ea"/>
                <a:cs typeface="+mn-cs"/>
              </a:rPr>
              <a:t> values. This is why we don’t see dark states in smaller wells with lower masses. Dark states really start to show up in wells like the sun where large enough well-bound n-states are available.</a:t>
            </a:r>
            <a:endParaRPr lang="en-US" dirty="0" smtClean="0"/>
          </a:p>
        </p:txBody>
      </p:sp>
    </p:spTree>
    <p:extLst>
      <p:ext uri="{BB962C8B-B14F-4D97-AF65-F5344CB8AC3E}">
        <p14:creationId xmlns:p14="http://schemas.microsoft.com/office/powerpoint/2010/main" val="307166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0" y="1708150"/>
            <a:ext cx="9147175" cy="0"/>
          </a:xfrm>
          <a:prstGeom prst="line">
            <a:avLst/>
          </a:prstGeom>
          <a:noFill/>
          <a:ln w="12700" cap="sq">
            <a:solidFill>
              <a:schemeClr val="bg2"/>
            </a:solidFill>
            <a:round/>
            <a:headEnd type="none" w="sm" len="sm"/>
            <a:tailEnd type="none" w="sm" len="sm"/>
          </a:ln>
        </p:spPr>
        <p:txBody>
          <a:bodyPr/>
          <a:lstStyle/>
          <a:p>
            <a:pPr>
              <a:defRPr/>
            </a:pPr>
            <a:endParaRPr lang="en-AU"/>
          </a:p>
        </p:txBody>
      </p:sp>
      <p:sp>
        <p:nvSpPr>
          <p:cNvPr id="5" name="Arc 3"/>
          <p:cNvSpPr>
            <a:spLocks/>
          </p:cNvSpPr>
          <p:nvPr userDrawn="1"/>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lgn="l">
              <a:defRPr/>
            </a:pPr>
            <a:endParaRPr kumimoji="1" lang="en-US" sz="2400" b="0"/>
          </a:p>
        </p:txBody>
      </p:sp>
      <p:sp>
        <p:nvSpPr>
          <p:cNvPr id="2052"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AU"/>
              <a:t>Click to edit Master title style</a:t>
            </a:r>
          </a:p>
        </p:txBody>
      </p:sp>
      <p:sp>
        <p:nvSpPr>
          <p:cNvPr id="2053"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AU"/>
              <a:t>Click to edit Master subtitle style</a:t>
            </a:r>
          </a:p>
        </p:txBody>
      </p:sp>
      <p:sp>
        <p:nvSpPr>
          <p:cNvPr id="6" name="Rectangle 6"/>
          <p:cNvSpPr>
            <a:spLocks noGrp="1" noChangeArrowheads="1"/>
          </p:cNvSpPr>
          <p:nvPr>
            <p:ph type="dt" sz="quarter" idx="10"/>
          </p:nvPr>
        </p:nvSpPr>
        <p:spPr/>
        <p:txBody>
          <a:bodyPr/>
          <a:lstStyle>
            <a:lvl1pPr>
              <a:defRPr smtClean="0"/>
            </a:lvl1pPr>
          </a:lstStyle>
          <a:p>
            <a:pPr>
              <a:defRPr/>
            </a:pPr>
            <a:endParaRPr lang="en-AU"/>
          </a:p>
        </p:txBody>
      </p:sp>
      <p:sp>
        <p:nvSpPr>
          <p:cNvPr id="7" name="Rectangle 7"/>
          <p:cNvSpPr>
            <a:spLocks noGrp="1" noChangeArrowheads="1"/>
          </p:cNvSpPr>
          <p:nvPr>
            <p:ph type="ftr" sz="quarter" idx="11"/>
          </p:nvPr>
        </p:nvSpPr>
        <p:spPr/>
        <p:txBody>
          <a:bodyPr/>
          <a:lstStyle>
            <a:lvl1pPr>
              <a:defRPr smtClean="0"/>
            </a:lvl1pPr>
          </a:lstStyle>
          <a:p>
            <a:pPr>
              <a:defRPr/>
            </a:pPr>
            <a:endParaRPr lang="en-AU"/>
          </a:p>
        </p:txBody>
      </p:sp>
      <p:sp>
        <p:nvSpPr>
          <p:cNvPr id="8" name="Rectangle 8"/>
          <p:cNvSpPr>
            <a:spLocks noGrp="1" noChangeArrowheads="1"/>
          </p:cNvSpPr>
          <p:nvPr>
            <p:ph type="sldNum" sz="quarter" idx="12"/>
          </p:nvPr>
        </p:nvSpPr>
        <p:spPr/>
        <p:txBody>
          <a:bodyPr/>
          <a:lstStyle>
            <a:lvl1pPr>
              <a:defRPr smtClean="0"/>
            </a:lvl1pPr>
          </a:lstStyle>
          <a:p>
            <a:pPr>
              <a:defRPr/>
            </a:pPr>
            <a:fld id="{DA99EEB2-9F0D-4A7F-A2C5-B4C5BE493FF4}" type="slidenum">
              <a:rPr lang="en-AU"/>
              <a:pPr>
                <a:defRPr/>
              </a:pPr>
              <a:t>‹#›</a:t>
            </a:fld>
            <a:endParaRPr lang="en-AU"/>
          </a:p>
        </p:txBody>
      </p:sp>
    </p:spTree>
    <p:extLst>
      <p:ext uri="{BB962C8B-B14F-4D97-AF65-F5344CB8AC3E}">
        <p14:creationId xmlns:p14="http://schemas.microsoft.com/office/powerpoint/2010/main" val="49460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dt" sz="half" idx="10"/>
          </p:nvPr>
        </p:nvSpPr>
        <p:spPr/>
        <p:txBody>
          <a:bodyPr/>
          <a:lstStyle>
            <a:lvl1pPr>
              <a:defRPr smtClean="0"/>
            </a:lvl1pPr>
          </a:lstStyle>
          <a:p>
            <a:pPr>
              <a:defRPr/>
            </a:pPr>
            <a:endParaRPr lang="en-AU"/>
          </a:p>
        </p:txBody>
      </p:sp>
      <p:sp>
        <p:nvSpPr>
          <p:cNvPr id="5" name="Rectangle 6"/>
          <p:cNvSpPr>
            <a:spLocks noGrp="1" noChangeArrowheads="1"/>
          </p:cNvSpPr>
          <p:nvPr>
            <p:ph type="ftr" sz="quarter" idx="11"/>
          </p:nvPr>
        </p:nvSpPr>
        <p:spPr/>
        <p:txBody>
          <a:bodyPr/>
          <a:lstStyle>
            <a:lvl1pPr>
              <a:defRPr smtClean="0"/>
            </a:lvl1pPr>
          </a:lstStyle>
          <a:p>
            <a:pPr>
              <a:defRPr/>
            </a:pPr>
            <a:endParaRPr lang="en-AU"/>
          </a:p>
        </p:txBody>
      </p:sp>
      <p:sp>
        <p:nvSpPr>
          <p:cNvPr id="6" name="Rectangle 7"/>
          <p:cNvSpPr>
            <a:spLocks noGrp="1" noChangeArrowheads="1"/>
          </p:cNvSpPr>
          <p:nvPr>
            <p:ph type="sldNum" sz="quarter" idx="12"/>
          </p:nvPr>
        </p:nvSpPr>
        <p:spPr/>
        <p:txBody>
          <a:bodyPr/>
          <a:lstStyle>
            <a:lvl1pPr>
              <a:defRPr smtClean="0"/>
            </a:lvl1pPr>
          </a:lstStyle>
          <a:p>
            <a:pPr>
              <a:defRPr/>
            </a:pPr>
            <a:fld id="{25490066-A75D-4772-AE4B-DC812FBD0E3A}" type="slidenum">
              <a:rPr lang="en-AU"/>
              <a:pPr>
                <a:defRPr/>
              </a:pPr>
              <a:t>‹#›</a:t>
            </a:fld>
            <a:endParaRPr lang="en-AU"/>
          </a:p>
        </p:txBody>
      </p:sp>
    </p:spTree>
    <p:extLst>
      <p:ext uri="{BB962C8B-B14F-4D97-AF65-F5344CB8AC3E}">
        <p14:creationId xmlns:p14="http://schemas.microsoft.com/office/powerpoint/2010/main" val="335550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dt" sz="half" idx="10"/>
          </p:nvPr>
        </p:nvSpPr>
        <p:spPr/>
        <p:txBody>
          <a:bodyPr/>
          <a:lstStyle>
            <a:lvl1pPr>
              <a:defRPr smtClean="0"/>
            </a:lvl1pPr>
          </a:lstStyle>
          <a:p>
            <a:pPr>
              <a:defRPr/>
            </a:pPr>
            <a:endParaRPr lang="en-AU"/>
          </a:p>
        </p:txBody>
      </p:sp>
      <p:sp>
        <p:nvSpPr>
          <p:cNvPr id="5" name="Rectangle 6"/>
          <p:cNvSpPr>
            <a:spLocks noGrp="1" noChangeArrowheads="1"/>
          </p:cNvSpPr>
          <p:nvPr>
            <p:ph type="ftr" sz="quarter" idx="11"/>
          </p:nvPr>
        </p:nvSpPr>
        <p:spPr/>
        <p:txBody>
          <a:bodyPr/>
          <a:lstStyle>
            <a:lvl1pPr>
              <a:defRPr smtClean="0"/>
            </a:lvl1pPr>
          </a:lstStyle>
          <a:p>
            <a:pPr>
              <a:defRPr/>
            </a:pPr>
            <a:endParaRPr lang="en-AU"/>
          </a:p>
        </p:txBody>
      </p:sp>
      <p:sp>
        <p:nvSpPr>
          <p:cNvPr id="6" name="Rectangle 7"/>
          <p:cNvSpPr>
            <a:spLocks noGrp="1" noChangeArrowheads="1"/>
          </p:cNvSpPr>
          <p:nvPr>
            <p:ph type="sldNum" sz="quarter" idx="12"/>
          </p:nvPr>
        </p:nvSpPr>
        <p:spPr/>
        <p:txBody>
          <a:bodyPr/>
          <a:lstStyle>
            <a:lvl1pPr>
              <a:defRPr smtClean="0"/>
            </a:lvl1pPr>
          </a:lstStyle>
          <a:p>
            <a:pPr>
              <a:defRPr/>
            </a:pPr>
            <a:fld id="{7C295A12-48F0-497D-8390-4CE9BE53E08C}" type="slidenum">
              <a:rPr lang="en-AU"/>
              <a:pPr>
                <a:defRPr/>
              </a:pPr>
              <a:t>‹#›</a:t>
            </a:fld>
            <a:endParaRPr lang="en-AU"/>
          </a:p>
        </p:txBody>
      </p:sp>
    </p:spTree>
    <p:extLst>
      <p:ext uri="{BB962C8B-B14F-4D97-AF65-F5344CB8AC3E}">
        <p14:creationId xmlns:p14="http://schemas.microsoft.com/office/powerpoint/2010/main" val="352170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59436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59436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5"/>
          <p:cNvSpPr>
            <a:spLocks noGrp="1" noChangeArrowheads="1"/>
          </p:cNvSpPr>
          <p:nvPr>
            <p:ph type="dt" sz="half" idx="10"/>
          </p:nvPr>
        </p:nvSpPr>
        <p:spPr/>
        <p:txBody>
          <a:bodyPr/>
          <a:lstStyle>
            <a:lvl1pPr>
              <a:defRPr smtClean="0"/>
            </a:lvl1pPr>
          </a:lstStyle>
          <a:p>
            <a:pPr>
              <a:defRPr/>
            </a:pPr>
            <a:endParaRPr lang="en-AU"/>
          </a:p>
        </p:txBody>
      </p:sp>
      <p:sp>
        <p:nvSpPr>
          <p:cNvPr id="7" name="Rectangle 6"/>
          <p:cNvSpPr>
            <a:spLocks noGrp="1" noChangeArrowheads="1"/>
          </p:cNvSpPr>
          <p:nvPr>
            <p:ph type="ftr" sz="quarter" idx="11"/>
          </p:nvPr>
        </p:nvSpPr>
        <p:spPr/>
        <p:txBody>
          <a:bodyPr/>
          <a:lstStyle>
            <a:lvl1pPr>
              <a:defRPr smtClean="0"/>
            </a:lvl1pPr>
          </a:lstStyle>
          <a:p>
            <a:pPr>
              <a:defRPr/>
            </a:pPr>
            <a:endParaRPr lang="en-AU"/>
          </a:p>
        </p:txBody>
      </p:sp>
      <p:sp>
        <p:nvSpPr>
          <p:cNvPr id="8" name="Rectangle 7"/>
          <p:cNvSpPr>
            <a:spLocks noGrp="1" noChangeArrowheads="1"/>
          </p:cNvSpPr>
          <p:nvPr>
            <p:ph type="sldNum" sz="quarter" idx="12"/>
          </p:nvPr>
        </p:nvSpPr>
        <p:spPr/>
        <p:txBody>
          <a:bodyPr/>
          <a:lstStyle>
            <a:lvl1pPr>
              <a:defRPr smtClean="0"/>
            </a:lvl1pPr>
          </a:lstStyle>
          <a:p>
            <a:pPr>
              <a:defRPr/>
            </a:pPr>
            <a:fld id="{8AB1DAC4-4805-4B2C-B2AB-28E2AF010CC4}" type="slidenum">
              <a:rPr lang="en-AU"/>
              <a:pPr>
                <a:defRPr/>
              </a:pPr>
              <a:t>‹#›</a:t>
            </a:fld>
            <a:endParaRPr lang="en-AU"/>
          </a:p>
        </p:txBody>
      </p:sp>
    </p:spTree>
    <p:extLst>
      <p:ext uri="{BB962C8B-B14F-4D97-AF65-F5344CB8AC3E}">
        <p14:creationId xmlns:p14="http://schemas.microsoft.com/office/powerpoint/2010/main" val="2633694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59436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59436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5"/>
          <p:cNvSpPr>
            <a:spLocks noGrp="1" noChangeArrowheads="1"/>
          </p:cNvSpPr>
          <p:nvPr>
            <p:ph type="dt" sz="half" idx="10"/>
          </p:nvPr>
        </p:nvSpPr>
        <p:spPr/>
        <p:txBody>
          <a:bodyPr/>
          <a:lstStyle>
            <a:lvl1pPr>
              <a:defRPr smtClean="0"/>
            </a:lvl1pPr>
          </a:lstStyle>
          <a:p>
            <a:pPr>
              <a:defRPr/>
            </a:pPr>
            <a:endParaRPr lang="en-AU"/>
          </a:p>
        </p:txBody>
      </p:sp>
      <p:sp>
        <p:nvSpPr>
          <p:cNvPr id="7" name="Rectangle 6"/>
          <p:cNvSpPr>
            <a:spLocks noGrp="1" noChangeArrowheads="1"/>
          </p:cNvSpPr>
          <p:nvPr>
            <p:ph type="ftr" sz="quarter" idx="11"/>
          </p:nvPr>
        </p:nvSpPr>
        <p:spPr/>
        <p:txBody>
          <a:bodyPr/>
          <a:lstStyle>
            <a:lvl1pPr>
              <a:defRPr smtClean="0"/>
            </a:lvl1pPr>
          </a:lstStyle>
          <a:p>
            <a:pPr>
              <a:defRPr/>
            </a:pPr>
            <a:endParaRPr lang="en-AU"/>
          </a:p>
        </p:txBody>
      </p:sp>
      <p:sp>
        <p:nvSpPr>
          <p:cNvPr id="8" name="Rectangle 7"/>
          <p:cNvSpPr>
            <a:spLocks noGrp="1" noChangeArrowheads="1"/>
          </p:cNvSpPr>
          <p:nvPr>
            <p:ph type="sldNum" sz="quarter" idx="12"/>
          </p:nvPr>
        </p:nvSpPr>
        <p:spPr/>
        <p:txBody>
          <a:bodyPr/>
          <a:lstStyle>
            <a:lvl1pPr>
              <a:defRPr smtClean="0"/>
            </a:lvl1pPr>
          </a:lstStyle>
          <a:p>
            <a:pPr>
              <a:defRPr/>
            </a:pPr>
            <a:fld id="{E694B8DC-A788-4391-828A-AFE23E560AA6}" type="slidenum">
              <a:rPr lang="en-AU"/>
              <a:pPr>
                <a:defRPr/>
              </a:pPr>
              <a:t>‹#›</a:t>
            </a:fld>
            <a:endParaRPr lang="en-AU"/>
          </a:p>
        </p:txBody>
      </p:sp>
    </p:spTree>
    <p:extLst>
      <p:ext uri="{BB962C8B-B14F-4D97-AF65-F5344CB8AC3E}">
        <p14:creationId xmlns:p14="http://schemas.microsoft.com/office/powerpoint/2010/main" val="38927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19400" y="609600"/>
            <a:ext cx="6096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5"/>
          <p:cNvSpPr>
            <a:spLocks noGrp="1" noChangeArrowheads="1"/>
          </p:cNvSpPr>
          <p:nvPr>
            <p:ph type="dt" sz="half" idx="10"/>
          </p:nvPr>
        </p:nvSpPr>
        <p:spPr/>
        <p:txBody>
          <a:bodyPr/>
          <a:lstStyle>
            <a:lvl1pPr>
              <a:defRPr smtClean="0"/>
            </a:lvl1pPr>
          </a:lstStyle>
          <a:p>
            <a:pPr>
              <a:defRPr/>
            </a:pPr>
            <a:endParaRPr lang="en-AU"/>
          </a:p>
        </p:txBody>
      </p:sp>
      <p:sp>
        <p:nvSpPr>
          <p:cNvPr id="4" name="Rectangle 6"/>
          <p:cNvSpPr>
            <a:spLocks noGrp="1" noChangeArrowheads="1"/>
          </p:cNvSpPr>
          <p:nvPr>
            <p:ph type="ftr" sz="quarter" idx="11"/>
          </p:nvPr>
        </p:nvSpPr>
        <p:spPr/>
        <p:txBody>
          <a:bodyPr/>
          <a:lstStyle>
            <a:lvl1pPr>
              <a:defRPr smtClean="0"/>
            </a:lvl1pPr>
          </a:lstStyle>
          <a:p>
            <a:pPr>
              <a:defRPr/>
            </a:pPr>
            <a:endParaRPr lang="en-AU"/>
          </a:p>
        </p:txBody>
      </p:sp>
      <p:sp>
        <p:nvSpPr>
          <p:cNvPr id="5" name="Rectangle 7"/>
          <p:cNvSpPr>
            <a:spLocks noGrp="1" noChangeArrowheads="1"/>
          </p:cNvSpPr>
          <p:nvPr>
            <p:ph type="sldNum" sz="quarter" idx="12"/>
          </p:nvPr>
        </p:nvSpPr>
        <p:spPr/>
        <p:txBody>
          <a:bodyPr/>
          <a:lstStyle>
            <a:lvl1pPr>
              <a:defRPr smtClean="0"/>
            </a:lvl1pPr>
          </a:lstStyle>
          <a:p>
            <a:pPr>
              <a:defRPr/>
            </a:pPr>
            <a:fld id="{841D022B-7C34-475A-95D1-CC12BFFFEABF}" type="slidenum">
              <a:rPr lang="en-AU"/>
              <a:pPr>
                <a:defRPr/>
              </a:pPr>
              <a:t>‹#›</a:t>
            </a:fld>
            <a:endParaRPr lang="en-AU"/>
          </a:p>
        </p:txBody>
      </p:sp>
    </p:spTree>
    <p:extLst>
      <p:ext uri="{BB962C8B-B14F-4D97-AF65-F5344CB8AC3E}">
        <p14:creationId xmlns:p14="http://schemas.microsoft.com/office/powerpoint/2010/main" val="75225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dt" sz="half" idx="10"/>
          </p:nvPr>
        </p:nvSpPr>
        <p:spPr/>
        <p:txBody>
          <a:bodyPr/>
          <a:lstStyle>
            <a:lvl1pPr>
              <a:defRPr smtClean="0"/>
            </a:lvl1pPr>
          </a:lstStyle>
          <a:p>
            <a:pPr>
              <a:defRPr/>
            </a:pPr>
            <a:endParaRPr lang="en-AU"/>
          </a:p>
        </p:txBody>
      </p:sp>
      <p:sp>
        <p:nvSpPr>
          <p:cNvPr id="5" name="Rectangle 6"/>
          <p:cNvSpPr>
            <a:spLocks noGrp="1" noChangeArrowheads="1"/>
          </p:cNvSpPr>
          <p:nvPr>
            <p:ph type="ftr" sz="quarter" idx="11"/>
          </p:nvPr>
        </p:nvSpPr>
        <p:spPr/>
        <p:txBody>
          <a:bodyPr/>
          <a:lstStyle>
            <a:lvl1pPr>
              <a:defRPr smtClean="0"/>
            </a:lvl1pPr>
          </a:lstStyle>
          <a:p>
            <a:pPr>
              <a:defRPr/>
            </a:pPr>
            <a:endParaRPr lang="en-AU"/>
          </a:p>
        </p:txBody>
      </p:sp>
      <p:sp>
        <p:nvSpPr>
          <p:cNvPr id="6" name="Rectangle 7"/>
          <p:cNvSpPr>
            <a:spLocks noGrp="1" noChangeArrowheads="1"/>
          </p:cNvSpPr>
          <p:nvPr>
            <p:ph type="sldNum" sz="quarter" idx="12"/>
          </p:nvPr>
        </p:nvSpPr>
        <p:spPr/>
        <p:txBody>
          <a:bodyPr/>
          <a:lstStyle>
            <a:lvl1pPr>
              <a:defRPr smtClean="0"/>
            </a:lvl1pPr>
          </a:lstStyle>
          <a:p>
            <a:pPr>
              <a:defRPr/>
            </a:pPr>
            <a:fld id="{A6408C4C-CD78-42DA-8DA2-EF3A5C4F612D}" type="slidenum">
              <a:rPr lang="en-AU"/>
              <a:pPr>
                <a:defRPr/>
              </a:pPr>
              <a:t>‹#›</a:t>
            </a:fld>
            <a:endParaRPr lang="en-AU"/>
          </a:p>
        </p:txBody>
      </p:sp>
    </p:spTree>
    <p:extLst>
      <p:ext uri="{BB962C8B-B14F-4D97-AF65-F5344CB8AC3E}">
        <p14:creationId xmlns:p14="http://schemas.microsoft.com/office/powerpoint/2010/main" val="194010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smtClean="0"/>
            </a:lvl1pPr>
          </a:lstStyle>
          <a:p>
            <a:pPr>
              <a:defRPr/>
            </a:pPr>
            <a:endParaRPr lang="en-AU"/>
          </a:p>
        </p:txBody>
      </p:sp>
      <p:sp>
        <p:nvSpPr>
          <p:cNvPr id="5" name="Rectangle 6"/>
          <p:cNvSpPr>
            <a:spLocks noGrp="1" noChangeArrowheads="1"/>
          </p:cNvSpPr>
          <p:nvPr>
            <p:ph type="ftr" sz="quarter" idx="11"/>
          </p:nvPr>
        </p:nvSpPr>
        <p:spPr/>
        <p:txBody>
          <a:bodyPr/>
          <a:lstStyle>
            <a:lvl1pPr>
              <a:defRPr smtClean="0"/>
            </a:lvl1pPr>
          </a:lstStyle>
          <a:p>
            <a:pPr>
              <a:defRPr/>
            </a:pPr>
            <a:endParaRPr lang="en-AU"/>
          </a:p>
        </p:txBody>
      </p:sp>
      <p:sp>
        <p:nvSpPr>
          <p:cNvPr id="6" name="Rectangle 7"/>
          <p:cNvSpPr>
            <a:spLocks noGrp="1" noChangeArrowheads="1"/>
          </p:cNvSpPr>
          <p:nvPr>
            <p:ph type="sldNum" sz="quarter" idx="12"/>
          </p:nvPr>
        </p:nvSpPr>
        <p:spPr/>
        <p:txBody>
          <a:bodyPr/>
          <a:lstStyle>
            <a:lvl1pPr>
              <a:defRPr smtClean="0"/>
            </a:lvl1pPr>
          </a:lstStyle>
          <a:p>
            <a:pPr>
              <a:defRPr/>
            </a:pPr>
            <a:fld id="{C5B2D3C4-7580-44D4-8EC3-8DCBEE518BFF}" type="slidenum">
              <a:rPr lang="en-AU"/>
              <a:pPr>
                <a:defRPr/>
              </a:pPr>
              <a:t>‹#›</a:t>
            </a:fld>
            <a:endParaRPr lang="en-AU"/>
          </a:p>
        </p:txBody>
      </p:sp>
    </p:spTree>
    <p:extLst>
      <p:ext uri="{BB962C8B-B14F-4D97-AF65-F5344CB8AC3E}">
        <p14:creationId xmlns:p14="http://schemas.microsoft.com/office/powerpoint/2010/main" val="145126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
          <p:cNvSpPr>
            <a:spLocks noGrp="1" noChangeArrowheads="1"/>
          </p:cNvSpPr>
          <p:nvPr>
            <p:ph type="dt" sz="half" idx="10"/>
          </p:nvPr>
        </p:nvSpPr>
        <p:spPr/>
        <p:txBody>
          <a:bodyPr/>
          <a:lstStyle>
            <a:lvl1pPr>
              <a:defRPr smtClean="0"/>
            </a:lvl1pPr>
          </a:lstStyle>
          <a:p>
            <a:pPr>
              <a:defRPr/>
            </a:pPr>
            <a:endParaRPr lang="en-AU"/>
          </a:p>
        </p:txBody>
      </p:sp>
      <p:sp>
        <p:nvSpPr>
          <p:cNvPr id="6" name="Rectangle 6"/>
          <p:cNvSpPr>
            <a:spLocks noGrp="1" noChangeArrowheads="1"/>
          </p:cNvSpPr>
          <p:nvPr>
            <p:ph type="ftr" sz="quarter" idx="11"/>
          </p:nvPr>
        </p:nvSpPr>
        <p:spPr/>
        <p:txBody>
          <a:bodyPr/>
          <a:lstStyle>
            <a:lvl1pPr>
              <a:defRPr smtClean="0"/>
            </a:lvl1pPr>
          </a:lstStyle>
          <a:p>
            <a:pPr>
              <a:defRPr/>
            </a:pPr>
            <a:endParaRPr lang="en-AU"/>
          </a:p>
        </p:txBody>
      </p:sp>
      <p:sp>
        <p:nvSpPr>
          <p:cNvPr id="7" name="Rectangle 7"/>
          <p:cNvSpPr>
            <a:spLocks noGrp="1" noChangeArrowheads="1"/>
          </p:cNvSpPr>
          <p:nvPr>
            <p:ph type="sldNum" sz="quarter" idx="12"/>
          </p:nvPr>
        </p:nvSpPr>
        <p:spPr/>
        <p:txBody>
          <a:bodyPr/>
          <a:lstStyle>
            <a:lvl1pPr>
              <a:defRPr smtClean="0"/>
            </a:lvl1pPr>
          </a:lstStyle>
          <a:p>
            <a:pPr>
              <a:defRPr/>
            </a:pPr>
            <a:fld id="{78C8C495-FC62-4ED9-8FDF-75C101239FA8}" type="slidenum">
              <a:rPr lang="en-AU"/>
              <a:pPr>
                <a:defRPr/>
              </a:pPr>
              <a:t>‹#›</a:t>
            </a:fld>
            <a:endParaRPr lang="en-AU"/>
          </a:p>
        </p:txBody>
      </p:sp>
    </p:spTree>
    <p:extLst>
      <p:ext uri="{BB962C8B-B14F-4D97-AF65-F5344CB8AC3E}">
        <p14:creationId xmlns:p14="http://schemas.microsoft.com/office/powerpoint/2010/main" val="282591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5"/>
          <p:cNvSpPr>
            <a:spLocks noGrp="1" noChangeArrowheads="1"/>
          </p:cNvSpPr>
          <p:nvPr>
            <p:ph type="dt" sz="half" idx="10"/>
          </p:nvPr>
        </p:nvSpPr>
        <p:spPr/>
        <p:txBody>
          <a:bodyPr/>
          <a:lstStyle>
            <a:lvl1pPr>
              <a:defRPr smtClean="0"/>
            </a:lvl1pPr>
          </a:lstStyle>
          <a:p>
            <a:pPr>
              <a:defRPr/>
            </a:pPr>
            <a:endParaRPr lang="en-AU"/>
          </a:p>
        </p:txBody>
      </p:sp>
      <p:sp>
        <p:nvSpPr>
          <p:cNvPr id="8" name="Rectangle 6"/>
          <p:cNvSpPr>
            <a:spLocks noGrp="1" noChangeArrowheads="1"/>
          </p:cNvSpPr>
          <p:nvPr>
            <p:ph type="ftr" sz="quarter" idx="11"/>
          </p:nvPr>
        </p:nvSpPr>
        <p:spPr/>
        <p:txBody>
          <a:bodyPr/>
          <a:lstStyle>
            <a:lvl1pPr>
              <a:defRPr smtClean="0"/>
            </a:lvl1pPr>
          </a:lstStyle>
          <a:p>
            <a:pPr>
              <a:defRPr/>
            </a:pPr>
            <a:endParaRPr lang="en-AU"/>
          </a:p>
        </p:txBody>
      </p:sp>
      <p:sp>
        <p:nvSpPr>
          <p:cNvPr id="9" name="Rectangle 7"/>
          <p:cNvSpPr>
            <a:spLocks noGrp="1" noChangeArrowheads="1"/>
          </p:cNvSpPr>
          <p:nvPr>
            <p:ph type="sldNum" sz="quarter" idx="12"/>
          </p:nvPr>
        </p:nvSpPr>
        <p:spPr/>
        <p:txBody>
          <a:bodyPr/>
          <a:lstStyle>
            <a:lvl1pPr>
              <a:defRPr smtClean="0"/>
            </a:lvl1pPr>
          </a:lstStyle>
          <a:p>
            <a:pPr>
              <a:defRPr/>
            </a:pPr>
            <a:fld id="{CC2E9600-5407-480D-AC14-1D9F71A024A0}" type="slidenum">
              <a:rPr lang="en-AU"/>
              <a:pPr>
                <a:defRPr/>
              </a:pPr>
              <a:t>‹#›</a:t>
            </a:fld>
            <a:endParaRPr lang="en-AU"/>
          </a:p>
        </p:txBody>
      </p:sp>
    </p:spTree>
    <p:extLst>
      <p:ext uri="{BB962C8B-B14F-4D97-AF65-F5344CB8AC3E}">
        <p14:creationId xmlns:p14="http://schemas.microsoft.com/office/powerpoint/2010/main" val="196783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5"/>
          <p:cNvSpPr>
            <a:spLocks noGrp="1" noChangeArrowheads="1"/>
          </p:cNvSpPr>
          <p:nvPr>
            <p:ph type="dt" sz="half" idx="10"/>
          </p:nvPr>
        </p:nvSpPr>
        <p:spPr/>
        <p:txBody>
          <a:bodyPr/>
          <a:lstStyle>
            <a:lvl1pPr>
              <a:defRPr smtClean="0"/>
            </a:lvl1pPr>
          </a:lstStyle>
          <a:p>
            <a:pPr>
              <a:defRPr/>
            </a:pPr>
            <a:endParaRPr lang="en-AU"/>
          </a:p>
        </p:txBody>
      </p:sp>
      <p:sp>
        <p:nvSpPr>
          <p:cNvPr id="4" name="Rectangle 6"/>
          <p:cNvSpPr>
            <a:spLocks noGrp="1" noChangeArrowheads="1"/>
          </p:cNvSpPr>
          <p:nvPr>
            <p:ph type="ftr" sz="quarter" idx="11"/>
          </p:nvPr>
        </p:nvSpPr>
        <p:spPr/>
        <p:txBody>
          <a:bodyPr/>
          <a:lstStyle>
            <a:lvl1pPr>
              <a:defRPr smtClean="0"/>
            </a:lvl1pPr>
          </a:lstStyle>
          <a:p>
            <a:pPr>
              <a:defRPr/>
            </a:pPr>
            <a:endParaRPr lang="en-AU"/>
          </a:p>
        </p:txBody>
      </p:sp>
      <p:sp>
        <p:nvSpPr>
          <p:cNvPr id="5" name="Rectangle 7"/>
          <p:cNvSpPr>
            <a:spLocks noGrp="1" noChangeArrowheads="1"/>
          </p:cNvSpPr>
          <p:nvPr>
            <p:ph type="sldNum" sz="quarter" idx="12"/>
          </p:nvPr>
        </p:nvSpPr>
        <p:spPr/>
        <p:txBody>
          <a:bodyPr/>
          <a:lstStyle>
            <a:lvl1pPr>
              <a:defRPr smtClean="0"/>
            </a:lvl1pPr>
          </a:lstStyle>
          <a:p>
            <a:pPr>
              <a:defRPr/>
            </a:pPr>
            <a:fld id="{314006C0-4D90-4D05-98F7-6B8F7F0B3AAB}" type="slidenum">
              <a:rPr lang="en-AU"/>
              <a:pPr>
                <a:defRPr/>
              </a:pPr>
              <a:t>‹#›</a:t>
            </a:fld>
            <a:endParaRPr lang="en-AU"/>
          </a:p>
        </p:txBody>
      </p:sp>
    </p:spTree>
    <p:extLst>
      <p:ext uri="{BB962C8B-B14F-4D97-AF65-F5344CB8AC3E}">
        <p14:creationId xmlns:p14="http://schemas.microsoft.com/office/powerpoint/2010/main" val="361467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smtClean="0"/>
            </a:lvl1pPr>
          </a:lstStyle>
          <a:p>
            <a:pPr>
              <a:defRPr/>
            </a:pPr>
            <a:endParaRPr lang="en-AU"/>
          </a:p>
        </p:txBody>
      </p:sp>
      <p:sp>
        <p:nvSpPr>
          <p:cNvPr id="3" name="Rectangle 6"/>
          <p:cNvSpPr>
            <a:spLocks noGrp="1" noChangeArrowheads="1"/>
          </p:cNvSpPr>
          <p:nvPr>
            <p:ph type="ftr" sz="quarter" idx="11"/>
          </p:nvPr>
        </p:nvSpPr>
        <p:spPr/>
        <p:txBody>
          <a:bodyPr/>
          <a:lstStyle>
            <a:lvl1pPr>
              <a:defRPr smtClean="0"/>
            </a:lvl1pPr>
          </a:lstStyle>
          <a:p>
            <a:pPr>
              <a:defRPr/>
            </a:pPr>
            <a:endParaRPr lang="en-AU"/>
          </a:p>
        </p:txBody>
      </p:sp>
      <p:sp>
        <p:nvSpPr>
          <p:cNvPr id="4" name="Rectangle 7"/>
          <p:cNvSpPr>
            <a:spLocks noGrp="1" noChangeArrowheads="1"/>
          </p:cNvSpPr>
          <p:nvPr>
            <p:ph type="sldNum" sz="quarter" idx="12"/>
          </p:nvPr>
        </p:nvSpPr>
        <p:spPr/>
        <p:txBody>
          <a:bodyPr/>
          <a:lstStyle>
            <a:lvl1pPr>
              <a:defRPr smtClean="0"/>
            </a:lvl1pPr>
          </a:lstStyle>
          <a:p>
            <a:pPr>
              <a:defRPr/>
            </a:pPr>
            <a:fld id="{B72FBE50-FE43-4B61-B17D-2B66D1805F73}" type="slidenum">
              <a:rPr lang="en-AU"/>
              <a:pPr>
                <a:defRPr/>
              </a:pPr>
              <a:t>‹#›</a:t>
            </a:fld>
            <a:endParaRPr lang="en-AU"/>
          </a:p>
        </p:txBody>
      </p:sp>
    </p:spTree>
    <p:extLst>
      <p:ext uri="{BB962C8B-B14F-4D97-AF65-F5344CB8AC3E}">
        <p14:creationId xmlns:p14="http://schemas.microsoft.com/office/powerpoint/2010/main" val="368104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smtClean="0"/>
            </a:lvl1pPr>
          </a:lstStyle>
          <a:p>
            <a:pPr>
              <a:defRPr/>
            </a:pPr>
            <a:endParaRPr lang="en-AU"/>
          </a:p>
        </p:txBody>
      </p:sp>
      <p:sp>
        <p:nvSpPr>
          <p:cNvPr id="6" name="Rectangle 6"/>
          <p:cNvSpPr>
            <a:spLocks noGrp="1" noChangeArrowheads="1"/>
          </p:cNvSpPr>
          <p:nvPr>
            <p:ph type="ftr" sz="quarter" idx="11"/>
          </p:nvPr>
        </p:nvSpPr>
        <p:spPr/>
        <p:txBody>
          <a:bodyPr/>
          <a:lstStyle>
            <a:lvl1pPr>
              <a:defRPr smtClean="0"/>
            </a:lvl1pPr>
          </a:lstStyle>
          <a:p>
            <a:pPr>
              <a:defRPr/>
            </a:pPr>
            <a:endParaRPr lang="en-AU"/>
          </a:p>
        </p:txBody>
      </p:sp>
      <p:sp>
        <p:nvSpPr>
          <p:cNvPr id="7" name="Rectangle 7"/>
          <p:cNvSpPr>
            <a:spLocks noGrp="1" noChangeArrowheads="1"/>
          </p:cNvSpPr>
          <p:nvPr>
            <p:ph type="sldNum" sz="quarter" idx="12"/>
          </p:nvPr>
        </p:nvSpPr>
        <p:spPr/>
        <p:txBody>
          <a:bodyPr/>
          <a:lstStyle>
            <a:lvl1pPr>
              <a:defRPr smtClean="0"/>
            </a:lvl1pPr>
          </a:lstStyle>
          <a:p>
            <a:pPr>
              <a:defRPr/>
            </a:pPr>
            <a:fld id="{FF044FCD-F9C6-497B-9B5C-6BA880D21283}" type="slidenum">
              <a:rPr lang="en-AU"/>
              <a:pPr>
                <a:defRPr/>
              </a:pPr>
              <a:t>‹#›</a:t>
            </a:fld>
            <a:endParaRPr lang="en-AU"/>
          </a:p>
        </p:txBody>
      </p:sp>
    </p:spTree>
    <p:extLst>
      <p:ext uri="{BB962C8B-B14F-4D97-AF65-F5344CB8AC3E}">
        <p14:creationId xmlns:p14="http://schemas.microsoft.com/office/powerpoint/2010/main" val="47206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smtClean="0"/>
            </a:lvl1pPr>
          </a:lstStyle>
          <a:p>
            <a:pPr>
              <a:defRPr/>
            </a:pPr>
            <a:endParaRPr lang="en-AU"/>
          </a:p>
        </p:txBody>
      </p:sp>
      <p:sp>
        <p:nvSpPr>
          <p:cNvPr id="6" name="Rectangle 6"/>
          <p:cNvSpPr>
            <a:spLocks noGrp="1" noChangeArrowheads="1"/>
          </p:cNvSpPr>
          <p:nvPr>
            <p:ph type="ftr" sz="quarter" idx="11"/>
          </p:nvPr>
        </p:nvSpPr>
        <p:spPr/>
        <p:txBody>
          <a:bodyPr/>
          <a:lstStyle>
            <a:lvl1pPr>
              <a:defRPr smtClean="0"/>
            </a:lvl1pPr>
          </a:lstStyle>
          <a:p>
            <a:pPr>
              <a:defRPr/>
            </a:pPr>
            <a:endParaRPr lang="en-AU"/>
          </a:p>
        </p:txBody>
      </p:sp>
      <p:sp>
        <p:nvSpPr>
          <p:cNvPr id="7" name="Rectangle 7"/>
          <p:cNvSpPr>
            <a:spLocks noGrp="1" noChangeArrowheads="1"/>
          </p:cNvSpPr>
          <p:nvPr>
            <p:ph type="sldNum" sz="quarter" idx="12"/>
          </p:nvPr>
        </p:nvSpPr>
        <p:spPr/>
        <p:txBody>
          <a:bodyPr/>
          <a:lstStyle>
            <a:lvl1pPr>
              <a:defRPr smtClean="0"/>
            </a:lvl1pPr>
          </a:lstStyle>
          <a:p>
            <a:pPr>
              <a:defRPr/>
            </a:pPr>
            <a:fld id="{94F999CA-47D6-4069-B2AD-112911943C64}" type="slidenum">
              <a:rPr lang="en-AU"/>
              <a:pPr>
                <a:defRPr/>
              </a:pPr>
              <a:t>‹#›</a:t>
            </a:fld>
            <a:endParaRPr lang="en-AU"/>
          </a:p>
        </p:txBody>
      </p:sp>
    </p:spTree>
    <p:extLst>
      <p:ext uri="{BB962C8B-B14F-4D97-AF65-F5344CB8AC3E}">
        <p14:creationId xmlns:p14="http://schemas.microsoft.com/office/powerpoint/2010/main" val="306213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lgn="l">
              <a:defRPr/>
            </a:pPr>
            <a:endParaRPr kumimoji="1" lang="en-US" sz="2400" b="0"/>
          </a:p>
        </p:txBody>
      </p:sp>
      <p:sp>
        <p:nvSpPr>
          <p:cNvPr id="614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614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l">
              <a:defRPr sz="1400" b="0" smtClean="0">
                <a:latin typeface="Arial" charset="0"/>
              </a:defRPr>
            </a:lvl1pPr>
          </a:lstStyle>
          <a:p>
            <a:pPr>
              <a:defRPr/>
            </a:pPr>
            <a:endParaRPr lang="en-AU"/>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b="0" smtClean="0">
                <a:latin typeface="Arial" charset="0"/>
              </a:defRPr>
            </a:lvl1pPr>
          </a:lstStyle>
          <a:p>
            <a:pPr>
              <a:defRPr/>
            </a:pPr>
            <a:endParaRPr lang="en-AU"/>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b="0" smtClean="0">
                <a:latin typeface="Arial" charset="0"/>
              </a:defRPr>
            </a:lvl1pPr>
          </a:lstStyle>
          <a:p>
            <a:pPr>
              <a:defRPr/>
            </a:pPr>
            <a:fld id="{4F93F1EB-B802-4192-9F1C-6FCFB4E0EC74}" type="slidenum">
              <a:rPr lang="en-AU"/>
              <a:pPr>
                <a:defRPr/>
              </a:pPr>
              <a:t>‹#›</a:t>
            </a:fld>
            <a:endParaRPr lang="en-AU"/>
          </a:p>
        </p:txBody>
      </p:sp>
    </p:spTree>
  </p:cSld>
  <p:clrMap bg1="dk2" tx1="lt1" bg2="dk1" tx2="lt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 id="2147484745" r:id="rId12"/>
    <p:sldLayoutId id="2147484746" r:id="rId13"/>
    <p:sldLayoutId id="2147484747" r:id="rId14"/>
  </p:sldLayoutIdLst>
  <p:hf sldNum="0" hdr="0" ftr="0" dt="0"/>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33.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6211229" y="4048140"/>
            <a:ext cx="2776533" cy="2106908"/>
          </a:xfrm>
          <a:prstGeom prst="rect">
            <a:avLst/>
          </a:prstGeom>
        </p:spPr>
      </p:pic>
      <p:sp>
        <p:nvSpPr>
          <p:cNvPr id="21508" name="Rectangle 5"/>
          <p:cNvSpPr>
            <a:spLocks noChangeArrowheads="1"/>
          </p:cNvSpPr>
          <p:nvPr/>
        </p:nvSpPr>
        <p:spPr bwMode="auto">
          <a:xfrm>
            <a:off x="-65526" y="6288491"/>
            <a:ext cx="7273516" cy="563821"/>
          </a:xfrm>
          <a:prstGeom prst="rect">
            <a:avLst/>
          </a:prstGeom>
          <a:noFill/>
          <a:ln>
            <a:noFill/>
          </a:ln>
          <a:effectLst>
            <a:glow>
              <a:schemeClr val="tx1">
                <a:lumMod val="75000"/>
              </a:schemeClr>
            </a:glow>
          </a:effectLst>
          <a:extLst/>
        </p:spPr>
        <p:txBody>
          <a:bodyPr lIns="0" tIns="46037" rIns="0" bIns="46037"/>
          <a:lstStyle/>
          <a:p>
            <a:pPr>
              <a:lnSpc>
                <a:spcPct val="90000"/>
              </a:lnSpc>
              <a:spcBef>
                <a:spcPct val="20000"/>
              </a:spcBef>
              <a:buClr>
                <a:schemeClr val="hlink"/>
              </a:buClr>
              <a:buSzPct val="60000"/>
              <a:buFont typeface="Wingdings" pitchFamily="2" charset="2"/>
              <a:buNone/>
            </a:pPr>
            <a:r>
              <a:rPr lang="en-AU" sz="2800" b="0" dirty="0">
                <a:solidFill>
                  <a:schemeClr val="bg1"/>
                </a:solidFill>
                <a:latin typeface="Arial" charset="0"/>
              </a:rPr>
              <a:t>Allan D. </a:t>
            </a:r>
            <a:r>
              <a:rPr lang="en-AU" sz="2800" b="0" dirty="0" smtClean="0">
                <a:solidFill>
                  <a:schemeClr val="bg1"/>
                </a:solidFill>
                <a:latin typeface="Arial" charset="0"/>
              </a:rPr>
              <a:t>Ernest and Matthew P. Collins              </a:t>
            </a:r>
            <a:endParaRPr lang="en-AU" sz="2800" b="0" dirty="0">
              <a:solidFill>
                <a:schemeClr val="bg1"/>
              </a:solidFill>
              <a:latin typeface="Arial"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8262" y="6264925"/>
            <a:ext cx="1614118" cy="487852"/>
          </a:xfrm>
          <a:prstGeom prst="rect">
            <a:avLst/>
          </a:prstGeom>
        </p:spPr>
      </p:pic>
      <p:pic>
        <p:nvPicPr>
          <p:cNvPr id="110"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560" y="4068661"/>
            <a:ext cx="2492926" cy="2109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eft-Right Arrow Callout 6"/>
          <p:cNvSpPr/>
          <p:nvPr/>
        </p:nvSpPr>
        <p:spPr bwMode="auto">
          <a:xfrm>
            <a:off x="2591781" y="3983119"/>
            <a:ext cx="3744416" cy="2254193"/>
          </a:xfrm>
          <a:prstGeom prst="leftRightArrowCallout">
            <a:avLst>
              <a:gd name="adj1" fmla="val 31894"/>
              <a:gd name="adj2" fmla="val 32801"/>
              <a:gd name="adj3" fmla="val 12872"/>
              <a:gd name="adj4" fmla="val 76459"/>
            </a:avLst>
          </a:prstGeom>
          <a:solidFill>
            <a:schemeClr val="accent1">
              <a:lumMod val="40000"/>
              <a:lumOff val="60000"/>
            </a:schemeClr>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grpSp>
        <p:nvGrpSpPr>
          <p:cNvPr id="109" name="Group 108"/>
          <p:cNvGrpSpPr/>
          <p:nvPr/>
        </p:nvGrpSpPr>
        <p:grpSpPr>
          <a:xfrm>
            <a:off x="3059832" y="4077072"/>
            <a:ext cx="2705054" cy="2097302"/>
            <a:chOff x="323528" y="2132856"/>
            <a:chExt cx="2027054" cy="1449464"/>
          </a:xfrm>
        </p:grpSpPr>
        <p:sp>
          <p:nvSpPr>
            <p:cNvPr id="19" name="Rectangle 18"/>
            <p:cNvSpPr/>
            <p:nvPr/>
          </p:nvSpPr>
          <p:spPr bwMode="auto">
            <a:xfrm>
              <a:off x="392467" y="2132856"/>
              <a:ext cx="1958115" cy="1449464"/>
            </a:xfrm>
            <a:prstGeom prst="rect">
              <a:avLst/>
            </a:prstGeom>
            <a:solidFill>
              <a:schemeClr val="bg1"/>
            </a:solidFill>
            <a:ln w="1905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21" name="Text Box 4"/>
            <p:cNvSpPr txBox="1">
              <a:spLocks noChangeArrowheads="1"/>
            </p:cNvSpPr>
            <p:nvPr/>
          </p:nvSpPr>
          <p:spPr bwMode="auto">
            <a:xfrm rot="10800000">
              <a:off x="1905256" y="2687652"/>
              <a:ext cx="232781" cy="582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r>
                <a:rPr lang="en-AU" sz="1400" b="0" i="1" dirty="0">
                  <a:solidFill>
                    <a:schemeClr val="tx1">
                      <a:lumMod val="75000"/>
                    </a:schemeClr>
                  </a:solidFill>
                </a:rPr>
                <a:t>n</a:t>
              </a:r>
              <a:r>
                <a:rPr lang="en-AU" sz="1400" b="0" dirty="0">
                  <a:solidFill>
                    <a:schemeClr val="tx1">
                      <a:lumMod val="75000"/>
                    </a:schemeClr>
                  </a:solidFill>
                </a:rPr>
                <a:t> </a:t>
              </a:r>
              <a:r>
                <a:rPr lang="en-AU" sz="1400" b="0" dirty="0" smtClean="0">
                  <a:solidFill>
                    <a:schemeClr val="tx1">
                      <a:lumMod val="75000"/>
                    </a:schemeClr>
                  </a:solidFill>
                  <a:sym typeface="Symbol" pitchFamily="18" charset="2"/>
                </a:rPr>
                <a:t></a:t>
              </a:r>
              <a:endParaRPr lang="en-AU" sz="1400" b="0" dirty="0">
                <a:solidFill>
                  <a:schemeClr val="tx1">
                    <a:lumMod val="75000"/>
                  </a:schemeClr>
                </a:solidFill>
              </a:endParaRPr>
            </a:p>
          </p:txBody>
        </p:sp>
        <p:sp>
          <p:nvSpPr>
            <p:cNvPr id="22" name="Text Box 5"/>
            <p:cNvSpPr txBox="1">
              <a:spLocks noChangeArrowheads="1"/>
            </p:cNvSpPr>
            <p:nvPr/>
          </p:nvSpPr>
          <p:spPr bwMode="auto">
            <a:xfrm>
              <a:off x="1004535" y="2204864"/>
              <a:ext cx="983861" cy="245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9600" b="1">
                  <a:solidFill>
                    <a:schemeClr val="tx1"/>
                  </a:solidFill>
                  <a:latin typeface="Times New Roman" pitchFamily="18" charset="0"/>
                </a:defRPr>
              </a:lvl1pPr>
              <a:lvl2pPr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lvl="1" algn="l" eaLnBrk="1" hangingPunct="1"/>
              <a:r>
                <a:rPr lang="en-AU" sz="1400" b="0" dirty="0">
                  <a:solidFill>
                    <a:schemeClr val="tx1">
                      <a:lumMod val="75000"/>
                    </a:schemeClr>
                  </a:solidFill>
                  <a:sym typeface="Symbol" pitchFamily="18" charset="2"/>
                </a:rPr>
                <a:t></a:t>
              </a:r>
              <a:r>
                <a:rPr lang="en-AU" sz="1400" b="0" dirty="0">
                  <a:solidFill>
                    <a:schemeClr val="tx1">
                      <a:lumMod val="75000"/>
                    </a:schemeClr>
                  </a:solidFill>
                </a:rPr>
                <a:t>  </a:t>
              </a:r>
              <a:r>
                <a:rPr lang="en-AU" sz="1400" b="0" i="1" dirty="0" smtClean="0">
                  <a:solidFill>
                    <a:schemeClr val="tx1">
                      <a:lumMod val="75000"/>
                    </a:schemeClr>
                  </a:solidFill>
                  <a:sym typeface="MT Extra" pitchFamily="18" charset="2"/>
                </a:rPr>
                <a:t>l</a:t>
              </a:r>
              <a:endParaRPr lang="en-AU" sz="1400" b="0" dirty="0">
                <a:solidFill>
                  <a:schemeClr val="tx1">
                    <a:lumMod val="75000"/>
                  </a:schemeClr>
                </a:solidFill>
              </a:endParaRPr>
            </a:p>
          </p:txBody>
        </p:sp>
        <p:grpSp>
          <p:nvGrpSpPr>
            <p:cNvPr id="23" name="Group 7"/>
            <p:cNvGrpSpPr>
              <a:grpSpLocks/>
            </p:cNvGrpSpPr>
            <p:nvPr/>
          </p:nvGrpSpPr>
          <p:grpSpPr bwMode="auto">
            <a:xfrm>
              <a:off x="634272" y="2512475"/>
              <a:ext cx="1322886" cy="785668"/>
              <a:chOff x="2673" y="3338"/>
              <a:chExt cx="7787" cy="5089"/>
            </a:xfrm>
          </p:grpSpPr>
          <p:sp>
            <p:nvSpPr>
              <p:cNvPr id="46" name="Oval 8"/>
              <p:cNvSpPr>
                <a:spLocks noChangeArrowheads="1"/>
              </p:cNvSpPr>
              <p:nvPr/>
            </p:nvSpPr>
            <p:spPr bwMode="auto">
              <a:xfrm>
                <a:off x="2673"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47" name="Oval 9"/>
              <p:cNvSpPr>
                <a:spLocks noChangeArrowheads="1"/>
              </p:cNvSpPr>
              <p:nvPr/>
            </p:nvSpPr>
            <p:spPr bwMode="auto">
              <a:xfrm>
                <a:off x="3364"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48" name="Oval 10"/>
              <p:cNvSpPr>
                <a:spLocks noChangeArrowheads="1"/>
              </p:cNvSpPr>
              <p:nvPr/>
            </p:nvSpPr>
            <p:spPr bwMode="auto">
              <a:xfrm>
                <a:off x="4057"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49" name="Oval 11"/>
              <p:cNvSpPr>
                <a:spLocks noChangeArrowheads="1"/>
              </p:cNvSpPr>
              <p:nvPr/>
            </p:nvSpPr>
            <p:spPr bwMode="auto">
              <a:xfrm>
                <a:off x="4748"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50" name="Oval 12"/>
              <p:cNvSpPr>
                <a:spLocks noChangeArrowheads="1"/>
              </p:cNvSpPr>
              <p:nvPr/>
            </p:nvSpPr>
            <p:spPr bwMode="auto">
              <a:xfrm>
                <a:off x="5441"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51" name="Oval 13"/>
              <p:cNvSpPr>
                <a:spLocks noChangeArrowheads="1"/>
              </p:cNvSpPr>
              <p:nvPr/>
            </p:nvSpPr>
            <p:spPr bwMode="auto">
              <a:xfrm>
                <a:off x="6133" y="3338"/>
                <a:ext cx="175" cy="176"/>
              </a:xfrm>
              <a:prstGeom prst="ellipse">
                <a:avLst/>
              </a:prstGeom>
              <a:solidFill>
                <a:srgbClr val="00FFFF"/>
              </a:solidFill>
              <a:ln w="9525">
                <a:solidFill>
                  <a:srgbClr val="00FFFF"/>
                </a:solidFill>
                <a:round/>
                <a:headEnd/>
                <a:tailEnd/>
              </a:ln>
            </p:spPr>
            <p:txBody>
              <a:bodyPr/>
              <a:lstStyle/>
              <a:p>
                <a:endParaRPr lang="en-AU"/>
              </a:p>
            </p:txBody>
          </p:sp>
          <p:sp>
            <p:nvSpPr>
              <p:cNvPr id="52" name="Oval 14"/>
              <p:cNvSpPr>
                <a:spLocks noChangeArrowheads="1"/>
              </p:cNvSpPr>
              <p:nvPr/>
            </p:nvSpPr>
            <p:spPr bwMode="auto">
              <a:xfrm>
                <a:off x="6825"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53" name="Oval 15"/>
              <p:cNvSpPr>
                <a:spLocks noChangeArrowheads="1"/>
              </p:cNvSpPr>
              <p:nvPr/>
            </p:nvSpPr>
            <p:spPr bwMode="auto">
              <a:xfrm>
                <a:off x="7517" y="3338"/>
                <a:ext cx="175" cy="176"/>
              </a:xfrm>
              <a:prstGeom prst="ellipse">
                <a:avLst/>
              </a:prstGeom>
              <a:solidFill>
                <a:srgbClr val="00FFFF"/>
              </a:solidFill>
              <a:ln w="9525">
                <a:solidFill>
                  <a:srgbClr val="00FFFF"/>
                </a:solidFill>
                <a:round/>
                <a:headEnd/>
                <a:tailEnd/>
              </a:ln>
            </p:spPr>
            <p:txBody>
              <a:bodyPr/>
              <a:lstStyle/>
              <a:p>
                <a:endParaRPr lang="en-AU"/>
              </a:p>
            </p:txBody>
          </p:sp>
          <p:sp>
            <p:nvSpPr>
              <p:cNvPr id="54" name="Oval 16"/>
              <p:cNvSpPr>
                <a:spLocks noChangeArrowheads="1"/>
              </p:cNvSpPr>
              <p:nvPr/>
            </p:nvSpPr>
            <p:spPr bwMode="auto">
              <a:xfrm>
                <a:off x="8209"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55" name="Oval 17"/>
              <p:cNvSpPr>
                <a:spLocks noChangeArrowheads="1"/>
              </p:cNvSpPr>
              <p:nvPr/>
            </p:nvSpPr>
            <p:spPr bwMode="auto">
              <a:xfrm>
                <a:off x="8901" y="3338"/>
                <a:ext cx="175" cy="176"/>
              </a:xfrm>
              <a:prstGeom prst="ellipse">
                <a:avLst/>
              </a:prstGeom>
              <a:solidFill>
                <a:srgbClr val="00FFFF"/>
              </a:solidFill>
              <a:ln w="9525">
                <a:solidFill>
                  <a:srgbClr val="00FFFF"/>
                </a:solidFill>
                <a:round/>
                <a:headEnd/>
                <a:tailEnd/>
              </a:ln>
            </p:spPr>
            <p:txBody>
              <a:bodyPr/>
              <a:lstStyle/>
              <a:p>
                <a:endParaRPr lang="en-AU"/>
              </a:p>
            </p:txBody>
          </p:sp>
          <p:sp>
            <p:nvSpPr>
              <p:cNvPr id="56" name="Oval 18"/>
              <p:cNvSpPr>
                <a:spLocks noChangeArrowheads="1"/>
              </p:cNvSpPr>
              <p:nvPr/>
            </p:nvSpPr>
            <p:spPr bwMode="auto">
              <a:xfrm>
                <a:off x="9593"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57" name="Oval 19"/>
              <p:cNvSpPr>
                <a:spLocks noChangeArrowheads="1"/>
              </p:cNvSpPr>
              <p:nvPr/>
            </p:nvSpPr>
            <p:spPr bwMode="auto">
              <a:xfrm>
                <a:off x="10285" y="3338"/>
                <a:ext cx="175" cy="176"/>
              </a:xfrm>
              <a:prstGeom prst="ellipse">
                <a:avLst/>
              </a:prstGeom>
              <a:solidFill>
                <a:srgbClr val="00FFFF"/>
              </a:solidFill>
              <a:ln w="9525">
                <a:solidFill>
                  <a:srgbClr val="00FFFF"/>
                </a:solidFill>
                <a:round/>
                <a:headEnd/>
                <a:tailEnd/>
              </a:ln>
            </p:spPr>
            <p:txBody>
              <a:bodyPr/>
              <a:lstStyle/>
              <a:p>
                <a:endParaRPr lang="en-AU"/>
              </a:p>
            </p:txBody>
          </p:sp>
          <p:sp>
            <p:nvSpPr>
              <p:cNvPr id="58" name="Oval 20"/>
              <p:cNvSpPr>
                <a:spLocks noChangeArrowheads="1"/>
              </p:cNvSpPr>
              <p:nvPr/>
            </p:nvSpPr>
            <p:spPr bwMode="auto">
              <a:xfrm>
                <a:off x="3364"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59" name="Oval 21"/>
              <p:cNvSpPr>
                <a:spLocks noChangeArrowheads="1"/>
              </p:cNvSpPr>
              <p:nvPr/>
            </p:nvSpPr>
            <p:spPr bwMode="auto">
              <a:xfrm>
                <a:off x="4057"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60" name="Oval 22"/>
              <p:cNvSpPr>
                <a:spLocks noChangeArrowheads="1"/>
              </p:cNvSpPr>
              <p:nvPr/>
            </p:nvSpPr>
            <p:spPr bwMode="auto">
              <a:xfrm>
                <a:off x="4748"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61" name="Oval 23"/>
              <p:cNvSpPr>
                <a:spLocks noChangeArrowheads="1"/>
              </p:cNvSpPr>
              <p:nvPr/>
            </p:nvSpPr>
            <p:spPr bwMode="auto">
              <a:xfrm>
                <a:off x="5441"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62" name="Oval 24"/>
              <p:cNvSpPr>
                <a:spLocks noChangeArrowheads="1"/>
              </p:cNvSpPr>
              <p:nvPr/>
            </p:nvSpPr>
            <p:spPr bwMode="auto">
              <a:xfrm>
                <a:off x="6133" y="4156"/>
                <a:ext cx="175" cy="176"/>
              </a:xfrm>
              <a:prstGeom prst="ellipse">
                <a:avLst/>
              </a:prstGeom>
              <a:solidFill>
                <a:srgbClr val="00FFFF"/>
              </a:solidFill>
              <a:ln w="9525">
                <a:solidFill>
                  <a:srgbClr val="00FFFF"/>
                </a:solidFill>
                <a:round/>
                <a:headEnd/>
                <a:tailEnd/>
              </a:ln>
            </p:spPr>
            <p:txBody>
              <a:bodyPr/>
              <a:lstStyle/>
              <a:p>
                <a:endParaRPr lang="en-AU"/>
              </a:p>
            </p:txBody>
          </p:sp>
          <p:sp>
            <p:nvSpPr>
              <p:cNvPr id="63" name="Oval 25"/>
              <p:cNvSpPr>
                <a:spLocks noChangeArrowheads="1"/>
              </p:cNvSpPr>
              <p:nvPr/>
            </p:nvSpPr>
            <p:spPr bwMode="auto">
              <a:xfrm>
                <a:off x="6825"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64" name="Oval 26"/>
              <p:cNvSpPr>
                <a:spLocks noChangeArrowheads="1"/>
              </p:cNvSpPr>
              <p:nvPr/>
            </p:nvSpPr>
            <p:spPr bwMode="auto">
              <a:xfrm>
                <a:off x="7517" y="4156"/>
                <a:ext cx="175" cy="176"/>
              </a:xfrm>
              <a:prstGeom prst="ellipse">
                <a:avLst/>
              </a:prstGeom>
              <a:solidFill>
                <a:srgbClr val="00FFFF"/>
              </a:solidFill>
              <a:ln w="9525">
                <a:solidFill>
                  <a:srgbClr val="00FFFF"/>
                </a:solidFill>
                <a:round/>
                <a:headEnd/>
                <a:tailEnd/>
              </a:ln>
            </p:spPr>
            <p:txBody>
              <a:bodyPr/>
              <a:lstStyle/>
              <a:p>
                <a:endParaRPr lang="en-AU"/>
              </a:p>
            </p:txBody>
          </p:sp>
          <p:sp>
            <p:nvSpPr>
              <p:cNvPr id="65" name="Oval 27"/>
              <p:cNvSpPr>
                <a:spLocks noChangeArrowheads="1"/>
              </p:cNvSpPr>
              <p:nvPr/>
            </p:nvSpPr>
            <p:spPr bwMode="auto">
              <a:xfrm>
                <a:off x="8209"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66" name="Oval 28"/>
              <p:cNvSpPr>
                <a:spLocks noChangeArrowheads="1"/>
              </p:cNvSpPr>
              <p:nvPr/>
            </p:nvSpPr>
            <p:spPr bwMode="auto">
              <a:xfrm>
                <a:off x="8901" y="4156"/>
                <a:ext cx="175" cy="176"/>
              </a:xfrm>
              <a:prstGeom prst="ellipse">
                <a:avLst/>
              </a:prstGeom>
              <a:solidFill>
                <a:srgbClr val="00FFFF"/>
              </a:solidFill>
              <a:ln w="9525">
                <a:solidFill>
                  <a:srgbClr val="00FFFF"/>
                </a:solidFill>
                <a:round/>
                <a:headEnd/>
                <a:tailEnd/>
              </a:ln>
            </p:spPr>
            <p:txBody>
              <a:bodyPr/>
              <a:lstStyle/>
              <a:p>
                <a:endParaRPr lang="en-AU"/>
              </a:p>
            </p:txBody>
          </p:sp>
          <p:sp>
            <p:nvSpPr>
              <p:cNvPr id="67" name="Oval 29"/>
              <p:cNvSpPr>
                <a:spLocks noChangeArrowheads="1"/>
              </p:cNvSpPr>
              <p:nvPr/>
            </p:nvSpPr>
            <p:spPr bwMode="auto">
              <a:xfrm>
                <a:off x="9593"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68" name="Oval 30"/>
              <p:cNvSpPr>
                <a:spLocks noChangeArrowheads="1"/>
              </p:cNvSpPr>
              <p:nvPr/>
            </p:nvSpPr>
            <p:spPr bwMode="auto">
              <a:xfrm>
                <a:off x="10285" y="4156"/>
                <a:ext cx="175" cy="176"/>
              </a:xfrm>
              <a:prstGeom prst="ellipse">
                <a:avLst/>
              </a:prstGeom>
              <a:solidFill>
                <a:srgbClr val="00FFFF"/>
              </a:solidFill>
              <a:ln w="9525">
                <a:solidFill>
                  <a:srgbClr val="00FFFF"/>
                </a:solidFill>
                <a:round/>
                <a:headEnd/>
                <a:tailEnd/>
              </a:ln>
            </p:spPr>
            <p:txBody>
              <a:bodyPr/>
              <a:lstStyle/>
              <a:p>
                <a:endParaRPr lang="en-AU"/>
              </a:p>
            </p:txBody>
          </p:sp>
          <p:sp>
            <p:nvSpPr>
              <p:cNvPr id="69" name="Oval 31"/>
              <p:cNvSpPr>
                <a:spLocks noChangeArrowheads="1"/>
              </p:cNvSpPr>
              <p:nvPr/>
            </p:nvSpPr>
            <p:spPr bwMode="auto">
              <a:xfrm>
                <a:off x="4057"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70" name="Oval 32"/>
              <p:cNvSpPr>
                <a:spLocks noChangeArrowheads="1"/>
              </p:cNvSpPr>
              <p:nvPr/>
            </p:nvSpPr>
            <p:spPr bwMode="auto">
              <a:xfrm>
                <a:off x="4748"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71" name="Oval 33"/>
              <p:cNvSpPr>
                <a:spLocks noChangeArrowheads="1"/>
              </p:cNvSpPr>
              <p:nvPr/>
            </p:nvSpPr>
            <p:spPr bwMode="auto">
              <a:xfrm>
                <a:off x="5441"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72" name="Oval 34"/>
              <p:cNvSpPr>
                <a:spLocks noChangeArrowheads="1"/>
              </p:cNvSpPr>
              <p:nvPr/>
            </p:nvSpPr>
            <p:spPr bwMode="auto">
              <a:xfrm>
                <a:off x="6133" y="4976"/>
                <a:ext cx="175" cy="175"/>
              </a:xfrm>
              <a:prstGeom prst="ellipse">
                <a:avLst/>
              </a:prstGeom>
              <a:solidFill>
                <a:srgbClr val="00FFFF"/>
              </a:solidFill>
              <a:ln w="9525">
                <a:solidFill>
                  <a:srgbClr val="00FFFF"/>
                </a:solidFill>
                <a:round/>
                <a:headEnd/>
                <a:tailEnd/>
              </a:ln>
            </p:spPr>
            <p:txBody>
              <a:bodyPr/>
              <a:lstStyle/>
              <a:p>
                <a:endParaRPr lang="en-AU"/>
              </a:p>
            </p:txBody>
          </p:sp>
          <p:sp>
            <p:nvSpPr>
              <p:cNvPr id="73" name="Oval 35"/>
              <p:cNvSpPr>
                <a:spLocks noChangeArrowheads="1"/>
              </p:cNvSpPr>
              <p:nvPr/>
            </p:nvSpPr>
            <p:spPr bwMode="auto">
              <a:xfrm>
                <a:off x="6825"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74" name="Oval 36"/>
              <p:cNvSpPr>
                <a:spLocks noChangeArrowheads="1"/>
              </p:cNvSpPr>
              <p:nvPr/>
            </p:nvSpPr>
            <p:spPr bwMode="auto">
              <a:xfrm>
                <a:off x="7517" y="4976"/>
                <a:ext cx="175" cy="175"/>
              </a:xfrm>
              <a:prstGeom prst="ellipse">
                <a:avLst/>
              </a:prstGeom>
              <a:solidFill>
                <a:srgbClr val="00FFFF"/>
              </a:solidFill>
              <a:ln w="9525">
                <a:solidFill>
                  <a:srgbClr val="00FFFF"/>
                </a:solidFill>
                <a:round/>
                <a:headEnd/>
                <a:tailEnd/>
              </a:ln>
            </p:spPr>
            <p:txBody>
              <a:bodyPr/>
              <a:lstStyle/>
              <a:p>
                <a:endParaRPr lang="en-AU"/>
              </a:p>
            </p:txBody>
          </p:sp>
          <p:sp>
            <p:nvSpPr>
              <p:cNvPr id="75" name="Oval 37"/>
              <p:cNvSpPr>
                <a:spLocks noChangeArrowheads="1"/>
              </p:cNvSpPr>
              <p:nvPr/>
            </p:nvSpPr>
            <p:spPr bwMode="auto">
              <a:xfrm>
                <a:off x="8209"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76" name="Oval 38"/>
              <p:cNvSpPr>
                <a:spLocks noChangeArrowheads="1"/>
              </p:cNvSpPr>
              <p:nvPr/>
            </p:nvSpPr>
            <p:spPr bwMode="auto">
              <a:xfrm>
                <a:off x="8901" y="4976"/>
                <a:ext cx="175" cy="175"/>
              </a:xfrm>
              <a:prstGeom prst="ellipse">
                <a:avLst/>
              </a:prstGeom>
              <a:solidFill>
                <a:srgbClr val="00FFFF"/>
              </a:solidFill>
              <a:ln w="9525">
                <a:solidFill>
                  <a:srgbClr val="00FFFF"/>
                </a:solidFill>
                <a:round/>
                <a:headEnd/>
                <a:tailEnd/>
              </a:ln>
            </p:spPr>
            <p:txBody>
              <a:bodyPr/>
              <a:lstStyle/>
              <a:p>
                <a:endParaRPr lang="en-AU"/>
              </a:p>
            </p:txBody>
          </p:sp>
          <p:sp>
            <p:nvSpPr>
              <p:cNvPr id="77" name="Oval 39"/>
              <p:cNvSpPr>
                <a:spLocks noChangeArrowheads="1"/>
              </p:cNvSpPr>
              <p:nvPr/>
            </p:nvSpPr>
            <p:spPr bwMode="auto">
              <a:xfrm>
                <a:off x="9593"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78" name="Oval 40"/>
              <p:cNvSpPr>
                <a:spLocks noChangeArrowheads="1"/>
              </p:cNvSpPr>
              <p:nvPr/>
            </p:nvSpPr>
            <p:spPr bwMode="auto">
              <a:xfrm>
                <a:off x="10285" y="4976"/>
                <a:ext cx="175" cy="175"/>
              </a:xfrm>
              <a:prstGeom prst="ellipse">
                <a:avLst/>
              </a:prstGeom>
              <a:solidFill>
                <a:srgbClr val="00FFFF"/>
              </a:solidFill>
              <a:ln w="9525">
                <a:solidFill>
                  <a:srgbClr val="00FFFF"/>
                </a:solidFill>
                <a:round/>
                <a:headEnd/>
                <a:tailEnd/>
              </a:ln>
            </p:spPr>
            <p:txBody>
              <a:bodyPr/>
              <a:lstStyle/>
              <a:p>
                <a:endParaRPr lang="en-AU"/>
              </a:p>
            </p:txBody>
          </p:sp>
          <p:sp>
            <p:nvSpPr>
              <p:cNvPr id="79" name="Oval 41"/>
              <p:cNvSpPr>
                <a:spLocks noChangeArrowheads="1"/>
              </p:cNvSpPr>
              <p:nvPr/>
            </p:nvSpPr>
            <p:spPr bwMode="auto">
              <a:xfrm>
                <a:off x="4748" y="5794"/>
                <a:ext cx="176" cy="176"/>
              </a:xfrm>
              <a:prstGeom prst="ellipse">
                <a:avLst/>
              </a:prstGeom>
              <a:solidFill>
                <a:srgbClr val="00FFFF"/>
              </a:solidFill>
              <a:ln w="9525">
                <a:solidFill>
                  <a:srgbClr val="00FFFF"/>
                </a:solidFill>
                <a:round/>
                <a:headEnd/>
                <a:tailEnd/>
              </a:ln>
            </p:spPr>
            <p:txBody>
              <a:bodyPr/>
              <a:lstStyle/>
              <a:p>
                <a:endParaRPr lang="en-AU"/>
              </a:p>
            </p:txBody>
          </p:sp>
          <p:sp>
            <p:nvSpPr>
              <p:cNvPr id="80" name="Oval 42"/>
              <p:cNvSpPr>
                <a:spLocks noChangeArrowheads="1"/>
              </p:cNvSpPr>
              <p:nvPr/>
            </p:nvSpPr>
            <p:spPr bwMode="auto">
              <a:xfrm>
                <a:off x="5441" y="5794"/>
                <a:ext cx="176" cy="176"/>
              </a:xfrm>
              <a:prstGeom prst="ellipse">
                <a:avLst/>
              </a:prstGeom>
              <a:solidFill>
                <a:srgbClr val="00FFFF"/>
              </a:solidFill>
              <a:ln w="9525">
                <a:solidFill>
                  <a:srgbClr val="00FFFF"/>
                </a:solidFill>
                <a:round/>
                <a:headEnd/>
                <a:tailEnd/>
              </a:ln>
            </p:spPr>
            <p:txBody>
              <a:bodyPr/>
              <a:lstStyle/>
              <a:p>
                <a:endParaRPr lang="en-AU"/>
              </a:p>
            </p:txBody>
          </p:sp>
          <p:sp>
            <p:nvSpPr>
              <p:cNvPr id="81" name="Oval 43"/>
              <p:cNvSpPr>
                <a:spLocks noChangeArrowheads="1"/>
              </p:cNvSpPr>
              <p:nvPr/>
            </p:nvSpPr>
            <p:spPr bwMode="auto">
              <a:xfrm>
                <a:off x="6133" y="5794"/>
                <a:ext cx="175" cy="176"/>
              </a:xfrm>
              <a:prstGeom prst="ellipse">
                <a:avLst/>
              </a:prstGeom>
              <a:solidFill>
                <a:srgbClr val="00FFFF"/>
              </a:solidFill>
              <a:ln w="9525">
                <a:solidFill>
                  <a:srgbClr val="00FFFF"/>
                </a:solidFill>
                <a:round/>
                <a:headEnd/>
                <a:tailEnd/>
              </a:ln>
            </p:spPr>
            <p:txBody>
              <a:bodyPr/>
              <a:lstStyle/>
              <a:p>
                <a:endParaRPr lang="en-AU"/>
              </a:p>
            </p:txBody>
          </p:sp>
          <p:sp>
            <p:nvSpPr>
              <p:cNvPr id="82" name="Oval 44"/>
              <p:cNvSpPr>
                <a:spLocks noChangeArrowheads="1"/>
              </p:cNvSpPr>
              <p:nvPr/>
            </p:nvSpPr>
            <p:spPr bwMode="auto">
              <a:xfrm>
                <a:off x="6825" y="5794"/>
                <a:ext cx="176" cy="176"/>
              </a:xfrm>
              <a:prstGeom prst="ellipse">
                <a:avLst/>
              </a:prstGeom>
              <a:solidFill>
                <a:srgbClr val="00FFFF"/>
              </a:solidFill>
              <a:ln w="9525">
                <a:solidFill>
                  <a:srgbClr val="00FFFF"/>
                </a:solidFill>
                <a:round/>
                <a:headEnd/>
                <a:tailEnd/>
              </a:ln>
            </p:spPr>
            <p:txBody>
              <a:bodyPr/>
              <a:lstStyle/>
              <a:p>
                <a:endParaRPr lang="en-AU"/>
              </a:p>
            </p:txBody>
          </p:sp>
          <p:sp>
            <p:nvSpPr>
              <p:cNvPr id="83" name="Oval 45"/>
              <p:cNvSpPr>
                <a:spLocks noChangeArrowheads="1"/>
              </p:cNvSpPr>
              <p:nvPr/>
            </p:nvSpPr>
            <p:spPr bwMode="auto">
              <a:xfrm>
                <a:off x="7517" y="5794"/>
                <a:ext cx="175" cy="176"/>
              </a:xfrm>
              <a:prstGeom prst="ellipse">
                <a:avLst/>
              </a:prstGeom>
              <a:solidFill>
                <a:srgbClr val="00FFFF"/>
              </a:solidFill>
              <a:ln w="9525">
                <a:solidFill>
                  <a:srgbClr val="00FFFF"/>
                </a:solidFill>
                <a:round/>
                <a:headEnd/>
                <a:tailEnd/>
              </a:ln>
            </p:spPr>
            <p:txBody>
              <a:bodyPr/>
              <a:lstStyle/>
              <a:p>
                <a:endParaRPr lang="en-AU"/>
              </a:p>
            </p:txBody>
          </p:sp>
          <p:sp>
            <p:nvSpPr>
              <p:cNvPr id="84" name="Oval 46"/>
              <p:cNvSpPr>
                <a:spLocks noChangeArrowheads="1"/>
              </p:cNvSpPr>
              <p:nvPr/>
            </p:nvSpPr>
            <p:spPr bwMode="auto">
              <a:xfrm>
                <a:off x="8209" y="5794"/>
                <a:ext cx="176" cy="176"/>
              </a:xfrm>
              <a:prstGeom prst="ellipse">
                <a:avLst/>
              </a:prstGeom>
              <a:solidFill>
                <a:srgbClr val="00FFFF"/>
              </a:solidFill>
              <a:ln w="9525">
                <a:solidFill>
                  <a:srgbClr val="00FFFF"/>
                </a:solidFill>
                <a:round/>
                <a:headEnd/>
                <a:tailEnd/>
              </a:ln>
            </p:spPr>
            <p:txBody>
              <a:bodyPr/>
              <a:lstStyle/>
              <a:p>
                <a:endParaRPr lang="en-AU"/>
              </a:p>
            </p:txBody>
          </p:sp>
          <p:sp>
            <p:nvSpPr>
              <p:cNvPr id="85" name="Oval 47"/>
              <p:cNvSpPr>
                <a:spLocks noChangeArrowheads="1"/>
              </p:cNvSpPr>
              <p:nvPr/>
            </p:nvSpPr>
            <p:spPr bwMode="auto">
              <a:xfrm>
                <a:off x="8901" y="5794"/>
                <a:ext cx="175" cy="176"/>
              </a:xfrm>
              <a:prstGeom prst="ellipse">
                <a:avLst/>
              </a:prstGeom>
              <a:solidFill>
                <a:srgbClr val="00FFFF"/>
              </a:solidFill>
              <a:ln w="9525">
                <a:solidFill>
                  <a:srgbClr val="00FFFF"/>
                </a:solidFill>
                <a:round/>
                <a:headEnd/>
                <a:tailEnd/>
              </a:ln>
            </p:spPr>
            <p:txBody>
              <a:bodyPr/>
              <a:lstStyle/>
              <a:p>
                <a:endParaRPr lang="en-AU"/>
              </a:p>
            </p:txBody>
          </p:sp>
          <p:sp>
            <p:nvSpPr>
              <p:cNvPr id="86" name="Oval 48"/>
              <p:cNvSpPr>
                <a:spLocks noChangeArrowheads="1"/>
              </p:cNvSpPr>
              <p:nvPr/>
            </p:nvSpPr>
            <p:spPr bwMode="auto">
              <a:xfrm>
                <a:off x="9593" y="5794"/>
                <a:ext cx="176" cy="176"/>
              </a:xfrm>
              <a:prstGeom prst="ellipse">
                <a:avLst/>
              </a:prstGeom>
              <a:solidFill>
                <a:srgbClr val="00FFFF"/>
              </a:solidFill>
              <a:ln w="9525">
                <a:solidFill>
                  <a:srgbClr val="00FFFF"/>
                </a:solidFill>
                <a:round/>
                <a:headEnd/>
                <a:tailEnd/>
              </a:ln>
            </p:spPr>
            <p:txBody>
              <a:bodyPr/>
              <a:lstStyle/>
              <a:p>
                <a:endParaRPr lang="en-AU"/>
              </a:p>
            </p:txBody>
          </p:sp>
          <p:sp>
            <p:nvSpPr>
              <p:cNvPr id="87" name="Oval 49"/>
              <p:cNvSpPr>
                <a:spLocks noChangeArrowheads="1"/>
              </p:cNvSpPr>
              <p:nvPr/>
            </p:nvSpPr>
            <p:spPr bwMode="auto">
              <a:xfrm>
                <a:off x="10285" y="5794"/>
                <a:ext cx="175" cy="176"/>
              </a:xfrm>
              <a:prstGeom prst="ellipse">
                <a:avLst/>
              </a:prstGeom>
              <a:solidFill>
                <a:srgbClr val="00FFFF"/>
              </a:solidFill>
              <a:ln w="9525">
                <a:solidFill>
                  <a:srgbClr val="00FFFF"/>
                </a:solidFill>
                <a:round/>
                <a:headEnd/>
                <a:tailEnd/>
              </a:ln>
            </p:spPr>
            <p:txBody>
              <a:bodyPr/>
              <a:lstStyle/>
              <a:p>
                <a:endParaRPr lang="en-AU"/>
              </a:p>
            </p:txBody>
          </p:sp>
          <p:sp>
            <p:nvSpPr>
              <p:cNvPr id="88" name="Oval 50"/>
              <p:cNvSpPr>
                <a:spLocks noChangeArrowheads="1"/>
              </p:cNvSpPr>
              <p:nvPr/>
            </p:nvSpPr>
            <p:spPr bwMode="auto">
              <a:xfrm>
                <a:off x="5441" y="6614"/>
                <a:ext cx="176" cy="175"/>
              </a:xfrm>
              <a:prstGeom prst="ellipse">
                <a:avLst/>
              </a:prstGeom>
              <a:solidFill>
                <a:srgbClr val="00FFFF"/>
              </a:solidFill>
              <a:ln w="9525">
                <a:solidFill>
                  <a:srgbClr val="00FFFF"/>
                </a:solidFill>
                <a:round/>
                <a:headEnd/>
                <a:tailEnd/>
              </a:ln>
            </p:spPr>
            <p:txBody>
              <a:bodyPr/>
              <a:lstStyle/>
              <a:p>
                <a:endParaRPr lang="en-AU"/>
              </a:p>
            </p:txBody>
          </p:sp>
          <p:sp>
            <p:nvSpPr>
              <p:cNvPr id="89" name="Oval 51"/>
              <p:cNvSpPr>
                <a:spLocks noChangeArrowheads="1"/>
              </p:cNvSpPr>
              <p:nvPr/>
            </p:nvSpPr>
            <p:spPr bwMode="auto">
              <a:xfrm>
                <a:off x="6133" y="6614"/>
                <a:ext cx="175" cy="175"/>
              </a:xfrm>
              <a:prstGeom prst="ellipse">
                <a:avLst/>
              </a:prstGeom>
              <a:solidFill>
                <a:srgbClr val="00FFFF"/>
              </a:solidFill>
              <a:ln w="9525">
                <a:solidFill>
                  <a:srgbClr val="00FFFF"/>
                </a:solidFill>
                <a:round/>
                <a:headEnd/>
                <a:tailEnd/>
              </a:ln>
            </p:spPr>
            <p:txBody>
              <a:bodyPr/>
              <a:lstStyle/>
              <a:p>
                <a:endParaRPr lang="en-AU"/>
              </a:p>
            </p:txBody>
          </p:sp>
          <p:sp>
            <p:nvSpPr>
              <p:cNvPr id="90" name="Oval 52"/>
              <p:cNvSpPr>
                <a:spLocks noChangeArrowheads="1"/>
              </p:cNvSpPr>
              <p:nvPr/>
            </p:nvSpPr>
            <p:spPr bwMode="auto">
              <a:xfrm>
                <a:off x="6825" y="6614"/>
                <a:ext cx="176" cy="175"/>
              </a:xfrm>
              <a:prstGeom prst="ellipse">
                <a:avLst/>
              </a:prstGeom>
              <a:solidFill>
                <a:srgbClr val="00FFFF"/>
              </a:solidFill>
              <a:ln w="9525">
                <a:solidFill>
                  <a:srgbClr val="00FFFF"/>
                </a:solidFill>
                <a:round/>
                <a:headEnd/>
                <a:tailEnd/>
              </a:ln>
            </p:spPr>
            <p:txBody>
              <a:bodyPr/>
              <a:lstStyle/>
              <a:p>
                <a:endParaRPr lang="en-AU"/>
              </a:p>
            </p:txBody>
          </p:sp>
          <p:sp>
            <p:nvSpPr>
              <p:cNvPr id="91" name="Oval 53"/>
              <p:cNvSpPr>
                <a:spLocks noChangeArrowheads="1"/>
              </p:cNvSpPr>
              <p:nvPr/>
            </p:nvSpPr>
            <p:spPr bwMode="auto">
              <a:xfrm>
                <a:off x="7517" y="6614"/>
                <a:ext cx="175" cy="175"/>
              </a:xfrm>
              <a:prstGeom prst="ellipse">
                <a:avLst/>
              </a:prstGeom>
              <a:solidFill>
                <a:srgbClr val="00FFFF"/>
              </a:solidFill>
              <a:ln w="9525">
                <a:solidFill>
                  <a:srgbClr val="00FFFF"/>
                </a:solidFill>
                <a:round/>
                <a:headEnd/>
                <a:tailEnd/>
              </a:ln>
            </p:spPr>
            <p:txBody>
              <a:bodyPr/>
              <a:lstStyle/>
              <a:p>
                <a:endParaRPr lang="en-AU"/>
              </a:p>
            </p:txBody>
          </p:sp>
          <p:sp>
            <p:nvSpPr>
              <p:cNvPr id="92" name="Oval 54"/>
              <p:cNvSpPr>
                <a:spLocks noChangeArrowheads="1"/>
              </p:cNvSpPr>
              <p:nvPr/>
            </p:nvSpPr>
            <p:spPr bwMode="auto">
              <a:xfrm>
                <a:off x="8209" y="6614"/>
                <a:ext cx="176" cy="175"/>
              </a:xfrm>
              <a:prstGeom prst="ellipse">
                <a:avLst/>
              </a:prstGeom>
              <a:solidFill>
                <a:srgbClr val="00FFFF"/>
              </a:solidFill>
              <a:ln w="9525">
                <a:solidFill>
                  <a:srgbClr val="00FFFF"/>
                </a:solidFill>
                <a:round/>
                <a:headEnd/>
                <a:tailEnd/>
              </a:ln>
            </p:spPr>
            <p:txBody>
              <a:bodyPr/>
              <a:lstStyle/>
              <a:p>
                <a:endParaRPr lang="en-AU"/>
              </a:p>
            </p:txBody>
          </p:sp>
          <p:sp>
            <p:nvSpPr>
              <p:cNvPr id="93" name="Oval 55"/>
              <p:cNvSpPr>
                <a:spLocks noChangeArrowheads="1"/>
              </p:cNvSpPr>
              <p:nvPr/>
            </p:nvSpPr>
            <p:spPr bwMode="auto">
              <a:xfrm>
                <a:off x="8901" y="6614"/>
                <a:ext cx="175" cy="175"/>
              </a:xfrm>
              <a:prstGeom prst="ellipse">
                <a:avLst/>
              </a:prstGeom>
              <a:solidFill>
                <a:srgbClr val="00FFFF"/>
              </a:solidFill>
              <a:ln w="9525">
                <a:solidFill>
                  <a:srgbClr val="00FFFF"/>
                </a:solidFill>
                <a:round/>
                <a:headEnd/>
                <a:tailEnd/>
              </a:ln>
            </p:spPr>
            <p:txBody>
              <a:bodyPr/>
              <a:lstStyle/>
              <a:p>
                <a:endParaRPr lang="en-AU"/>
              </a:p>
            </p:txBody>
          </p:sp>
          <p:sp>
            <p:nvSpPr>
              <p:cNvPr id="94" name="Oval 56"/>
              <p:cNvSpPr>
                <a:spLocks noChangeArrowheads="1"/>
              </p:cNvSpPr>
              <p:nvPr/>
            </p:nvSpPr>
            <p:spPr bwMode="auto">
              <a:xfrm>
                <a:off x="9593" y="6614"/>
                <a:ext cx="176" cy="175"/>
              </a:xfrm>
              <a:prstGeom prst="ellipse">
                <a:avLst/>
              </a:prstGeom>
              <a:solidFill>
                <a:srgbClr val="00FFFF"/>
              </a:solidFill>
              <a:ln w="9525">
                <a:solidFill>
                  <a:srgbClr val="00FFFF"/>
                </a:solidFill>
                <a:round/>
                <a:headEnd/>
                <a:tailEnd/>
              </a:ln>
            </p:spPr>
            <p:txBody>
              <a:bodyPr/>
              <a:lstStyle/>
              <a:p>
                <a:endParaRPr lang="en-AU"/>
              </a:p>
            </p:txBody>
          </p:sp>
          <p:sp>
            <p:nvSpPr>
              <p:cNvPr id="95" name="Oval 57"/>
              <p:cNvSpPr>
                <a:spLocks noChangeArrowheads="1"/>
              </p:cNvSpPr>
              <p:nvPr/>
            </p:nvSpPr>
            <p:spPr bwMode="auto">
              <a:xfrm>
                <a:off x="10285" y="6614"/>
                <a:ext cx="175" cy="175"/>
              </a:xfrm>
              <a:prstGeom prst="ellipse">
                <a:avLst/>
              </a:prstGeom>
              <a:solidFill>
                <a:srgbClr val="00FFFF"/>
              </a:solidFill>
              <a:ln w="9525">
                <a:solidFill>
                  <a:srgbClr val="00FFFF"/>
                </a:solidFill>
                <a:round/>
                <a:headEnd/>
                <a:tailEnd/>
              </a:ln>
            </p:spPr>
            <p:txBody>
              <a:bodyPr/>
              <a:lstStyle/>
              <a:p>
                <a:endParaRPr lang="en-AU"/>
              </a:p>
            </p:txBody>
          </p:sp>
          <p:sp>
            <p:nvSpPr>
              <p:cNvPr id="96" name="Oval 58"/>
              <p:cNvSpPr>
                <a:spLocks noChangeArrowheads="1"/>
              </p:cNvSpPr>
              <p:nvPr/>
            </p:nvSpPr>
            <p:spPr bwMode="auto">
              <a:xfrm>
                <a:off x="6133" y="7432"/>
                <a:ext cx="175" cy="175"/>
              </a:xfrm>
              <a:prstGeom prst="ellipse">
                <a:avLst/>
              </a:prstGeom>
              <a:solidFill>
                <a:srgbClr val="00FFFF"/>
              </a:solidFill>
              <a:ln w="9525">
                <a:solidFill>
                  <a:srgbClr val="00FFFF"/>
                </a:solidFill>
                <a:round/>
                <a:headEnd/>
                <a:tailEnd/>
              </a:ln>
            </p:spPr>
            <p:txBody>
              <a:bodyPr/>
              <a:lstStyle/>
              <a:p>
                <a:endParaRPr lang="en-AU"/>
              </a:p>
            </p:txBody>
          </p:sp>
          <p:sp>
            <p:nvSpPr>
              <p:cNvPr id="97" name="Oval 59"/>
              <p:cNvSpPr>
                <a:spLocks noChangeArrowheads="1"/>
              </p:cNvSpPr>
              <p:nvPr/>
            </p:nvSpPr>
            <p:spPr bwMode="auto">
              <a:xfrm>
                <a:off x="6825" y="7432"/>
                <a:ext cx="176" cy="175"/>
              </a:xfrm>
              <a:prstGeom prst="ellipse">
                <a:avLst/>
              </a:prstGeom>
              <a:solidFill>
                <a:srgbClr val="00FFFF"/>
              </a:solidFill>
              <a:ln w="9525">
                <a:solidFill>
                  <a:srgbClr val="00FFFF"/>
                </a:solidFill>
                <a:round/>
                <a:headEnd/>
                <a:tailEnd/>
              </a:ln>
            </p:spPr>
            <p:txBody>
              <a:bodyPr/>
              <a:lstStyle/>
              <a:p>
                <a:endParaRPr lang="en-AU"/>
              </a:p>
            </p:txBody>
          </p:sp>
          <p:sp>
            <p:nvSpPr>
              <p:cNvPr id="98" name="Oval 60"/>
              <p:cNvSpPr>
                <a:spLocks noChangeArrowheads="1"/>
              </p:cNvSpPr>
              <p:nvPr/>
            </p:nvSpPr>
            <p:spPr bwMode="auto">
              <a:xfrm>
                <a:off x="7517" y="7432"/>
                <a:ext cx="175" cy="175"/>
              </a:xfrm>
              <a:prstGeom prst="ellipse">
                <a:avLst/>
              </a:prstGeom>
              <a:solidFill>
                <a:srgbClr val="00FFFF"/>
              </a:solidFill>
              <a:ln w="9525">
                <a:solidFill>
                  <a:srgbClr val="00FFFF"/>
                </a:solidFill>
                <a:round/>
                <a:headEnd/>
                <a:tailEnd/>
              </a:ln>
            </p:spPr>
            <p:txBody>
              <a:bodyPr/>
              <a:lstStyle/>
              <a:p>
                <a:endParaRPr lang="en-AU"/>
              </a:p>
            </p:txBody>
          </p:sp>
          <p:sp>
            <p:nvSpPr>
              <p:cNvPr id="99" name="Oval 61"/>
              <p:cNvSpPr>
                <a:spLocks noChangeArrowheads="1"/>
              </p:cNvSpPr>
              <p:nvPr/>
            </p:nvSpPr>
            <p:spPr bwMode="auto">
              <a:xfrm>
                <a:off x="8209" y="7432"/>
                <a:ext cx="176" cy="175"/>
              </a:xfrm>
              <a:prstGeom prst="ellipse">
                <a:avLst/>
              </a:prstGeom>
              <a:solidFill>
                <a:srgbClr val="00FFFF"/>
              </a:solidFill>
              <a:ln w="9525">
                <a:solidFill>
                  <a:srgbClr val="00FFFF"/>
                </a:solidFill>
                <a:round/>
                <a:headEnd/>
                <a:tailEnd/>
              </a:ln>
            </p:spPr>
            <p:txBody>
              <a:bodyPr/>
              <a:lstStyle/>
              <a:p>
                <a:endParaRPr lang="en-AU"/>
              </a:p>
            </p:txBody>
          </p:sp>
          <p:sp>
            <p:nvSpPr>
              <p:cNvPr id="100" name="Oval 62"/>
              <p:cNvSpPr>
                <a:spLocks noChangeArrowheads="1"/>
              </p:cNvSpPr>
              <p:nvPr/>
            </p:nvSpPr>
            <p:spPr bwMode="auto">
              <a:xfrm>
                <a:off x="8901" y="7432"/>
                <a:ext cx="175" cy="175"/>
              </a:xfrm>
              <a:prstGeom prst="ellipse">
                <a:avLst/>
              </a:prstGeom>
              <a:solidFill>
                <a:srgbClr val="00FFFF"/>
              </a:solidFill>
              <a:ln w="9525">
                <a:solidFill>
                  <a:srgbClr val="00FFFF"/>
                </a:solidFill>
                <a:round/>
                <a:headEnd/>
                <a:tailEnd/>
              </a:ln>
            </p:spPr>
            <p:txBody>
              <a:bodyPr/>
              <a:lstStyle/>
              <a:p>
                <a:endParaRPr lang="en-AU"/>
              </a:p>
            </p:txBody>
          </p:sp>
          <p:sp>
            <p:nvSpPr>
              <p:cNvPr id="101" name="Oval 63"/>
              <p:cNvSpPr>
                <a:spLocks noChangeArrowheads="1"/>
              </p:cNvSpPr>
              <p:nvPr/>
            </p:nvSpPr>
            <p:spPr bwMode="auto">
              <a:xfrm>
                <a:off x="9593" y="7432"/>
                <a:ext cx="176" cy="175"/>
              </a:xfrm>
              <a:prstGeom prst="ellipse">
                <a:avLst/>
              </a:prstGeom>
              <a:solidFill>
                <a:srgbClr val="00FFFF"/>
              </a:solidFill>
              <a:ln w="9525">
                <a:solidFill>
                  <a:srgbClr val="00FFFF"/>
                </a:solidFill>
                <a:round/>
                <a:headEnd/>
                <a:tailEnd/>
              </a:ln>
            </p:spPr>
            <p:txBody>
              <a:bodyPr/>
              <a:lstStyle/>
              <a:p>
                <a:endParaRPr lang="en-AU"/>
              </a:p>
            </p:txBody>
          </p:sp>
          <p:sp>
            <p:nvSpPr>
              <p:cNvPr id="102" name="Oval 64"/>
              <p:cNvSpPr>
                <a:spLocks noChangeArrowheads="1"/>
              </p:cNvSpPr>
              <p:nvPr/>
            </p:nvSpPr>
            <p:spPr bwMode="auto">
              <a:xfrm>
                <a:off x="10285" y="7432"/>
                <a:ext cx="175" cy="175"/>
              </a:xfrm>
              <a:prstGeom prst="ellipse">
                <a:avLst/>
              </a:prstGeom>
              <a:solidFill>
                <a:srgbClr val="00FFFF"/>
              </a:solidFill>
              <a:ln w="9525">
                <a:solidFill>
                  <a:srgbClr val="00FFFF"/>
                </a:solidFill>
                <a:round/>
                <a:headEnd/>
                <a:tailEnd/>
              </a:ln>
            </p:spPr>
            <p:txBody>
              <a:bodyPr/>
              <a:lstStyle/>
              <a:p>
                <a:endParaRPr lang="en-AU"/>
              </a:p>
            </p:txBody>
          </p:sp>
          <p:sp>
            <p:nvSpPr>
              <p:cNvPr id="103" name="Oval 65"/>
              <p:cNvSpPr>
                <a:spLocks noChangeArrowheads="1"/>
              </p:cNvSpPr>
              <p:nvPr/>
            </p:nvSpPr>
            <p:spPr bwMode="auto">
              <a:xfrm>
                <a:off x="6825" y="8251"/>
                <a:ext cx="176" cy="176"/>
              </a:xfrm>
              <a:prstGeom prst="ellipse">
                <a:avLst/>
              </a:prstGeom>
              <a:solidFill>
                <a:srgbClr val="00FFFF"/>
              </a:solidFill>
              <a:ln w="9525">
                <a:solidFill>
                  <a:srgbClr val="00FFFF"/>
                </a:solidFill>
                <a:round/>
                <a:headEnd/>
                <a:tailEnd/>
              </a:ln>
            </p:spPr>
            <p:txBody>
              <a:bodyPr/>
              <a:lstStyle/>
              <a:p>
                <a:endParaRPr lang="en-AU"/>
              </a:p>
            </p:txBody>
          </p:sp>
          <p:sp>
            <p:nvSpPr>
              <p:cNvPr id="104" name="Oval 66"/>
              <p:cNvSpPr>
                <a:spLocks noChangeArrowheads="1"/>
              </p:cNvSpPr>
              <p:nvPr/>
            </p:nvSpPr>
            <p:spPr bwMode="auto">
              <a:xfrm>
                <a:off x="7517" y="8251"/>
                <a:ext cx="175" cy="176"/>
              </a:xfrm>
              <a:prstGeom prst="ellipse">
                <a:avLst/>
              </a:prstGeom>
              <a:solidFill>
                <a:srgbClr val="00FFFF"/>
              </a:solidFill>
              <a:ln w="9525">
                <a:solidFill>
                  <a:srgbClr val="00FFFF"/>
                </a:solidFill>
                <a:round/>
                <a:headEnd/>
                <a:tailEnd/>
              </a:ln>
            </p:spPr>
            <p:txBody>
              <a:bodyPr/>
              <a:lstStyle/>
              <a:p>
                <a:endParaRPr lang="en-AU"/>
              </a:p>
            </p:txBody>
          </p:sp>
          <p:sp>
            <p:nvSpPr>
              <p:cNvPr id="105" name="Oval 67"/>
              <p:cNvSpPr>
                <a:spLocks noChangeArrowheads="1"/>
              </p:cNvSpPr>
              <p:nvPr/>
            </p:nvSpPr>
            <p:spPr bwMode="auto">
              <a:xfrm>
                <a:off x="8209" y="8251"/>
                <a:ext cx="176" cy="176"/>
              </a:xfrm>
              <a:prstGeom prst="ellipse">
                <a:avLst/>
              </a:prstGeom>
              <a:solidFill>
                <a:srgbClr val="00FFFF"/>
              </a:solidFill>
              <a:ln w="9525">
                <a:solidFill>
                  <a:srgbClr val="00FFFF"/>
                </a:solidFill>
                <a:round/>
                <a:headEnd/>
                <a:tailEnd/>
              </a:ln>
            </p:spPr>
            <p:txBody>
              <a:bodyPr/>
              <a:lstStyle/>
              <a:p>
                <a:endParaRPr lang="en-AU"/>
              </a:p>
            </p:txBody>
          </p:sp>
          <p:sp>
            <p:nvSpPr>
              <p:cNvPr id="106" name="Oval 68"/>
              <p:cNvSpPr>
                <a:spLocks noChangeArrowheads="1"/>
              </p:cNvSpPr>
              <p:nvPr/>
            </p:nvSpPr>
            <p:spPr bwMode="auto">
              <a:xfrm>
                <a:off x="8901" y="8251"/>
                <a:ext cx="175" cy="176"/>
              </a:xfrm>
              <a:prstGeom prst="ellipse">
                <a:avLst/>
              </a:prstGeom>
              <a:solidFill>
                <a:srgbClr val="00FFFF"/>
              </a:solidFill>
              <a:ln w="9525">
                <a:solidFill>
                  <a:srgbClr val="00FFFF"/>
                </a:solidFill>
                <a:round/>
                <a:headEnd/>
                <a:tailEnd/>
              </a:ln>
            </p:spPr>
            <p:txBody>
              <a:bodyPr/>
              <a:lstStyle/>
              <a:p>
                <a:endParaRPr lang="en-AU"/>
              </a:p>
            </p:txBody>
          </p:sp>
          <p:sp>
            <p:nvSpPr>
              <p:cNvPr id="107" name="Oval 69"/>
              <p:cNvSpPr>
                <a:spLocks noChangeArrowheads="1"/>
              </p:cNvSpPr>
              <p:nvPr/>
            </p:nvSpPr>
            <p:spPr bwMode="auto">
              <a:xfrm>
                <a:off x="9593" y="8251"/>
                <a:ext cx="176" cy="176"/>
              </a:xfrm>
              <a:prstGeom prst="ellipse">
                <a:avLst/>
              </a:prstGeom>
              <a:solidFill>
                <a:srgbClr val="00FFFF"/>
              </a:solidFill>
              <a:ln w="9525">
                <a:solidFill>
                  <a:srgbClr val="00FFFF"/>
                </a:solidFill>
                <a:round/>
                <a:headEnd/>
                <a:tailEnd/>
              </a:ln>
            </p:spPr>
            <p:txBody>
              <a:bodyPr/>
              <a:lstStyle/>
              <a:p>
                <a:endParaRPr lang="en-AU"/>
              </a:p>
            </p:txBody>
          </p:sp>
          <p:sp>
            <p:nvSpPr>
              <p:cNvPr id="108" name="Oval 70"/>
              <p:cNvSpPr>
                <a:spLocks noChangeArrowheads="1"/>
              </p:cNvSpPr>
              <p:nvPr/>
            </p:nvSpPr>
            <p:spPr bwMode="auto">
              <a:xfrm>
                <a:off x="10285" y="8251"/>
                <a:ext cx="175" cy="176"/>
              </a:xfrm>
              <a:prstGeom prst="ellipse">
                <a:avLst/>
              </a:prstGeom>
              <a:solidFill>
                <a:srgbClr val="00FFFF"/>
              </a:solidFill>
              <a:ln w="9525">
                <a:solidFill>
                  <a:srgbClr val="00FFFF"/>
                </a:solidFill>
                <a:round/>
                <a:headEnd/>
                <a:tailEnd/>
              </a:ln>
            </p:spPr>
            <p:txBody>
              <a:bodyPr/>
              <a:lstStyle/>
              <a:p>
                <a:endParaRPr lang="en-AU"/>
              </a:p>
            </p:txBody>
          </p:sp>
        </p:grpSp>
        <p:sp>
          <p:nvSpPr>
            <p:cNvPr id="28" name="Line 79"/>
            <p:cNvSpPr>
              <a:spLocks noChangeShapeType="1"/>
            </p:cNvSpPr>
            <p:nvPr/>
          </p:nvSpPr>
          <p:spPr bwMode="auto">
            <a:xfrm>
              <a:off x="886957" y="2529508"/>
              <a:ext cx="835080" cy="906512"/>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9" name="Line 80"/>
            <p:cNvSpPr>
              <a:spLocks noChangeShapeType="1"/>
            </p:cNvSpPr>
            <p:nvPr/>
          </p:nvSpPr>
          <p:spPr bwMode="auto">
            <a:xfrm>
              <a:off x="665273" y="2539303"/>
              <a:ext cx="939375" cy="1022270"/>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30" name="Line 81"/>
            <p:cNvSpPr>
              <a:spLocks noChangeShapeType="1"/>
            </p:cNvSpPr>
            <p:nvPr/>
          </p:nvSpPr>
          <p:spPr bwMode="auto">
            <a:xfrm>
              <a:off x="1117985" y="2529935"/>
              <a:ext cx="760606" cy="821012"/>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33" name="Line 79"/>
            <p:cNvSpPr>
              <a:spLocks noChangeShapeType="1"/>
            </p:cNvSpPr>
            <p:nvPr/>
          </p:nvSpPr>
          <p:spPr bwMode="auto">
            <a:xfrm>
              <a:off x="768046" y="2529508"/>
              <a:ext cx="904092" cy="974117"/>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34" name="Line 79"/>
            <p:cNvSpPr>
              <a:spLocks noChangeShapeType="1"/>
            </p:cNvSpPr>
            <p:nvPr/>
          </p:nvSpPr>
          <p:spPr bwMode="auto">
            <a:xfrm>
              <a:off x="1003321" y="2529508"/>
              <a:ext cx="823459" cy="887196"/>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37" name="Line 81"/>
            <p:cNvSpPr>
              <a:spLocks noChangeShapeType="1"/>
            </p:cNvSpPr>
            <p:nvPr/>
          </p:nvSpPr>
          <p:spPr bwMode="auto">
            <a:xfrm>
              <a:off x="1239019" y="2529935"/>
              <a:ext cx="732153" cy="790192"/>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38" name="Line 81"/>
            <p:cNvSpPr>
              <a:spLocks noChangeShapeType="1"/>
            </p:cNvSpPr>
            <p:nvPr/>
          </p:nvSpPr>
          <p:spPr bwMode="auto">
            <a:xfrm>
              <a:off x="1353684" y="2529935"/>
              <a:ext cx="650189" cy="703272"/>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39" name="Parallelogram 38"/>
            <p:cNvSpPr/>
            <p:nvPr/>
          </p:nvSpPr>
          <p:spPr bwMode="auto">
            <a:xfrm rot="120000" flipH="1">
              <a:off x="606549" y="2530784"/>
              <a:ext cx="1378294" cy="862324"/>
            </a:xfrm>
            <a:prstGeom prst="parallelogram">
              <a:avLst>
                <a:gd name="adj" fmla="val 93625"/>
              </a:avLst>
            </a:prstGeom>
            <a:gradFill flip="none" rotWithShape="1">
              <a:gsLst>
                <a:gs pos="39000">
                  <a:schemeClr val="tx2">
                    <a:lumMod val="75000"/>
                    <a:alpha val="80000"/>
                  </a:schemeClr>
                </a:gs>
                <a:gs pos="53000">
                  <a:schemeClr val="tx2">
                    <a:lumMod val="90000"/>
                    <a:alpha val="21000"/>
                  </a:schemeClr>
                </a:gs>
                <a:gs pos="60000">
                  <a:schemeClr val="tx2">
                    <a:lumMod val="90000"/>
                    <a:alpha val="0"/>
                  </a:schemeClr>
                </a:gs>
              </a:gsLst>
              <a:lin ang="13380000" scaled="0"/>
              <a:tileRect/>
            </a:gradFill>
            <a:ln w="50800" cap="flat" cmpd="sng" algn="ctr">
              <a:noFill/>
              <a:prstDash val="solid"/>
              <a:round/>
              <a:headEnd type="none" w="med" len="med"/>
              <a:tailEnd type="stealth" w="lg" len="lg"/>
            </a:ln>
            <a:effectLst/>
          </p:spPr>
          <p:txBody>
            <a:bodyPr/>
            <a:lstStyle/>
            <a:p>
              <a:pPr>
                <a:defRPr/>
              </a:pPr>
              <a:endParaRPr lang="en-AU"/>
            </a:p>
          </p:txBody>
        </p:sp>
        <p:sp>
          <p:nvSpPr>
            <p:cNvPr id="43" name="TextBox 109"/>
            <p:cNvSpPr txBox="1">
              <a:spLocks noChangeArrowheads="1"/>
            </p:cNvSpPr>
            <p:nvPr/>
          </p:nvSpPr>
          <p:spPr bwMode="auto">
            <a:xfrm>
              <a:off x="323528" y="2132856"/>
              <a:ext cx="1077051" cy="267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r>
                <a:rPr lang="en-AU" sz="1400" b="0" dirty="0" smtClean="0">
                  <a:solidFill>
                    <a:srgbClr val="FFFF99"/>
                  </a:solidFill>
                  <a:latin typeface="+mn-lt"/>
                </a:rPr>
                <a:t>dark states</a:t>
              </a:r>
              <a:endParaRPr lang="en-AU" sz="1400" b="0" dirty="0">
                <a:solidFill>
                  <a:srgbClr val="FFFF99"/>
                </a:solidFill>
                <a:latin typeface="+mn-lt"/>
              </a:endParaRPr>
            </a:p>
          </p:txBody>
        </p:sp>
        <p:sp>
          <p:nvSpPr>
            <p:cNvPr id="44" name="Right Brace 43"/>
            <p:cNvSpPr/>
            <p:nvPr/>
          </p:nvSpPr>
          <p:spPr bwMode="auto">
            <a:xfrm rot="16200000">
              <a:off x="766238" y="2265230"/>
              <a:ext cx="113298" cy="352607"/>
            </a:xfrm>
            <a:prstGeom prst="rightBrace">
              <a:avLst>
                <a:gd name="adj1" fmla="val 33572"/>
                <a:gd name="adj2" fmla="val 53263"/>
              </a:avLst>
            </a:prstGeom>
            <a:no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600" b="1" i="0" u="none" strike="noStrike" cap="none" normalizeH="0" baseline="0" dirty="0" smtClean="0">
                <a:ln>
                  <a:noFill/>
                </a:ln>
                <a:solidFill>
                  <a:srgbClr val="FFFF00"/>
                </a:solidFill>
                <a:effectLst/>
                <a:latin typeface="Times New Roman" pitchFamily="18" charset="0"/>
              </a:endParaRPr>
            </a:p>
          </p:txBody>
        </p:sp>
      </p:grpSp>
      <p:sp>
        <p:nvSpPr>
          <p:cNvPr id="111" name="TextBox 110"/>
          <p:cNvSpPr txBox="1"/>
          <p:nvPr/>
        </p:nvSpPr>
        <p:spPr>
          <a:xfrm>
            <a:off x="5610263" y="4694716"/>
            <a:ext cx="834794" cy="830997"/>
          </a:xfrm>
          <a:prstGeom prst="rect">
            <a:avLst/>
          </a:prstGeom>
          <a:noFill/>
          <a:ln>
            <a:noFill/>
          </a:ln>
          <a:effectLst/>
        </p:spPr>
        <p:txBody>
          <a:bodyPr wrap="square">
            <a:spAutoFit/>
          </a:bodyPr>
          <a:lstStyle/>
          <a:p>
            <a:pPr>
              <a:defRPr/>
            </a:pPr>
            <a:r>
              <a:rPr lang="en-AU" sz="4800" cap="all" dirty="0" smtClean="0">
                <a:solidFill>
                  <a:schemeClr val="bg1"/>
                </a:solidFill>
                <a:latin typeface="Rockwell Condensed" panose="02060603050405020104" pitchFamily="18" charset="0"/>
              </a:rPr>
              <a:t>?</a:t>
            </a:r>
          </a:p>
        </p:txBody>
      </p:sp>
      <p:sp>
        <p:nvSpPr>
          <p:cNvPr id="112" name="TextBox 111"/>
          <p:cNvSpPr txBox="1"/>
          <p:nvPr/>
        </p:nvSpPr>
        <p:spPr>
          <a:xfrm>
            <a:off x="2427541" y="4694716"/>
            <a:ext cx="834794" cy="830997"/>
          </a:xfrm>
          <a:prstGeom prst="rect">
            <a:avLst/>
          </a:prstGeom>
          <a:noFill/>
          <a:ln>
            <a:noFill/>
          </a:ln>
          <a:effectLst/>
        </p:spPr>
        <p:txBody>
          <a:bodyPr wrap="square">
            <a:spAutoFit/>
          </a:bodyPr>
          <a:lstStyle/>
          <a:p>
            <a:pPr>
              <a:defRPr/>
            </a:pPr>
            <a:r>
              <a:rPr lang="en-AU" sz="4800" cap="all" dirty="0" smtClean="0">
                <a:solidFill>
                  <a:schemeClr val="bg1"/>
                </a:solidFill>
                <a:latin typeface="Rockwell Condensed" panose="02060603050405020104" pitchFamily="18" charset="0"/>
              </a:rPr>
              <a:t>?</a:t>
            </a:r>
          </a:p>
        </p:txBody>
      </p:sp>
      <p:pic>
        <p:nvPicPr>
          <p:cNvPr id="6" name="Picture 5"/>
          <p:cNvPicPr>
            <a:picLocks noChangeAspect="1"/>
          </p:cNvPicPr>
          <p:nvPr/>
        </p:nvPicPr>
        <p:blipFill>
          <a:blip r:embed="rId7" cstate="print"/>
          <a:stretch>
            <a:fillRect/>
          </a:stretch>
        </p:blipFill>
        <p:spPr>
          <a:xfrm>
            <a:off x="-644" y="-10852"/>
            <a:ext cx="9144643" cy="2499536"/>
          </a:xfrm>
          <a:prstGeom prst="rect">
            <a:avLst/>
          </a:prstGeom>
        </p:spPr>
      </p:pic>
      <p:sp>
        <p:nvSpPr>
          <p:cNvPr id="12" name="TextBox 11"/>
          <p:cNvSpPr txBox="1"/>
          <p:nvPr/>
        </p:nvSpPr>
        <p:spPr>
          <a:xfrm>
            <a:off x="0" y="2456892"/>
            <a:ext cx="9144508" cy="1569660"/>
          </a:xfrm>
          <a:prstGeom prst="rect">
            <a:avLst/>
          </a:prstGeom>
          <a:noFill/>
          <a:ln>
            <a:noFill/>
          </a:ln>
          <a:effectLst/>
        </p:spPr>
        <p:txBody>
          <a:bodyPr wrap="square">
            <a:spAutoFit/>
          </a:bodyPr>
          <a:lstStyle/>
          <a:p>
            <a:pPr>
              <a:defRPr/>
            </a:pPr>
            <a:r>
              <a:rPr lang="en-AU" sz="3200" b="0" dirty="0">
                <a:solidFill>
                  <a:schemeClr val="bg1"/>
                </a:solidFill>
              </a:rPr>
              <a:t>Dark gravitational quantum states and their relation to galactic centre black holes and the X-ray emission of halos</a:t>
            </a:r>
            <a:endParaRPr lang="en-AU" sz="3200" b="0" dirty="0" smtClean="0">
              <a:solidFill>
                <a:schemeClr val="bg1"/>
              </a:solidFill>
              <a:latin typeface="Rockwell" panose="02060603020205020403" pitchFamily="18" charset="0"/>
            </a:endParaRPr>
          </a:p>
        </p:txBody>
      </p:sp>
      <p:sp>
        <p:nvSpPr>
          <p:cNvPr id="8" name="TextBox 7"/>
          <p:cNvSpPr txBox="1"/>
          <p:nvPr/>
        </p:nvSpPr>
        <p:spPr>
          <a:xfrm>
            <a:off x="111448" y="-27384"/>
            <a:ext cx="2422393" cy="523220"/>
          </a:xfrm>
          <a:prstGeom prst="rect">
            <a:avLst/>
          </a:prstGeom>
          <a:noFill/>
        </p:spPr>
        <p:txBody>
          <a:bodyPr wrap="none" rtlCol="0">
            <a:spAutoFit/>
          </a:bodyPr>
          <a:lstStyle/>
          <a:p>
            <a:pPr algn="l"/>
            <a:r>
              <a:rPr lang="en-AU" sz="2800" dirty="0" smtClean="0">
                <a:latin typeface="Segoe UI Semibold" panose="020B0702040204020203" pitchFamily="34" charset="0"/>
              </a:rPr>
              <a:t>GRANIT 2014</a:t>
            </a:r>
            <a:endParaRPr lang="en-AU" sz="2800" dirty="0">
              <a:latin typeface="Segoe UI Semibold" panose="020B0702040204020203" pitchFamily="34" charset="0"/>
            </a:endParaRPr>
          </a:p>
        </p:txBody>
      </p:sp>
      <p:sp>
        <p:nvSpPr>
          <p:cNvPr id="113" name="TextBox 112"/>
          <p:cNvSpPr txBox="1"/>
          <p:nvPr/>
        </p:nvSpPr>
        <p:spPr>
          <a:xfrm>
            <a:off x="111448" y="476672"/>
            <a:ext cx="5833841" cy="369332"/>
          </a:xfrm>
          <a:prstGeom prst="rect">
            <a:avLst/>
          </a:prstGeom>
          <a:noFill/>
        </p:spPr>
        <p:txBody>
          <a:bodyPr wrap="none" rtlCol="0">
            <a:spAutoFit/>
          </a:bodyPr>
          <a:lstStyle/>
          <a:p>
            <a:pPr algn="l"/>
            <a:r>
              <a:rPr lang="en-AU" sz="1800" dirty="0" smtClean="0">
                <a:latin typeface="Segoe UI Semilight" panose="020B0402040204020203" pitchFamily="34" charset="0"/>
                <a:cs typeface="Segoe UI Semilight" panose="020B0402040204020203" pitchFamily="34" charset="0"/>
              </a:rPr>
              <a:t>2-7 March 2014  </a:t>
            </a:r>
            <a:r>
              <a:rPr lang="en-AU" sz="1800" i="1" dirty="0" err="1" smtClean="0">
                <a:latin typeface="Segoe UI Semilight" panose="020B0402040204020203" pitchFamily="34" charset="0"/>
                <a:cs typeface="Segoe UI Semilight" panose="020B0402040204020203" pitchFamily="34" charset="0"/>
              </a:rPr>
              <a:t>Ecole</a:t>
            </a:r>
            <a:r>
              <a:rPr lang="en-AU" sz="1800" i="1" dirty="0" smtClean="0">
                <a:latin typeface="Segoe UI Semilight" panose="020B0402040204020203" pitchFamily="34" charset="0"/>
                <a:cs typeface="Segoe UI Semilight" panose="020B0402040204020203" pitchFamily="34" charset="0"/>
              </a:rPr>
              <a:t> de Physique des </a:t>
            </a:r>
            <a:r>
              <a:rPr lang="en-AU" sz="1800" i="1" dirty="0" err="1" smtClean="0">
                <a:latin typeface="Segoe UI Semilight" panose="020B0402040204020203" pitchFamily="34" charset="0"/>
                <a:cs typeface="Segoe UI Semilight" panose="020B0402040204020203" pitchFamily="34" charset="0"/>
              </a:rPr>
              <a:t>Houches</a:t>
            </a:r>
            <a:r>
              <a:rPr lang="en-AU" sz="1800" i="1" dirty="0" smtClean="0">
                <a:latin typeface="Segoe UI Semilight" panose="020B0402040204020203" pitchFamily="34" charset="0"/>
                <a:cs typeface="Segoe UI Semilight" panose="020B0402040204020203" pitchFamily="34" charset="0"/>
              </a:rPr>
              <a:t> (</a:t>
            </a:r>
            <a:r>
              <a:rPr lang="en-AU" sz="1800" i="1" dirty="0">
                <a:latin typeface="Segoe UI Semilight" panose="020B0402040204020203" pitchFamily="34" charset="0"/>
                <a:cs typeface="Segoe UI Semilight" panose="020B0402040204020203" pitchFamily="34" charset="0"/>
              </a:rPr>
              <a:t>F</a:t>
            </a:r>
            <a:r>
              <a:rPr lang="en-AU" sz="1800" i="1" dirty="0" smtClean="0">
                <a:latin typeface="Segoe UI Semilight" panose="020B0402040204020203" pitchFamily="34" charset="0"/>
                <a:cs typeface="Segoe UI Semilight" panose="020B0402040204020203" pitchFamily="34" charset="0"/>
              </a:rPr>
              <a:t>rance)</a:t>
            </a:r>
            <a:endParaRPr lang="en-AU" sz="1800" i="1" dirty="0">
              <a:latin typeface="Segoe UI Semilight" panose="020B0402040204020203" pitchFamily="34" charset="0"/>
              <a:cs typeface="Segoe UI Semilight" panose="020B0402040204020203" pitchFamily="34" charset="0"/>
            </a:endParaRPr>
          </a:p>
        </p:txBody>
      </p:sp>
      <p:sp>
        <p:nvSpPr>
          <p:cNvPr id="4" name="TextBox 3"/>
          <p:cNvSpPr txBox="1"/>
          <p:nvPr/>
        </p:nvSpPr>
        <p:spPr>
          <a:xfrm>
            <a:off x="424126" y="1675633"/>
            <a:ext cx="8401924" cy="3046988"/>
          </a:xfrm>
          <a:prstGeom prst="rect">
            <a:avLst/>
          </a:prstGeom>
          <a:solidFill>
            <a:schemeClr val="tx1"/>
          </a:solidFill>
          <a:ln w="38100">
            <a:solidFill>
              <a:schemeClr val="bg2">
                <a:lumMod val="60000"/>
                <a:lumOff val="40000"/>
              </a:schemeClr>
            </a:solidFill>
          </a:ln>
        </p:spPr>
        <p:txBody>
          <a:bodyPr wrap="square" rtlCol="0">
            <a:spAutoFit/>
          </a:bodyPr>
          <a:lstStyle/>
          <a:p>
            <a:r>
              <a:rPr lang="en-AU" sz="3200" dirty="0" smtClean="0">
                <a:solidFill>
                  <a:schemeClr val="bg1"/>
                </a:solidFill>
              </a:rPr>
              <a:t>Outline</a:t>
            </a:r>
          </a:p>
          <a:p>
            <a:pPr marL="514350" indent="-514350" algn="l">
              <a:buFont typeface="+mj-lt"/>
              <a:buAutoNum type="arabicPeriod"/>
            </a:pPr>
            <a:r>
              <a:rPr lang="en-AU" sz="3200" dirty="0" smtClean="0">
                <a:solidFill>
                  <a:schemeClr val="bg1"/>
                </a:solidFill>
              </a:rPr>
              <a:t>What’s the problem?</a:t>
            </a:r>
            <a:endParaRPr lang="en-AU" sz="3200" dirty="0">
              <a:solidFill>
                <a:schemeClr val="bg1"/>
              </a:solidFill>
            </a:endParaRPr>
          </a:p>
          <a:p>
            <a:pPr marL="514350" indent="-514350" algn="l">
              <a:buFont typeface="+mj-lt"/>
              <a:buAutoNum type="arabicPeriod"/>
            </a:pPr>
            <a:r>
              <a:rPr lang="en-AU" sz="3200" dirty="0" smtClean="0">
                <a:solidFill>
                  <a:schemeClr val="bg1"/>
                </a:solidFill>
              </a:rPr>
              <a:t>Describing galaxy halo particles in QM</a:t>
            </a:r>
          </a:p>
          <a:p>
            <a:pPr marL="514350" indent="-514350" algn="l">
              <a:buFont typeface="+mj-lt"/>
              <a:buAutoNum type="arabicPeriod"/>
            </a:pPr>
            <a:r>
              <a:rPr lang="en-AU" sz="3200" dirty="0" smtClean="0">
                <a:solidFill>
                  <a:schemeClr val="bg1"/>
                </a:solidFill>
              </a:rPr>
              <a:t>Dark halo formation</a:t>
            </a:r>
          </a:p>
          <a:p>
            <a:pPr marL="514350" indent="-514350" algn="l">
              <a:buFont typeface="+mj-lt"/>
              <a:buAutoNum type="arabicPeriod"/>
            </a:pPr>
            <a:r>
              <a:rPr lang="en-AU" sz="3200" dirty="0" smtClean="0">
                <a:solidFill>
                  <a:schemeClr val="bg1"/>
                </a:solidFill>
              </a:rPr>
              <a:t>Dark matter vs. hot gas in halo structures</a:t>
            </a:r>
          </a:p>
          <a:p>
            <a:pPr marL="514350" indent="-514350" algn="l">
              <a:buFont typeface="+mj-lt"/>
              <a:buAutoNum type="arabicPeriod"/>
            </a:pPr>
            <a:r>
              <a:rPr lang="en-AU" sz="3200" dirty="0" smtClean="0">
                <a:solidFill>
                  <a:schemeClr val="bg1"/>
                </a:solidFill>
              </a:rPr>
              <a:t>How QLCDM views some halo interactions</a:t>
            </a:r>
            <a:endParaRPr lang="en-AU" sz="3200" dirty="0">
              <a:solidFill>
                <a:schemeClr val="bg1"/>
              </a:solidFill>
            </a:endParaRPr>
          </a:p>
        </p:txBody>
      </p:sp>
    </p:spTree>
    <p:custDataLst>
      <p:tags r:id="rId1"/>
    </p:custDataLst>
    <p:extLst>
      <p:ext uri="{BB962C8B-B14F-4D97-AF65-F5344CB8AC3E}">
        <p14:creationId xmlns:p14="http://schemas.microsoft.com/office/powerpoint/2010/main" val="201408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83" name="Group 282"/>
          <p:cNvGrpSpPr/>
          <p:nvPr/>
        </p:nvGrpSpPr>
        <p:grpSpPr>
          <a:xfrm>
            <a:off x="-509" y="-1"/>
            <a:ext cx="9253029" cy="6858253"/>
            <a:chOff x="-509" y="-1"/>
            <a:chExt cx="9253029" cy="6858253"/>
          </a:xfrm>
        </p:grpSpPr>
        <p:grpSp>
          <p:nvGrpSpPr>
            <p:cNvPr id="284" name="Group 283"/>
            <p:cNvGrpSpPr/>
            <p:nvPr/>
          </p:nvGrpSpPr>
          <p:grpSpPr>
            <a:xfrm>
              <a:off x="-509" y="-1"/>
              <a:ext cx="9253029" cy="6858253"/>
              <a:chOff x="-509" y="-1"/>
              <a:chExt cx="9253029" cy="6858253"/>
            </a:xfrm>
          </p:grpSpPr>
          <p:sp>
            <p:nvSpPr>
              <p:cNvPr id="286" name="TextBox 285"/>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287" name="TextBox 286"/>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288" name="Rectangle 287"/>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289" name="Rectangle 288"/>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290" name="TextBox 289"/>
              <p:cNvSpPr txBox="1"/>
              <p:nvPr/>
            </p:nvSpPr>
            <p:spPr>
              <a:xfrm>
                <a:off x="8784468" y="6550223"/>
                <a:ext cx="468052"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10</a:t>
                </a:fld>
                <a:endParaRPr lang="en-AU" sz="1400" dirty="0">
                  <a:solidFill>
                    <a:schemeClr val="accent4">
                      <a:lumMod val="50000"/>
                    </a:schemeClr>
                  </a:solidFill>
                  <a:latin typeface="+mn-lt"/>
                </a:endParaRPr>
              </a:p>
            </p:txBody>
          </p:sp>
        </p:grpSp>
        <p:pic>
          <p:nvPicPr>
            <p:cNvPr id="285" name="Picture 2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63" name="Text Box 3"/>
          <p:cNvSpPr txBox="1">
            <a:spLocks noChangeArrowheads="1"/>
          </p:cNvSpPr>
          <p:nvPr/>
        </p:nvSpPr>
        <p:spPr bwMode="auto">
          <a:xfrm>
            <a:off x="-1" y="8620"/>
            <a:ext cx="7914641" cy="683264"/>
          </a:xfrm>
          <a:prstGeom prst="rect">
            <a:avLst/>
          </a:prstGeom>
          <a:noFill/>
          <a:ln w="9525">
            <a:noFill/>
            <a:miter lim="800000"/>
            <a:headEnd/>
            <a:tailEnd/>
          </a:ln>
        </p:spPr>
        <p:txBody>
          <a:bodyPr wrap="square">
            <a:spAutoFit/>
          </a:bodyPr>
          <a:lstStyle/>
          <a:p>
            <a:pPr>
              <a:lnSpc>
                <a:spcPct val="120000"/>
              </a:lnSpc>
              <a:spcBef>
                <a:spcPts val="0"/>
              </a:spcBef>
              <a:spcAft>
                <a:spcPts val="0"/>
              </a:spcAft>
              <a:defRPr/>
            </a:pPr>
            <a:r>
              <a:rPr lang="en-AU" sz="3200" dirty="0" smtClean="0">
                <a:solidFill>
                  <a:schemeClr val="bg1"/>
                </a:solidFill>
                <a:latin typeface="Arial" charset="0"/>
              </a:rPr>
              <a:t>How dark is ‘dark’?</a:t>
            </a:r>
            <a:endParaRPr lang="en-AU" sz="3200" dirty="0">
              <a:solidFill>
                <a:schemeClr val="bg1"/>
              </a:solidFill>
              <a:latin typeface="Arial" charset="0"/>
            </a:endParaRPr>
          </a:p>
        </p:txBody>
      </p:sp>
      <p:sp>
        <p:nvSpPr>
          <p:cNvPr id="647" name="Text Box 3"/>
          <p:cNvSpPr txBox="1">
            <a:spLocks noChangeArrowheads="1"/>
          </p:cNvSpPr>
          <p:nvPr/>
        </p:nvSpPr>
        <p:spPr bwMode="auto">
          <a:xfrm>
            <a:off x="107504" y="620688"/>
            <a:ext cx="8676964" cy="830997"/>
          </a:xfrm>
          <a:prstGeom prst="rect">
            <a:avLst/>
          </a:prstGeom>
          <a:noFill/>
          <a:ln w="19050">
            <a:noFill/>
            <a:miter lim="800000"/>
            <a:headEnd/>
            <a:tailEnd/>
          </a:ln>
        </p:spPr>
        <p:txBody>
          <a:bodyPr wrap="square">
            <a:spAutoFit/>
          </a:bodyPr>
          <a:lstStyle/>
          <a:p>
            <a:pPr algn="l">
              <a:spcAft>
                <a:spcPts val="0"/>
              </a:spcAft>
              <a:defRPr/>
            </a:pPr>
            <a:r>
              <a:rPr lang="en-AU" sz="2400" dirty="0" smtClean="0">
                <a:solidFill>
                  <a:schemeClr val="bg1"/>
                </a:solidFill>
                <a:latin typeface="Arial" charset="0"/>
                <a:sym typeface="Symbol" panose="05050102010706020507" pitchFamily="18" charset="2"/>
              </a:rPr>
              <a:t>H</a:t>
            </a:r>
            <a:r>
              <a:rPr lang="en-AU" sz="2400" dirty="0" smtClean="0">
                <a:solidFill>
                  <a:schemeClr val="bg1"/>
                </a:solidFill>
                <a:latin typeface="Arial" charset="0"/>
              </a:rPr>
              <a:t>ow different can an interaction </a:t>
            </a:r>
            <a:r>
              <a:rPr lang="en-AU" sz="2400" dirty="0">
                <a:solidFill>
                  <a:schemeClr val="bg1"/>
                </a:solidFill>
                <a:latin typeface="Arial" charset="0"/>
              </a:rPr>
              <a:t>rate </a:t>
            </a:r>
            <a:r>
              <a:rPr lang="en-AU" sz="2400" dirty="0" smtClean="0">
                <a:solidFill>
                  <a:schemeClr val="bg1"/>
                </a:solidFill>
                <a:latin typeface="Arial" charset="0"/>
              </a:rPr>
              <a:t>be? </a:t>
            </a:r>
            <a:br>
              <a:rPr lang="en-AU" sz="2400" dirty="0" smtClean="0">
                <a:solidFill>
                  <a:schemeClr val="bg1"/>
                </a:solidFill>
                <a:latin typeface="Arial" charset="0"/>
              </a:rPr>
            </a:br>
            <a:r>
              <a:rPr lang="en-AU" sz="2400" dirty="0" smtClean="0">
                <a:solidFill>
                  <a:schemeClr val="bg1"/>
                </a:solidFill>
                <a:latin typeface="Arial" charset="0"/>
              </a:rPr>
              <a:t>Weight over two factors:</a:t>
            </a:r>
            <a:endParaRPr lang="en-AU" sz="2400" dirty="0">
              <a:solidFill>
                <a:schemeClr val="bg1"/>
              </a:solidFill>
              <a:latin typeface="Arial" charset="0"/>
              <a:sym typeface="Symbol" panose="05050102010706020507" pitchFamily="18" charset="2"/>
            </a:endParaRPr>
          </a:p>
        </p:txBody>
      </p:sp>
      <p:sp>
        <p:nvSpPr>
          <p:cNvPr id="172" name="Text Box 3"/>
          <p:cNvSpPr txBox="1">
            <a:spLocks noChangeArrowheads="1"/>
          </p:cNvSpPr>
          <p:nvPr/>
        </p:nvSpPr>
        <p:spPr bwMode="auto">
          <a:xfrm>
            <a:off x="148377" y="1544595"/>
            <a:ext cx="4783664" cy="1938992"/>
          </a:xfrm>
          <a:prstGeom prst="rect">
            <a:avLst/>
          </a:prstGeom>
          <a:noFill/>
          <a:ln w="19050">
            <a:noFill/>
            <a:miter lim="800000"/>
            <a:headEnd/>
            <a:tailEnd/>
          </a:ln>
        </p:spPr>
        <p:txBody>
          <a:bodyPr wrap="square">
            <a:spAutoFit/>
          </a:bodyPr>
          <a:lstStyle/>
          <a:p>
            <a:pPr algn="l">
              <a:spcAft>
                <a:spcPts val="0"/>
              </a:spcAft>
              <a:defRPr/>
            </a:pPr>
            <a:r>
              <a:rPr lang="en-AU" sz="2400" dirty="0" smtClean="0">
                <a:solidFill>
                  <a:schemeClr val="bg1"/>
                </a:solidFill>
                <a:latin typeface="Arial" charset="0"/>
              </a:rPr>
              <a:t>(</a:t>
            </a:r>
            <a:r>
              <a:rPr lang="en-AU" sz="2400" dirty="0" err="1" smtClean="0">
                <a:solidFill>
                  <a:schemeClr val="bg1"/>
                </a:solidFill>
                <a:latin typeface="Arial" charset="0"/>
              </a:rPr>
              <a:t>i</a:t>
            </a:r>
            <a:r>
              <a:rPr lang="en-AU" sz="2400" dirty="0" smtClean="0">
                <a:solidFill>
                  <a:schemeClr val="bg1"/>
                </a:solidFill>
                <a:latin typeface="Arial" charset="0"/>
              </a:rPr>
              <a:t>) Occupation probability</a:t>
            </a:r>
            <a:br>
              <a:rPr lang="en-AU" sz="2400" dirty="0" smtClean="0">
                <a:solidFill>
                  <a:schemeClr val="bg1"/>
                </a:solidFill>
                <a:latin typeface="Arial" charset="0"/>
              </a:rPr>
            </a:br>
            <a:r>
              <a:rPr lang="en-AU" sz="2400" dirty="0" smtClean="0">
                <a:solidFill>
                  <a:schemeClr val="bg1"/>
                </a:solidFill>
                <a:latin typeface="Arial" charset="0"/>
              </a:rPr>
              <a:t>     (Boltzmann dist.)</a:t>
            </a:r>
            <a:br>
              <a:rPr lang="en-AU" sz="2400" dirty="0" smtClean="0">
                <a:solidFill>
                  <a:schemeClr val="bg1"/>
                </a:solidFill>
                <a:latin typeface="Arial" charset="0"/>
              </a:rPr>
            </a:br>
            <a:endParaRPr lang="en-AU" sz="2400" dirty="0" smtClean="0">
              <a:solidFill>
                <a:schemeClr val="bg1"/>
              </a:solidFill>
              <a:latin typeface="Arial" charset="0"/>
            </a:endParaRPr>
          </a:p>
          <a:p>
            <a:pPr algn="l">
              <a:spcAft>
                <a:spcPts val="0"/>
              </a:spcAft>
              <a:defRPr/>
            </a:pPr>
            <a:r>
              <a:rPr lang="en-AU" sz="2400" dirty="0" smtClean="0">
                <a:solidFill>
                  <a:schemeClr val="bg1"/>
                </a:solidFill>
                <a:latin typeface="Arial" charset="0"/>
                <a:sym typeface="Symbol" panose="05050102010706020507" pitchFamily="18" charset="2"/>
              </a:rPr>
              <a:t>(ii) Change </a:t>
            </a:r>
            <a:r>
              <a:rPr lang="en-AU" sz="2400" dirty="0">
                <a:solidFill>
                  <a:schemeClr val="bg1"/>
                </a:solidFill>
                <a:latin typeface="Arial" charset="0"/>
                <a:sym typeface="Symbol" panose="05050102010706020507" pitchFamily="18" charset="2"/>
              </a:rPr>
              <a:t>in cross section </a:t>
            </a:r>
            <a:r>
              <a:rPr lang="en-AU" sz="2400" dirty="0" smtClean="0">
                <a:solidFill>
                  <a:schemeClr val="bg1"/>
                </a:solidFill>
                <a:latin typeface="Arial" charset="0"/>
                <a:sym typeface="Symbol" panose="05050102010706020507" pitchFamily="18" charset="2"/>
              </a:rPr>
              <a:t>for</a:t>
            </a:r>
            <a:br>
              <a:rPr lang="en-AU" sz="2400" dirty="0" smtClean="0">
                <a:solidFill>
                  <a:schemeClr val="bg1"/>
                </a:solidFill>
                <a:latin typeface="Arial" charset="0"/>
                <a:sym typeface="Symbol" panose="05050102010706020507" pitchFamily="18" charset="2"/>
              </a:rPr>
            </a:br>
            <a:r>
              <a:rPr lang="en-AU" sz="2400" dirty="0" smtClean="0">
                <a:solidFill>
                  <a:schemeClr val="bg1"/>
                </a:solidFill>
                <a:latin typeface="Arial" charset="0"/>
                <a:sym typeface="Symbol" panose="05050102010706020507" pitchFamily="18" charset="2"/>
              </a:rPr>
              <a:t>     </a:t>
            </a:r>
            <a:r>
              <a:rPr lang="en-AU" sz="2400" dirty="0">
                <a:solidFill>
                  <a:schemeClr val="bg1"/>
                </a:solidFill>
                <a:latin typeface="Arial" charset="0"/>
                <a:sym typeface="Symbol" panose="05050102010706020507" pitchFamily="18" charset="2"/>
              </a:rPr>
              <a:t>a </a:t>
            </a:r>
            <a:r>
              <a:rPr lang="en-AU" sz="2400" dirty="0" smtClean="0">
                <a:solidFill>
                  <a:schemeClr val="bg1"/>
                </a:solidFill>
                <a:latin typeface="Arial" charset="0"/>
                <a:sym typeface="Symbol" panose="05050102010706020507" pitchFamily="18" charset="2"/>
              </a:rPr>
              <a:t>given </a:t>
            </a:r>
            <a:r>
              <a:rPr lang="en-AU" sz="2400" dirty="0">
                <a:solidFill>
                  <a:schemeClr val="bg1"/>
                </a:solidFill>
                <a:latin typeface="Arial" charset="0"/>
                <a:sym typeface="Symbol" panose="05050102010706020507" pitchFamily="18" charset="2"/>
              </a:rPr>
              <a:t>state with </a:t>
            </a:r>
            <a:r>
              <a:rPr lang="en-AU" sz="2400" i="1" dirty="0">
                <a:solidFill>
                  <a:schemeClr val="bg1"/>
                </a:solidFill>
                <a:cs typeface="Times New Roman" panose="02020603050405020304" pitchFamily="18" charset="0"/>
                <a:sym typeface="Symbol" panose="05050102010706020507" pitchFamily="18" charset="2"/>
              </a:rPr>
              <a:t>l  - </a:t>
            </a:r>
            <a:r>
              <a:rPr lang="en-AU" sz="2400" dirty="0">
                <a:solidFill>
                  <a:schemeClr val="bg1"/>
                </a:solidFill>
                <a:latin typeface="Arial" charset="0"/>
                <a:sym typeface="Symbol" panose="05050102010706020507" pitchFamily="18" charset="2"/>
              </a:rPr>
              <a:t>hard</a:t>
            </a:r>
            <a:r>
              <a:rPr lang="en-AU" sz="2400" dirty="0" smtClean="0">
                <a:solidFill>
                  <a:schemeClr val="bg1"/>
                </a:solidFill>
                <a:latin typeface="Arial" charset="0"/>
                <a:sym typeface="Symbol" panose="05050102010706020507" pitchFamily="18" charset="2"/>
              </a:rPr>
              <a:t>!</a:t>
            </a:r>
            <a:endParaRPr lang="en-AU" sz="2400" i="1" dirty="0">
              <a:solidFill>
                <a:schemeClr val="bg1"/>
              </a:solidFill>
              <a:cs typeface="Times New Roman" panose="02020603050405020304" pitchFamily="18" charset="0"/>
            </a:endParaRPr>
          </a:p>
        </p:txBody>
      </p:sp>
      <p:pic>
        <p:nvPicPr>
          <p:cNvPr id="53" name="Picture 52"/>
          <p:cNvPicPr>
            <a:picLocks noChangeAspect="1"/>
          </p:cNvPicPr>
          <p:nvPr/>
        </p:nvPicPr>
        <p:blipFill>
          <a:blip r:embed="rId5" cstate="print"/>
          <a:stretch>
            <a:fillRect/>
          </a:stretch>
        </p:blipFill>
        <p:spPr>
          <a:xfrm>
            <a:off x="5296967" y="3238453"/>
            <a:ext cx="3667521" cy="3430907"/>
          </a:xfrm>
          <a:prstGeom prst="rect">
            <a:avLst/>
          </a:prstGeom>
        </p:spPr>
      </p:pic>
      <p:sp>
        <p:nvSpPr>
          <p:cNvPr id="20" name="Text Box 3"/>
          <p:cNvSpPr txBox="1">
            <a:spLocks noChangeArrowheads="1"/>
          </p:cNvSpPr>
          <p:nvPr/>
        </p:nvSpPr>
        <p:spPr bwMode="auto">
          <a:xfrm>
            <a:off x="143509" y="4699010"/>
            <a:ext cx="5004556" cy="1323439"/>
          </a:xfrm>
          <a:prstGeom prst="rect">
            <a:avLst/>
          </a:prstGeom>
          <a:noFill/>
          <a:ln w="19050">
            <a:noFill/>
            <a:miter lim="800000"/>
            <a:headEnd/>
            <a:tailEnd/>
          </a:ln>
        </p:spPr>
        <p:txBody>
          <a:bodyPr wrap="square">
            <a:spAutoFit/>
          </a:bodyPr>
          <a:lstStyle/>
          <a:p>
            <a:pPr algn="l">
              <a:spcAft>
                <a:spcPts val="0"/>
              </a:spcAft>
              <a:defRPr/>
            </a:pPr>
            <a:r>
              <a:rPr lang="en-AU" sz="2000" dirty="0" smtClean="0">
                <a:solidFill>
                  <a:schemeClr val="bg1"/>
                </a:solidFill>
                <a:latin typeface="Arial" charset="0"/>
              </a:rPr>
              <a:t>Rough estimate(!): Cross sections for stimulated transitions can be 10</a:t>
            </a:r>
            <a:r>
              <a:rPr lang="en-AU" sz="2000" baseline="30000" dirty="0" smtClean="0">
                <a:solidFill>
                  <a:schemeClr val="bg1"/>
                </a:solidFill>
                <a:latin typeface="Arial" charset="0"/>
              </a:rPr>
              <a:t>-17</a:t>
            </a:r>
            <a:r>
              <a:rPr lang="en-AU" sz="2000" dirty="0" smtClean="0">
                <a:solidFill>
                  <a:schemeClr val="bg1"/>
                </a:solidFill>
                <a:latin typeface="Arial" charset="0"/>
              </a:rPr>
              <a:t> times lower than expected from fully overlapping </a:t>
            </a:r>
            <a:r>
              <a:rPr lang="en-AU" sz="2000" dirty="0" err="1" smtClean="0">
                <a:solidFill>
                  <a:schemeClr val="bg1"/>
                </a:solidFill>
                <a:latin typeface="Arial" charset="0"/>
              </a:rPr>
              <a:t>wavefunctions</a:t>
            </a:r>
            <a:endParaRPr lang="en-AU" sz="2000" i="1" dirty="0">
              <a:solidFill>
                <a:schemeClr val="bg1"/>
              </a:solidFill>
              <a:cs typeface="Times New Roman" panose="02020603050405020304" pitchFamily="18" charset="0"/>
            </a:endParaRPr>
          </a:p>
        </p:txBody>
      </p:sp>
      <p:grpSp>
        <p:nvGrpSpPr>
          <p:cNvPr id="171" name="Group 170"/>
          <p:cNvGrpSpPr/>
          <p:nvPr/>
        </p:nvGrpSpPr>
        <p:grpSpPr>
          <a:xfrm>
            <a:off x="5076056" y="980728"/>
            <a:ext cx="3731033" cy="2214709"/>
            <a:chOff x="5035783" y="2114391"/>
            <a:chExt cx="3731033" cy="2214709"/>
          </a:xfrm>
        </p:grpSpPr>
        <p:pic>
          <p:nvPicPr>
            <p:cNvPr id="173" name="Picture 172"/>
            <p:cNvPicPr>
              <a:picLocks noChangeAspect="1"/>
            </p:cNvPicPr>
            <p:nvPr/>
          </p:nvPicPr>
          <p:blipFill>
            <a:blip r:embed="rId6" cstate="print"/>
            <a:stretch>
              <a:fillRect/>
            </a:stretch>
          </p:blipFill>
          <p:spPr>
            <a:xfrm flipH="1">
              <a:off x="5945497" y="2411292"/>
              <a:ext cx="2575735" cy="1647698"/>
            </a:xfrm>
            <a:prstGeom prst="rect">
              <a:avLst/>
            </a:prstGeom>
          </p:spPr>
        </p:pic>
        <p:sp>
          <p:nvSpPr>
            <p:cNvPr id="175" name="Rectangle 174"/>
            <p:cNvSpPr/>
            <p:nvPr/>
          </p:nvSpPr>
          <p:spPr bwMode="auto">
            <a:xfrm>
              <a:off x="8449616" y="2344728"/>
              <a:ext cx="317200" cy="1667282"/>
            </a:xfrm>
            <a:prstGeom prst="rect">
              <a:avLst/>
            </a:prstGeom>
            <a:solidFill>
              <a:schemeClr val="tx1"/>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76" name="Rectangle 175"/>
            <p:cNvSpPr/>
            <p:nvPr/>
          </p:nvSpPr>
          <p:spPr bwMode="auto">
            <a:xfrm>
              <a:off x="5782258" y="3977557"/>
              <a:ext cx="2696741" cy="266942"/>
            </a:xfrm>
            <a:prstGeom prst="rect">
              <a:avLst/>
            </a:prstGeom>
            <a:solidFill>
              <a:schemeClr val="tx1"/>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77" name="Text Box 3"/>
            <p:cNvSpPr txBox="1">
              <a:spLocks noChangeArrowheads="1"/>
            </p:cNvSpPr>
            <p:nvPr/>
          </p:nvSpPr>
          <p:spPr bwMode="auto">
            <a:xfrm rot="16200000">
              <a:off x="4268711" y="2881463"/>
              <a:ext cx="2118919" cy="584775"/>
            </a:xfrm>
            <a:prstGeom prst="rect">
              <a:avLst/>
            </a:prstGeom>
            <a:noFill/>
            <a:ln w="19050">
              <a:noFill/>
              <a:miter lim="800000"/>
              <a:headEnd/>
              <a:tailEnd/>
            </a:ln>
          </p:spPr>
          <p:txBody>
            <a:bodyPr wrap="square">
              <a:spAutoFit/>
            </a:bodyPr>
            <a:lstStyle/>
            <a:p>
              <a:pPr>
                <a:spcAft>
                  <a:spcPts val="0"/>
                </a:spcAft>
                <a:defRPr/>
              </a:pPr>
              <a:r>
                <a:rPr lang="en-AU" sz="1600" b="0" dirty="0" smtClean="0">
                  <a:solidFill>
                    <a:schemeClr val="bg1"/>
                  </a:solidFill>
                  <a:cs typeface="Times New Roman" panose="02020603050405020304" pitchFamily="18" charset="0"/>
                </a:rPr>
                <a:t>occupation likelihood</a:t>
              </a:r>
              <a:br>
                <a:rPr lang="en-AU" sz="1600" b="0" dirty="0" smtClean="0">
                  <a:solidFill>
                    <a:schemeClr val="bg1"/>
                  </a:solidFill>
                  <a:cs typeface="Times New Roman" panose="02020603050405020304" pitchFamily="18" charset="0"/>
                </a:rPr>
              </a:br>
              <a:r>
                <a:rPr lang="en-AU" sz="1600" b="0" dirty="0" smtClean="0">
                  <a:solidFill>
                    <a:schemeClr val="bg1"/>
                  </a:solidFill>
                  <a:cs typeface="Times New Roman" panose="02020603050405020304" pitchFamily="18" charset="0"/>
                </a:rPr>
                <a:t>relative to </a:t>
              </a:r>
              <a:r>
                <a:rPr lang="en-AU" sz="1600" b="0" i="1" dirty="0" smtClean="0">
                  <a:solidFill>
                    <a:schemeClr val="bg1"/>
                  </a:solidFill>
                  <a:cs typeface="Times New Roman" panose="02020603050405020304" pitchFamily="18" charset="0"/>
                </a:rPr>
                <a:t>l</a:t>
              </a:r>
              <a:r>
                <a:rPr lang="en-AU" sz="1600" b="0" dirty="0" smtClean="0">
                  <a:solidFill>
                    <a:schemeClr val="bg1"/>
                  </a:solidFill>
                  <a:cs typeface="Times New Roman" panose="02020603050405020304" pitchFamily="18" charset="0"/>
                </a:rPr>
                <a:t> = 0</a:t>
              </a:r>
              <a:endParaRPr lang="en-AU" sz="1600" b="0" baseline="30000" dirty="0" smtClean="0">
                <a:solidFill>
                  <a:schemeClr val="bg1"/>
                </a:solidFill>
                <a:cs typeface="Times New Roman" panose="02020603050405020304" pitchFamily="18" charset="0"/>
              </a:endParaRPr>
            </a:p>
          </p:txBody>
        </p:sp>
        <p:sp>
          <p:nvSpPr>
            <p:cNvPr id="178" name="Text Box 3"/>
            <p:cNvSpPr txBox="1">
              <a:spLocks noChangeArrowheads="1"/>
            </p:cNvSpPr>
            <p:nvPr/>
          </p:nvSpPr>
          <p:spPr bwMode="auto">
            <a:xfrm>
              <a:off x="5515552" y="2288762"/>
              <a:ext cx="528343" cy="338554"/>
            </a:xfrm>
            <a:prstGeom prst="rect">
              <a:avLst/>
            </a:prstGeom>
            <a:noFill/>
            <a:ln w="19050">
              <a:noFill/>
              <a:miter lim="800000"/>
              <a:headEnd/>
              <a:tailEnd/>
            </a:ln>
          </p:spPr>
          <p:txBody>
            <a:bodyPr wrap="square">
              <a:spAutoFit/>
            </a:bodyPr>
            <a:lstStyle/>
            <a:p>
              <a:pPr algn="l">
                <a:spcAft>
                  <a:spcPts val="0"/>
                </a:spcAft>
                <a:defRPr/>
              </a:pPr>
              <a:r>
                <a:rPr lang="en-AU" sz="1600" b="0" dirty="0" smtClean="0">
                  <a:solidFill>
                    <a:schemeClr val="bg1"/>
                  </a:solidFill>
                  <a:cs typeface="Times New Roman" panose="02020603050405020304" pitchFamily="18" charset="0"/>
                </a:rPr>
                <a:t>10</a:t>
              </a:r>
              <a:r>
                <a:rPr lang="en-AU" sz="1600" b="0" baseline="30000" dirty="0" smtClean="0">
                  <a:solidFill>
                    <a:schemeClr val="bg1"/>
                  </a:solidFill>
                  <a:cs typeface="Times New Roman" panose="02020603050405020304" pitchFamily="18" charset="0"/>
                </a:rPr>
                <a:t>34</a:t>
              </a:r>
            </a:p>
          </p:txBody>
        </p:sp>
        <p:sp>
          <p:nvSpPr>
            <p:cNvPr id="179" name="Text Box 3"/>
            <p:cNvSpPr txBox="1">
              <a:spLocks noChangeArrowheads="1"/>
            </p:cNvSpPr>
            <p:nvPr/>
          </p:nvSpPr>
          <p:spPr bwMode="auto">
            <a:xfrm>
              <a:off x="5683855" y="3727271"/>
              <a:ext cx="528343" cy="338554"/>
            </a:xfrm>
            <a:prstGeom prst="rect">
              <a:avLst/>
            </a:prstGeom>
            <a:noFill/>
            <a:ln w="19050">
              <a:noFill/>
              <a:miter lim="800000"/>
              <a:headEnd/>
              <a:tailEnd/>
            </a:ln>
          </p:spPr>
          <p:txBody>
            <a:bodyPr wrap="square">
              <a:spAutoFit/>
            </a:bodyPr>
            <a:lstStyle/>
            <a:p>
              <a:pPr algn="l">
                <a:spcAft>
                  <a:spcPts val="0"/>
                </a:spcAft>
                <a:defRPr/>
              </a:pPr>
              <a:r>
                <a:rPr lang="en-AU" sz="1600" b="0" dirty="0">
                  <a:solidFill>
                    <a:schemeClr val="bg1"/>
                  </a:solidFill>
                  <a:cs typeface="Times New Roman" panose="02020603050405020304" pitchFamily="18" charset="0"/>
                </a:rPr>
                <a:t>0</a:t>
              </a:r>
              <a:endParaRPr lang="en-AU" sz="1600" b="0" baseline="30000" dirty="0" smtClean="0">
                <a:solidFill>
                  <a:schemeClr val="bg1"/>
                </a:solidFill>
                <a:cs typeface="Times New Roman" panose="02020603050405020304" pitchFamily="18" charset="0"/>
              </a:endParaRPr>
            </a:p>
          </p:txBody>
        </p:sp>
        <p:sp>
          <p:nvSpPr>
            <p:cNvPr id="180" name="Text Box 3"/>
            <p:cNvSpPr txBox="1">
              <a:spLocks noChangeArrowheads="1"/>
            </p:cNvSpPr>
            <p:nvPr/>
          </p:nvSpPr>
          <p:spPr bwMode="auto">
            <a:xfrm>
              <a:off x="6056097" y="3651687"/>
              <a:ext cx="975396" cy="307777"/>
            </a:xfrm>
            <a:prstGeom prst="rect">
              <a:avLst/>
            </a:prstGeom>
            <a:noFill/>
            <a:ln w="19050">
              <a:noFill/>
              <a:miter lim="800000"/>
              <a:headEnd/>
              <a:tailEnd/>
            </a:ln>
          </p:spPr>
          <p:txBody>
            <a:bodyPr wrap="square">
              <a:spAutoFit/>
            </a:bodyPr>
            <a:lstStyle/>
            <a:p>
              <a:pPr algn="l">
                <a:spcAft>
                  <a:spcPts val="0"/>
                </a:spcAft>
                <a:defRPr/>
              </a:pPr>
              <a:r>
                <a:rPr lang="en-AU" sz="1400" dirty="0">
                  <a:solidFill>
                    <a:schemeClr val="bg1"/>
                  </a:solidFill>
                  <a:latin typeface="Arial" charset="0"/>
                </a:rPr>
                <a:t>h</a:t>
              </a:r>
              <a:r>
                <a:rPr lang="en-AU" sz="1400" dirty="0" smtClean="0">
                  <a:solidFill>
                    <a:schemeClr val="bg1"/>
                  </a:solidFill>
                  <a:latin typeface="Arial" charset="0"/>
                </a:rPr>
                <a:t>igh T</a:t>
              </a:r>
              <a:endParaRPr lang="en-AU" sz="1400" baseline="30000" dirty="0" smtClean="0">
                <a:solidFill>
                  <a:schemeClr val="bg1"/>
                </a:solidFill>
                <a:latin typeface="Arial" charset="0"/>
              </a:endParaRPr>
            </a:p>
          </p:txBody>
        </p:sp>
        <p:sp>
          <p:nvSpPr>
            <p:cNvPr id="181" name="Text Box 3"/>
            <p:cNvSpPr txBox="1">
              <a:spLocks noChangeArrowheads="1"/>
            </p:cNvSpPr>
            <p:nvPr/>
          </p:nvSpPr>
          <p:spPr bwMode="auto">
            <a:xfrm>
              <a:off x="6333193" y="2690646"/>
              <a:ext cx="975396" cy="307777"/>
            </a:xfrm>
            <a:prstGeom prst="rect">
              <a:avLst/>
            </a:prstGeom>
            <a:noFill/>
            <a:ln w="19050">
              <a:noFill/>
              <a:miter lim="800000"/>
              <a:headEnd/>
              <a:tailEnd/>
            </a:ln>
          </p:spPr>
          <p:txBody>
            <a:bodyPr wrap="square">
              <a:spAutoFit/>
            </a:bodyPr>
            <a:lstStyle/>
            <a:p>
              <a:pPr algn="l">
                <a:spcAft>
                  <a:spcPts val="0"/>
                </a:spcAft>
                <a:defRPr/>
              </a:pPr>
              <a:r>
                <a:rPr lang="en-AU" sz="1400" dirty="0" smtClean="0">
                  <a:solidFill>
                    <a:schemeClr val="bg1"/>
                  </a:solidFill>
                  <a:latin typeface="Arial" charset="0"/>
                </a:rPr>
                <a:t>low T</a:t>
              </a:r>
              <a:endParaRPr lang="en-AU" sz="1400" baseline="30000" dirty="0" smtClean="0">
                <a:solidFill>
                  <a:schemeClr val="bg1"/>
                </a:solidFill>
                <a:latin typeface="Arial" charset="0"/>
              </a:endParaRPr>
            </a:p>
          </p:txBody>
        </p:sp>
        <p:sp>
          <p:nvSpPr>
            <p:cNvPr id="182" name="TextBox 181"/>
            <p:cNvSpPr txBox="1"/>
            <p:nvPr/>
          </p:nvSpPr>
          <p:spPr>
            <a:xfrm>
              <a:off x="6912260" y="3990546"/>
              <a:ext cx="572716" cy="338554"/>
            </a:xfrm>
            <a:prstGeom prst="rect">
              <a:avLst/>
            </a:prstGeom>
            <a:solidFill>
              <a:schemeClr val="tx1"/>
            </a:solidFill>
          </p:spPr>
          <p:txBody>
            <a:bodyPr wrap="square" rtlCol="0">
              <a:spAutoFit/>
            </a:bodyPr>
            <a:lstStyle/>
            <a:p>
              <a:r>
                <a:rPr lang="en-AU" sz="1600" b="0" i="1" dirty="0" smtClean="0">
                  <a:solidFill>
                    <a:schemeClr val="bg1"/>
                  </a:solidFill>
                  <a:sym typeface="Symbol" panose="05050102010706020507" pitchFamily="18" charset="2"/>
                </a:rPr>
                <a:t> </a:t>
              </a:r>
              <a:r>
                <a:rPr lang="en-AU" sz="1600" b="0" i="1" dirty="0" smtClean="0">
                  <a:solidFill>
                    <a:schemeClr val="bg1"/>
                  </a:solidFill>
                </a:rPr>
                <a:t>l</a:t>
              </a:r>
              <a:endParaRPr lang="en-AU" sz="1600" b="0" dirty="0">
                <a:solidFill>
                  <a:schemeClr val="bg1"/>
                </a:solidFill>
              </a:endParaRPr>
            </a:p>
          </p:txBody>
        </p:sp>
      </p:grpSp>
      <p:cxnSp>
        <p:nvCxnSpPr>
          <p:cNvPr id="3" name="Straight Arrow Connector 2"/>
          <p:cNvCxnSpPr/>
          <p:nvPr/>
        </p:nvCxnSpPr>
        <p:spPr bwMode="auto">
          <a:xfrm>
            <a:off x="4283968" y="1916832"/>
            <a:ext cx="648073" cy="0"/>
          </a:xfrm>
          <a:prstGeom prst="straightConnector1">
            <a:avLst/>
          </a:prstGeom>
          <a:noFill/>
          <a:ln w="50800" cap="flat" cmpd="sng" algn="ctr">
            <a:solidFill>
              <a:schemeClr val="bg1"/>
            </a:solidFill>
            <a:prstDash val="solid"/>
            <a:round/>
            <a:headEnd type="none" w="med" len="med"/>
            <a:tailEnd type="triangle"/>
          </a:ln>
          <a:effectLst/>
        </p:spPr>
      </p:cxnSp>
      <p:cxnSp>
        <p:nvCxnSpPr>
          <p:cNvPr id="5" name="Straight Arrow Connector 4"/>
          <p:cNvCxnSpPr/>
          <p:nvPr/>
        </p:nvCxnSpPr>
        <p:spPr bwMode="auto">
          <a:xfrm>
            <a:off x="4031940" y="3717032"/>
            <a:ext cx="1188132" cy="0"/>
          </a:xfrm>
          <a:prstGeom prst="straightConnector1">
            <a:avLst/>
          </a:prstGeom>
          <a:noFill/>
          <a:ln w="50800" cap="flat" cmpd="sng" algn="ctr">
            <a:solidFill>
              <a:schemeClr val="bg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3055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8" name="Group 47"/>
          <p:cNvGrpSpPr/>
          <p:nvPr/>
        </p:nvGrpSpPr>
        <p:grpSpPr>
          <a:xfrm>
            <a:off x="-509" y="-1"/>
            <a:ext cx="9145195" cy="6858253"/>
            <a:chOff x="-509" y="-1"/>
            <a:chExt cx="9145195" cy="6858253"/>
          </a:xfrm>
        </p:grpSpPr>
        <p:grpSp>
          <p:nvGrpSpPr>
            <p:cNvPr id="52" name="Group 51"/>
            <p:cNvGrpSpPr/>
            <p:nvPr/>
          </p:nvGrpSpPr>
          <p:grpSpPr>
            <a:xfrm>
              <a:off x="-509" y="-1"/>
              <a:ext cx="9145195" cy="6858253"/>
              <a:chOff x="-509" y="-1"/>
              <a:chExt cx="9145195" cy="6858253"/>
            </a:xfrm>
          </p:grpSpPr>
          <p:sp>
            <p:nvSpPr>
              <p:cNvPr id="54" name="TextBox 53"/>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55" name="TextBox 54"/>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56" name="Rectangle 55"/>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1" name="Rectangle 60"/>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2" name="TextBox 61"/>
              <p:cNvSpPr txBox="1"/>
              <p:nvPr/>
            </p:nvSpPr>
            <p:spPr>
              <a:xfrm>
                <a:off x="8856476" y="6550223"/>
                <a:ext cx="288210"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11</a:t>
                </a:fld>
                <a:endParaRPr lang="en-AU" sz="1400" dirty="0">
                  <a:solidFill>
                    <a:schemeClr val="accent4">
                      <a:lumMod val="50000"/>
                    </a:schemeClr>
                  </a:solidFill>
                  <a:latin typeface="+mn-lt"/>
                </a:endParaRPr>
              </a:p>
            </p:txBody>
          </p:sp>
        </p:gr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1" name="TextBox 10"/>
          <p:cNvSpPr txBox="1"/>
          <p:nvPr/>
        </p:nvSpPr>
        <p:spPr>
          <a:xfrm>
            <a:off x="424126" y="1675633"/>
            <a:ext cx="8401924" cy="3046988"/>
          </a:xfrm>
          <a:prstGeom prst="rect">
            <a:avLst/>
          </a:prstGeom>
          <a:solidFill>
            <a:schemeClr val="tx1"/>
          </a:solidFill>
          <a:ln w="38100">
            <a:solidFill>
              <a:schemeClr val="bg2">
                <a:lumMod val="60000"/>
                <a:lumOff val="40000"/>
              </a:schemeClr>
            </a:solidFill>
          </a:ln>
        </p:spPr>
        <p:txBody>
          <a:bodyPr wrap="square" rtlCol="0">
            <a:spAutoFit/>
          </a:bodyPr>
          <a:lstStyle/>
          <a:p>
            <a:r>
              <a:rPr lang="en-AU" sz="3200" dirty="0" smtClean="0">
                <a:solidFill>
                  <a:srgbClr val="E4E4E4"/>
                </a:solidFill>
              </a:rPr>
              <a:t>Outline</a:t>
            </a:r>
          </a:p>
          <a:p>
            <a:pPr marL="514350" indent="-514350" algn="l">
              <a:buFont typeface="+mj-lt"/>
              <a:buAutoNum type="arabicPeriod"/>
            </a:pPr>
            <a:r>
              <a:rPr lang="en-AU" sz="3200" dirty="0" smtClean="0">
                <a:solidFill>
                  <a:srgbClr val="E4E4E4"/>
                </a:solidFill>
              </a:rPr>
              <a:t>What’s the problem?</a:t>
            </a:r>
            <a:endParaRPr lang="en-AU" sz="3200" dirty="0">
              <a:solidFill>
                <a:srgbClr val="E4E4E4"/>
              </a:solidFill>
            </a:endParaRPr>
          </a:p>
          <a:p>
            <a:pPr marL="514350" indent="-514350" algn="l">
              <a:buFont typeface="+mj-lt"/>
              <a:buAutoNum type="arabicPeriod"/>
            </a:pPr>
            <a:r>
              <a:rPr lang="en-AU" sz="3200" dirty="0" smtClean="0">
                <a:solidFill>
                  <a:srgbClr val="E4E4E4"/>
                </a:solidFill>
              </a:rPr>
              <a:t>Describing galaxy halo particles in QM</a:t>
            </a:r>
          </a:p>
          <a:p>
            <a:pPr marL="514350" indent="-514350" algn="l">
              <a:buFont typeface="+mj-lt"/>
              <a:buAutoNum type="arabicPeriod"/>
            </a:pPr>
            <a:r>
              <a:rPr lang="en-AU" sz="3200" dirty="0" smtClean="0">
                <a:solidFill>
                  <a:schemeClr val="bg1"/>
                </a:solidFill>
              </a:rPr>
              <a:t>Dark halo formation</a:t>
            </a:r>
          </a:p>
          <a:p>
            <a:pPr marL="514350" indent="-514350" algn="l">
              <a:buFont typeface="+mj-lt"/>
              <a:buAutoNum type="arabicPeriod"/>
            </a:pPr>
            <a:r>
              <a:rPr lang="en-AU" sz="3200" dirty="0" smtClean="0">
                <a:solidFill>
                  <a:srgbClr val="E4E4E4"/>
                </a:solidFill>
              </a:rPr>
              <a:t>Dark matter vs. hot gas in halo structures</a:t>
            </a:r>
          </a:p>
          <a:p>
            <a:pPr marL="514350" indent="-514350" algn="l">
              <a:buFont typeface="+mj-lt"/>
              <a:buAutoNum type="arabicPeriod"/>
            </a:pPr>
            <a:r>
              <a:rPr lang="en-AU" sz="3200" dirty="0" smtClean="0">
                <a:solidFill>
                  <a:srgbClr val="E4E4E4"/>
                </a:solidFill>
              </a:rPr>
              <a:t>How QLCDM views some halo interactions</a:t>
            </a:r>
            <a:endParaRPr lang="en-AU" sz="3200" dirty="0">
              <a:solidFill>
                <a:srgbClr val="E4E4E4"/>
              </a:solidFill>
            </a:endParaRPr>
          </a:p>
        </p:txBody>
      </p:sp>
    </p:spTree>
    <p:custDataLst>
      <p:tags r:id="rId1"/>
    </p:custDataLst>
    <p:extLst>
      <p:ext uri="{BB962C8B-B14F-4D97-AF65-F5344CB8AC3E}">
        <p14:creationId xmlns:p14="http://schemas.microsoft.com/office/powerpoint/2010/main" val="2489918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121" name="Group 120"/>
          <p:cNvGrpSpPr/>
          <p:nvPr/>
        </p:nvGrpSpPr>
        <p:grpSpPr>
          <a:xfrm>
            <a:off x="-509" y="-1"/>
            <a:ext cx="9217025" cy="6858253"/>
            <a:chOff x="-509" y="-1"/>
            <a:chExt cx="9217025" cy="6858253"/>
          </a:xfrm>
        </p:grpSpPr>
        <p:grpSp>
          <p:nvGrpSpPr>
            <p:cNvPr id="122" name="Group 121"/>
            <p:cNvGrpSpPr/>
            <p:nvPr/>
          </p:nvGrpSpPr>
          <p:grpSpPr>
            <a:xfrm>
              <a:off x="-509" y="-1"/>
              <a:ext cx="9217025" cy="6858253"/>
              <a:chOff x="-509" y="-1"/>
              <a:chExt cx="9217025" cy="6858253"/>
            </a:xfrm>
          </p:grpSpPr>
          <p:sp>
            <p:nvSpPr>
              <p:cNvPr id="124" name="TextBox 123"/>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125" name="TextBox 124"/>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126" name="Rectangle 125"/>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127" name="Rectangle 126"/>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128" name="TextBox 127"/>
              <p:cNvSpPr txBox="1"/>
              <p:nvPr/>
            </p:nvSpPr>
            <p:spPr>
              <a:xfrm>
                <a:off x="8784468" y="6550223"/>
                <a:ext cx="432048"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12</a:t>
                </a:fld>
                <a:endParaRPr lang="en-AU" sz="1400" dirty="0">
                  <a:solidFill>
                    <a:schemeClr val="accent4">
                      <a:lumMod val="50000"/>
                    </a:schemeClr>
                  </a:solidFill>
                  <a:latin typeface="+mn-lt"/>
                </a:endParaRPr>
              </a:p>
            </p:txBody>
          </p:sp>
        </p:grpSp>
        <p:pic>
          <p:nvPicPr>
            <p:cNvPr id="123" name="Picture 1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54" name="Rectangle 153"/>
          <p:cNvSpPr/>
          <p:nvPr/>
        </p:nvSpPr>
        <p:spPr bwMode="auto">
          <a:xfrm>
            <a:off x="0" y="584684"/>
            <a:ext cx="9144000" cy="5830205"/>
          </a:xfrm>
          <a:prstGeom prst="rect">
            <a:avLst/>
          </a:prstGeom>
          <a:no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242" name="Text Box 3"/>
          <p:cNvSpPr txBox="1">
            <a:spLocks noChangeArrowheads="1"/>
          </p:cNvSpPr>
          <p:nvPr/>
        </p:nvSpPr>
        <p:spPr bwMode="auto">
          <a:xfrm>
            <a:off x="2" y="5715"/>
            <a:ext cx="7441294" cy="830997"/>
          </a:xfrm>
          <a:prstGeom prst="rect">
            <a:avLst/>
          </a:prstGeom>
          <a:noFill/>
          <a:ln w="9525">
            <a:noFill/>
            <a:miter lim="800000"/>
            <a:headEnd/>
            <a:tailEnd/>
          </a:ln>
        </p:spPr>
        <p:txBody>
          <a:bodyPr wrap="square">
            <a:spAutoFit/>
          </a:bodyPr>
          <a:lstStyle/>
          <a:p>
            <a:pPr marL="457200" indent="-457200">
              <a:lnSpc>
                <a:spcPct val="150000"/>
              </a:lnSpc>
              <a:spcBef>
                <a:spcPts val="600"/>
              </a:spcBef>
              <a:spcAft>
                <a:spcPts val="0"/>
              </a:spcAft>
              <a:defRPr/>
            </a:pPr>
            <a:r>
              <a:rPr lang="en-AU" sz="3200" dirty="0" smtClean="0">
                <a:solidFill>
                  <a:schemeClr val="bg1"/>
                </a:solidFill>
                <a:latin typeface="Arial" charset="0"/>
              </a:rPr>
              <a:t>Supermassive primordial black holes</a:t>
            </a:r>
            <a:endParaRPr lang="en-AU" sz="3200" dirty="0">
              <a:solidFill>
                <a:schemeClr val="bg1"/>
              </a:solidFill>
              <a:latin typeface="Arial" charset="0"/>
            </a:endParaRPr>
          </a:p>
        </p:txBody>
      </p:sp>
      <p:grpSp>
        <p:nvGrpSpPr>
          <p:cNvPr id="8" name="Group 7"/>
          <p:cNvGrpSpPr/>
          <p:nvPr/>
        </p:nvGrpSpPr>
        <p:grpSpPr>
          <a:xfrm>
            <a:off x="443188" y="1349464"/>
            <a:ext cx="3509578" cy="2806481"/>
            <a:chOff x="689296" y="3586706"/>
            <a:chExt cx="3509578" cy="2806481"/>
          </a:xfrm>
        </p:grpSpPr>
        <p:grpSp>
          <p:nvGrpSpPr>
            <p:cNvPr id="7" name="Group 6"/>
            <p:cNvGrpSpPr/>
            <p:nvPr/>
          </p:nvGrpSpPr>
          <p:grpSpPr>
            <a:xfrm>
              <a:off x="689296" y="3586706"/>
              <a:ext cx="3509578" cy="2806481"/>
              <a:chOff x="145493" y="5223905"/>
              <a:chExt cx="3509578" cy="2806481"/>
            </a:xfrm>
          </p:grpSpPr>
          <p:sp>
            <p:nvSpPr>
              <p:cNvPr id="155" name="Rectangle 37"/>
              <p:cNvSpPr>
                <a:spLocks noChangeArrowheads="1"/>
              </p:cNvSpPr>
              <p:nvPr/>
            </p:nvSpPr>
            <p:spPr bwMode="auto">
              <a:xfrm>
                <a:off x="145493" y="5223905"/>
                <a:ext cx="3509578" cy="2720975"/>
              </a:xfrm>
              <a:prstGeom prst="rect">
                <a:avLst/>
              </a:prstGeom>
              <a:solidFill>
                <a:schemeClr val="tx1"/>
              </a:solidFill>
              <a:ln w="38100">
                <a:solidFill>
                  <a:schemeClr val="bg1"/>
                </a:solidFill>
                <a:miter lim="800000"/>
                <a:headEnd/>
                <a:tailEnd/>
              </a:ln>
              <a:extLst/>
            </p:spPr>
            <p:txBody>
              <a:bodyPr wrap="none" anchor="ctr"/>
              <a:lstStyle/>
              <a:p>
                <a:endParaRPr lang="en-AU"/>
              </a:p>
            </p:txBody>
          </p:sp>
          <p:grpSp>
            <p:nvGrpSpPr>
              <p:cNvPr id="569" name="Group 568"/>
              <p:cNvGrpSpPr/>
              <p:nvPr/>
            </p:nvGrpSpPr>
            <p:grpSpPr>
              <a:xfrm>
                <a:off x="186580" y="5469665"/>
                <a:ext cx="3327257" cy="2560721"/>
                <a:chOff x="9157863" y="5524505"/>
                <a:chExt cx="3327257" cy="2560721"/>
              </a:xfrm>
            </p:grpSpPr>
            <p:sp>
              <p:nvSpPr>
                <p:cNvPr id="570" name="Oval 7"/>
                <p:cNvSpPr>
                  <a:spLocks noChangeArrowheads="1"/>
                </p:cNvSpPr>
                <p:nvPr/>
              </p:nvSpPr>
              <p:spPr bwMode="auto">
                <a:xfrm>
                  <a:off x="9895799" y="7053800"/>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71" name="Oval 7"/>
                <p:cNvSpPr>
                  <a:spLocks noChangeArrowheads="1"/>
                </p:cNvSpPr>
                <p:nvPr/>
              </p:nvSpPr>
              <p:spPr bwMode="auto">
                <a:xfrm>
                  <a:off x="10086212" y="6672990"/>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72" name="Oval 7"/>
                <p:cNvSpPr>
                  <a:spLocks noChangeArrowheads="1"/>
                </p:cNvSpPr>
                <p:nvPr/>
              </p:nvSpPr>
              <p:spPr bwMode="auto">
                <a:xfrm>
                  <a:off x="10030955" y="6181353"/>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73" name="Oval 7"/>
                <p:cNvSpPr>
                  <a:spLocks noChangeArrowheads="1"/>
                </p:cNvSpPr>
                <p:nvPr/>
              </p:nvSpPr>
              <p:spPr bwMode="auto">
                <a:xfrm>
                  <a:off x="10358924" y="5976185"/>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74" name="Oval 7"/>
                <p:cNvSpPr>
                  <a:spLocks noChangeArrowheads="1"/>
                </p:cNvSpPr>
                <p:nvPr/>
              </p:nvSpPr>
              <p:spPr bwMode="auto">
                <a:xfrm>
                  <a:off x="10222959" y="5607360"/>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75" name="Oval 7"/>
                <p:cNvSpPr>
                  <a:spLocks noChangeArrowheads="1"/>
                </p:cNvSpPr>
                <p:nvPr/>
              </p:nvSpPr>
              <p:spPr bwMode="auto">
                <a:xfrm>
                  <a:off x="10635382" y="5524505"/>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76" name="Oval 7"/>
                <p:cNvSpPr>
                  <a:spLocks noChangeArrowheads="1"/>
                </p:cNvSpPr>
                <p:nvPr/>
              </p:nvSpPr>
              <p:spPr bwMode="auto">
                <a:xfrm>
                  <a:off x="10919623" y="5740200"/>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77" name="Oval 7"/>
                <p:cNvSpPr>
                  <a:spLocks noChangeArrowheads="1"/>
                </p:cNvSpPr>
                <p:nvPr/>
              </p:nvSpPr>
              <p:spPr bwMode="auto">
                <a:xfrm>
                  <a:off x="10673686" y="5917953"/>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78" name="Oval 7"/>
                <p:cNvSpPr>
                  <a:spLocks noChangeArrowheads="1"/>
                </p:cNvSpPr>
                <p:nvPr/>
              </p:nvSpPr>
              <p:spPr bwMode="auto">
                <a:xfrm>
                  <a:off x="10619125" y="6122818"/>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79" name="Oval 7"/>
                <p:cNvSpPr>
                  <a:spLocks noChangeArrowheads="1"/>
                </p:cNvSpPr>
                <p:nvPr/>
              </p:nvSpPr>
              <p:spPr bwMode="auto">
                <a:xfrm>
                  <a:off x="10510025" y="6327587"/>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80" name="Oval 7"/>
                <p:cNvSpPr>
                  <a:spLocks noChangeArrowheads="1"/>
                </p:cNvSpPr>
                <p:nvPr/>
              </p:nvSpPr>
              <p:spPr bwMode="auto">
                <a:xfrm>
                  <a:off x="10673686" y="6354334"/>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81" name="Oval 7"/>
                <p:cNvSpPr>
                  <a:spLocks noChangeArrowheads="1"/>
                </p:cNvSpPr>
                <p:nvPr/>
              </p:nvSpPr>
              <p:spPr bwMode="auto">
                <a:xfrm>
                  <a:off x="10865651" y="6599129"/>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82" name="Oval 7"/>
                <p:cNvSpPr>
                  <a:spLocks noChangeArrowheads="1"/>
                </p:cNvSpPr>
                <p:nvPr/>
              </p:nvSpPr>
              <p:spPr bwMode="auto">
                <a:xfrm>
                  <a:off x="10565767" y="6764154"/>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83" name="Oval 7"/>
                <p:cNvSpPr>
                  <a:spLocks noChangeArrowheads="1"/>
                </p:cNvSpPr>
                <p:nvPr/>
              </p:nvSpPr>
              <p:spPr bwMode="auto">
                <a:xfrm>
                  <a:off x="10933976" y="7077895"/>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84" name="Oval 7"/>
                <p:cNvSpPr>
                  <a:spLocks noChangeArrowheads="1"/>
                </p:cNvSpPr>
                <p:nvPr/>
              </p:nvSpPr>
              <p:spPr bwMode="auto">
                <a:xfrm>
                  <a:off x="10468014" y="6954394"/>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85" name="Oval 7"/>
                <p:cNvSpPr>
                  <a:spLocks noChangeArrowheads="1"/>
                </p:cNvSpPr>
                <p:nvPr/>
              </p:nvSpPr>
              <p:spPr bwMode="auto">
                <a:xfrm>
                  <a:off x="9157863" y="5676336"/>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86" name="Oval 7"/>
                <p:cNvSpPr>
                  <a:spLocks noChangeArrowheads="1"/>
                </p:cNvSpPr>
                <p:nvPr/>
              </p:nvSpPr>
              <p:spPr bwMode="auto">
                <a:xfrm>
                  <a:off x="9307613" y="6278073"/>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87" name="Oval 7"/>
                <p:cNvSpPr>
                  <a:spLocks noChangeArrowheads="1"/>
                </p:cNvSpPr>
                <p:nvPr/>
              </p:nvSpPr>
              <p:spPr bwMode="auto">
                <a:xfrm>
                  <a:off x="9282422" y="6998227"/>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88" name="Oval 7"/>
                <p:cNvSpPr>
                  <a:spLocks noChangeArrowheads="1"/>
                </p:cNvSpPr>
                <p:nvPr/>
              </p:nvSpPr>
              <p:spPr bwMode="auto">
                <a:xfrm>
                  <a:off x="9690411" y="5906186"/>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89" name="Oval 7"/>
                <p:cNvSpPr>
                  <a:spLocks noChangeArrowheads="1"/>
                </p:cNvSpPr>
                <p:nvPr/>
              </p:nvSpPr>
              <p:spPr bwMode="auto">
                <a:xfrm>
                  <a:off x="9690411" y="5551883"/>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90" name="Oval 7"/>
                <p:cNvSpPr>
                  <a:spLocks noChangeArrowheads="1"/>
                </p:cNvSpPr>
                <p:nvPr/>
              </p:nvSpPr>
              <p:spPr bwMode="auto">
                <a:xfrm>
                  <a:off x="9704148" y="6411203"/>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91" name="Oval 7"/>
                <p:cNvSpPr>
                  <a:spLocks noChangeArrowheads="1"/>
                </p:cNvSpPr>
                <p:nvPr/>
              </p:nvSpPr>
              <p:spPr bwMode="auto">
                <a:xfrm>
                  <a:off x="9513735" y="6755776"/>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92" name="Oval 7"/>
                <p:cNvSpPr>
                  <a:spLocks noChangeArrowheads="1"/>
                </p:cNvSpPr>
                <p:nvPr/>
              </p:nvSpPr>
              <p:spPr bwMode="auto">
                <a:xfrm>
                  <a:off x="11194640" y="5619261"/>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93" name="Oval 7"/>
                <p:cNvSpPr>
                  <a:spLocks noChangeArrowheads="1"/>
                </p:cNvSpPr>
                <p:nvPr/>
              </p:nvSpPr>
              <p:spPr bwMode="auto">
                <a:xfrm>
                  <a:off x="11410982" y="5865597"/>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94" name="Oval 7"/>
                <p:cNvSpPr>
                  <a:spLocks noChangeArrowheads="1"/>
                </p:cNvSpPr>
                <p:nvPr/>
              </p:nvSpPr>
              <p:spPr bwMode="auto">
                <a:xfrm>
                  <a:off x="11070769" y="6111025"/>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95" name="Oval 7"/>
                <p:cNvSpPr>
                  <a:spLocks noChangeArrowheads="1"/>
                </p:cNvSpPr>
                <p:nvPr/>
              </p:nvSpPr>
              <p:spPr bwMode="auto">
                <a:xfrm>
                  <a:off x="11082861" y="6928405"/>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96" name="Oval 7"/>
                <p:cNvSpPr>
                  <a:spLocks noChangeArrowheads="1"/>
                </p:cNvSpPr>
                <p:nvPr/>
              </p:nvSpPr>
              <p:spPr bwMode="auto">
                <a:xfrm>
                  <a:off x="11382244" y="6491029"/>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97" name="Oval 7"/>
                <p:cNvSpPr>
                  <a:spLocks noChangeArrowheads="1"/>
                </p:cNvSpPr>
                <p:nvPr/>
              </p:nvSpPr>
              <p:spPr bwMode="auto">
                <a:xfrm>
                  <a:off x="11477789" y="6967977"/>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98" name="Oval 7"/>
                <p:cNvSpPr>
                  <a:spLocks noChangeArrowheads="1"/>
                </p:cNvSpPr>
                <p:nvPr/>
              </p:nvSpPr>
              <p:spPr bwMode="auto">
                <a:xfrm>
                  <a:off x="11423146" y="5548008"/>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grpSp>
        </p:grpSp>
        <p:sp>
          <p:nvSpPr>
            <p:cNvPr id="185" name="Text Box 38"/>
            <p:cNvSpPr txBox="1">
              <a:spLocks noChangeArrowheads="1"/>
            </p:cNvSpPr>
            <p:nvPr/>
          </p:nvSpPr>
          <p:spPr bwMode="auto">
            <a:xfrm>
              <a:off x="1187303" y="3655584"/>
              <a:ext cx="263268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lnSpc>
                  <a:spcPct val="80000"/>
                </a:lnSpc>
              </a:pPr>
              <a:r>
                <a:rPr lang="en-AU" sz="2000" b="0" dirty="0" err="1">
                  <a:solidFill>
                    <a:schemeClr val="bg2">
                      <a:lumMod val="60000"/>
                      <a:lumOff val="40000"/>
                    </a:schemeClr>
                  </a:solidFill>
                  <a:latin typeface="+mn-lt"/>
                  <a:cs typeface="Times New Roman" pitchFamily="18" charset="0"/>
                </a:rPr>
                <a:t>o</a:t>
              </a:r>
              <a:r>
                <a:rPr lang="en-AU" sz="2000" b="0" dirty="0" err="1" smtClean="0">
                  <a:solidFill>
                    <a:schemeClr val="bg2">
                      <a:lumMod val="60000"/>
                      <a:lumOff val="40000"/>
                    </a:schemeClr>
                  </a:solidFill>
                  <a:latin typeface="+mn-lt"/>
                  <a:cs typeface="Times New Roman" pitchFamily="18" charset="0"/>
                </a:rPr>
                <a:t>verdensity</a:t>
              </a:r>
              <a:r>
                <a:rPr lang="en-AU" sz="2000" b="0" dirty="0" smtClean="0">
                  <a:solidFill>
                    <a:schemeClr val="bg2">
                      <a:lumMod val="60000"/>
                      <a:lumOff val="40000"/>
                    </a:schemeClr>
                  </a:solidFill>
                  <a:latin typeface="+mn-lt"/>
                  <a:cs typeface="Times New Roman" pitchFamily="18" charset="0"/>
                </a:rPr>
                <a:t> regions</a:t>
              </a:r>
              <a:endParaRPr lang="en-US" sz="2000" b="0" dirty="0">
                <a:solidFill>
                  <a:schemeClr val="bg2">
                    <a:lumMod val="60000"/>
                    <a:lumOff val="40000"/>
                  </a:schemeClr>
                </a:solidFill>
                <a:latin typeface="+mn-lt"/>
                <a:cs typeface="Times New Roman" pitchFamily="18" charset="0"/>
              </a:endParaRPr>
            </a:p>
          </p:txBody>
        </p:sp>
      </p:grpSp>
      <p:sp>
        <p:nvSpPr>
          <p:cNvPr id="10" name="Right Arrow 9"/>
          <p:cNvSpPr/>
          <p:nvPr/>
        </p:nvSpPr>
        <p:spPr bwMode="auto">
          <a:xfrm>
            <a:off x="4139687" y="2550569"/>
            <a:ext cx="635343" cy="378149"/>
          </a:xfrm>
          <a:prstGeom prst="rightArrow">
            <a:avLst/>
          </a:prstGeom>
          <a:solidFill>
            <a:srgbClr val="FF0000"/>
          </a:solidFill>
          <a:ln w="508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grpSp>
        <p:nvGrpSpPr>
          <p:cNvPr id="13" name="Group 12"/>
          <p:cNvGrpSpPr/>
          <p:nvPr/>
        </p:nvGrpSpPr>
        <p:grpSpPr>
          <a:xfrm>
            <a:off x="5040052" y="1340768"/>
            <a:ext cx="3509578" cy="2887185"/>
            <a:chOff x="9869404" y="3638159"/>
            <a:chExt cx="3509578" cy="2887185"/>
          </a:xfrm>
        </p:grpSpPr>
        <p:sp>
          <p:nvSpPr>
            <p:cNvPr id="243" name="Rectangle 37"/>
            <p:cNvSpPr>
              <a:spLocks noChangeArrowheads="1"/>
            </p:cNvSpPr>
            <p:nvPr/>
          </p:nvSpPr>
          <p:spPr bwMode="auto">
            <a:xfrm>
              <a:off x="9869404" y="3638159"/>
              <a:ext cx="3509578" cy="2720975"/>
            </a:xfrm>
            <a:prstGeom prst="rect">
              <a:avLst/>
            </a:prstGeom>
            <a:solidFill>
              <a:schemeClr val="tx1"/>
            </a:solidFill>
            <a:ln w="38100">
              <a:solidFill>
                <a:schemeClr val="bg1"/>
              </a:solidFill>
              <a:miter lim="800000"/>
              <a:headEnd/>
              <a:tailEnd/>
            </a:ln>
            <a:extLst/>
          </p:spPr>
          <p:txBody>
            <a:bodyPr wrap="none" anchor="ctr"/>
            <a:lstStyle/>
            <a:p>
              <a:endParaRPr lang="en-AU"/>
            </a:p>
          </p:txBody>
        </p:sp>
        <p:grpSp>
          <p:nvGrpSpPr>
            <p:cNvPr id="477" name="Group 476"/>
            <p:cNvGrpSpPr/>
            <p:nvPr/>
          </p:nvGrpSpPr>
          <p:grpSpPr>
            <a:xfrm>
              <a:off x="9872662" y="3964623"/>
              <a:ext cx="3327257" cy="2560721"/>
              <a:chOff x="9157863" y="5524505"/>
              <a:chExt cx="3327257" cy="2560721"/>
            </a:xfrm>
          </p:grpSpPr>
          <p:sp>
            <p:nvSpPr>
              <p:cNvPr id="478" name="Oval 7"/>
              <p:cNvSpPr>
                <a:spLocks noChangeArrowheads="1"/>
              </p:cNvSpPr>
              <p:nvPr/>
            </p:nvSpPr>
            <p:spPr bwMode="auto">
              <a:xfrm>
                <a:off x="9895799" y="7053800"/>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79" name="Oval 7"/>
              <p:cNvSpPr>
                <a:spLocks noChangeArrowheads="1"/>
              </p:cNvSpPr>
              <p:nvPr/>
            </p:nvSpPr>
            <p:spPr bwMode="auto">
              <a:xfrm>
                <a:off x="10086212" y="6672990"/>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80" name="Oval 7"/>
              <p:cNvSpPr>
                <a:spLocks noChangeArrowheads="1"/>
              </p:cNvSpPr>
              <p:nvPr/>
            </p:nvSpPr>
            <p:spPr bwMode="auto">
              <a:xfrm>
                <a:off x="10030955" y="6181353"/>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81" name="Oval 7"/>
              <p:cNvSpPr>
                <a:spLocks noChangeArrowheads="1"/>
              </p:cNvSpPr>
              <p:nvPr/>
            </p:nvSpPr>
            <p:spPr bwMode="auto">
              <a:xfrm>
                <a:off x="10358924" y="5976185"/>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82" name="Oval 7"/>
              <p:cNvSpPr>
                <a:spLocks noChangeArrowheads="1"/>
              </p:cNvSpPr>
              <p:nvPr/>
            </p:nvSpPr>
            <p:spPr bwMode="auto">
              <a:xfrm>
                <a:off x="10222959" y="5607360"/>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83" name="Oval 7"/>
              <p:cNvSpPr>
                <a:spLocks noChangeArrowheads="1"/>
              </p:cNvSpPr>
              <p:nvPr/>
            </p:nvSpPr>
            <p:spPr bwMode="auto">
              <a:xfrm>
                <a:off x="10635382" y="5524505"/>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84" name="Oval 7"/>
              <p:cNvSpPr>
                <a:spLocks noChangeArrowheads="1"/>
              </p:cNvSpPr>
              <p:nvPr/>
            </p:nvSpPr>
            <p:spPr bwMode="auto">
              <a:xfrm>
                <a:off x="10919623" y="5740200"/>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85" name="Oval 7"/>
              <p:cNvSpPr>
                <a:spLocks noChangeArrowheads="1"/>
              </p:cNvSpPr>
              <p:nvPr/>
            </p:nvSpPr>
            <p:spPr bwMode="auto">
              <a:xfrm>
                <a:off x="10673686" y="5917953"/>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86" name="Oval 7"/>
              <p:cNvSpPr>
                <a:spLocks noChangeArrowheads="1"/>
              </p:cNvSpPr>
              <p:nvPr/>
            </p:nvSpPr>
            <p:spPr bwMode="auto">
              <a:xfrm>
                <a:off x="10619125" y="6122818"/>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87" name="Oval 7"/>
              <p:cNvSpPr>
                <a:spLocks noChangeArrowheads="1"/>
              </p:cNvSpPr>
              <p:nvPr/>
            </p:nvSpPr>
            <p:spPr bwMode="auto">
              <a:xfrm>
                <a:off x="10510025" y="6327587"/>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88" name="Oval 7"/>
              <p:cNvSpPr>
                <a:spLocks noChangeArrowheads="1"/>
              </p:cNvSpPr>
              <p:nvPr/>
            </p:nvSpPr>
            <p:spPr bwMode="auto">
              <a:xfrm>
                <a:off x="10673686" y="6354334"/>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89" name="Oval 7"/>
              <p:cNvSpPr>
                <a:spLocks noChangeArrowheads="1"/>
              </p:cNvSpPr>
              <p:nvPr/>
            </p:nvSpPr>
            <p:spPr bwMode="auto">
              <a:xfrm>
                <a:off x="10865651" y="6599129"/>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90" name="Oval 7"/>
              <p:cNvSpPr>
                <a:spLocks noChangeArrowheads="1"/>
              </p:cNvSpPr>
              <p:nvPr/>
            </p:nvSpPr>
            <p:spPr bwMode="auto">
              <a:xfrm>
                <a:off x="10565767" y="6764154"/>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91" name="Oval 7"/>
              <p:cNvSpPr>
                <a:spLocks noChangeArrowheads="1"/>
              </p:cNvSpPr>
              <p:nvPr/>
            </p:nvSpPr>
            <p:spPr bwMode="auto">
              <a:xfrm>
                <a:off x="10933976" y="7077895"/>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92" name="Oval 7"/>
              <p:cNvSpPr>
                <a:spLocks noChangeArrowheads="1"/>
              </p:cNvSpPr>
              <p:nvPr/>
            </p:nvSpPr>
            <p:spPr bwMode="auto">
              <a:xfrm>
                <a:off x="10468014" y="6954394"/>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93" name="Oval 7"/>
              <p:cNvSpPr>
                <a:spLocks noChangeArrowheads="1"/>
              </p:cNvSpPr>
              <p:nvPr/>
            </p:nvSpPr>
            <p:spPr bwMode="auto">
              <a:xfrm>
                <a:off x="9157863" y="5676336"/>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94" name="Oval 7"/>
              <p:cNvSpPr>
                <a:spLocks noChangeArrowheads="1"/>
              </p:cNvSpPr>
              <p:nvPr/>
            </p:nvSpPr>
            <p:spPr bwMode="auto">
              <a:xfrm>
                <a:off x="9307613" y="6278073"/>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95" name="Oval 7"/>
              <p:cNvSpPr>
                <a:spLocks noChangeArrowheads="1"/>
              </p:cNvSpPr>
              <p:nvPr/>
            </p:nvSpPr>
            <p:spPr bwMode="auto">
              <a:xfrm>
                <a:off x="9282422" y="6998227"/>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96" name="Oval 7"/>
              <p:cNvSpPr>
                <a:spLocks noChangeArrowheads="1"/>
              </p:cNvSpPr>
              <p:nvPr/>
            </p:nvSpPr>
            <p:spPr bwMode="auto">
              <a:xfrm>
                <a:off x="9690411" y="5906186"/>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97" name="Oval 7"/>
              <p:cNvSpPr>
                <a:spLocks noChangeArrowheads="1"/>
              </p:cNvSpPr>
              <p:nvPr/>
            </p:nvSpPr>
            <p:spPr bwMode="auto">
              <a:xfrm>
                <a:off x="9690411" y="5551883"/>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98" name="Oval 7"/>
              <p:cNvSpPr>
                <a:spLocks noChangeArrowheads="1"/>
              </p:cNvSpPr>
              <p:nvPr/>
            </p:nvSpPr>
            <p:spPr bwMode="auto">
              <a:xfrm>
                <a:off x="9704148" y="6411203"/>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499" name="Oval 7"/>
              <p:cNvSpPr>
                <a:spLocks noChangeArrowheads="1"/>
              </p:cNvSpPr>
              <p:nvPr/>
            </p:nvSpPr>
            <p:spPr bwMode="auto">
              <a:xfrm>
                <a:off x="9513735" y="6755776"/>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00" name="Oval 7"/>
              <p:cNvSpPr>
                <a:spLocks noChangeArrowheads="1"/>
              </p:cNvSpPr>
              <p:nvPr/>
            </p:nvSpPr>
            <p:spPr bwMode="auto">
              <a:xfrm>
                <a:off x="11194640" y="5619261"/>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01" name="Oval 7"/>
              <p:cNvSpPr>
                <a:spLocks noChangeArrowheads="1"/>
              </p:cNvSpPr>
              <p:nvPr/>
            </p:nvSpPr>
            <p:spPr bwMode="auto">
              <a:xfrm>
                <a:off x="11410982" y="5865597"/>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02" name="Oval 7"/>
              <p:cNvSpPr>
                <a:spLocks noChangeArrowheads="1"/>
              </p:cNvSpPr>
              <p:nvPr/>
            </p:nvSpPr>
            <p:spPr bwMode="auto">
              <a:xfrm>
                <a:off x="11070769" y="6111025"/>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03" name="Oval 7"/>
              <p:cNvSpPr>
                <a:spLocks noChangeArrowheads="1"/>
              </p:cNvSpPr>
              <p:nvPr/>
            </p:nvSpPr>
            <p:spPr bwMode="auto">
              <a:xfrm>
                <a:off x="11082861" y="6928405"/>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04" name="Oval 7"/>
              <p:cNvSpPr>
                <a:spLocks noChangeArrowheads="1"/>
              </p:cNvSpPr>
              <p:nvPr/>
            </p:nvSpPr>
            <p:spPr bwMode="auto">
              <a:xfrm>
                <a:off x="11382244" y="6491029"/>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05" name="Oval 7"/>
              <p:cNvSpPr>
                <a:spLocks noChangeArrowheads="1"/>
              </p:cNvSpPr>
              <p:nvPr/>
            </p:nvSpPr>
            <p:spPr bwMode="auto">
              <a:xfrm>
                <a:off x="11477789" y="6967977"/>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sp>
            <p:nvSpPr>
              <p:cNvPr id="506" name="Oval 7"/>
              <p:cNvSpPr>
                <a:spLocks noChangeArrowheads="1"/>
              </p:cNvSpPr>
              <p:nvPr/>
            </p:nvSpPr>
            <p:spPr bwMode="auto">
              <a:xfrm>
                <a:off x="11423146" y="5548008"/>
                <a:ext cx="1007331" cy="1007331"/>
              </a:xfrm>
              <a:prstGeom prst="ellipse">
                <a:avLst/>
              </a:prstGeom>
              <a:gradFill rotWithShape="1">
                <a:gsLst>
                  <a:gs pos="0">
                    <a:schemeClr val="accent6">
                      <a:lumMod val="60000"/>
                      <a:lumOff val="40000"/>
                    </a:schemeClr>
                  </a:gs>
                  <a:gs pos="100000">
                    <a:srgbClr val="000000">
                      <a:alpha val="0"/>
                    </a:srgbClr>
                  </a:gs>
                </a:gsLst>
                <a:path path="shape">
                  <a:fillToRect l="50000" t="50000" r="50000" b="50000"/>
                </a:path>
              </a:gradFill>
              <a:ln>
                <a:noFill/>
              </a:ln>
              <a:extLst/>
            </p:spPr>
            <p:txBody>
              <a:bodyPr wrap="none" anchor="ctr"/>
              <a:lstStyle/>
              <a:p>
                <a:endParaRPr lang="en-AU"/>
              </a:p>
            </p:txBody>
          </p:sp>
        </p:grpSp>
        <p:sp>
          <p:nvSpPr>
            <p:cNvPr id="11" name="Rectangle 10"/>
            <p:cNvSpPr/>
            <p:nvPr/>
          </p:nvSpPr>
          <p:spPr bwMode="auto">
            <a:xfrm>
              <a:off x="9909062" y="3892614"/>
              <a:ext cx="3455606" cy="2450803"/>
            </a:xfrm>
            <a:prstGeom prst="rect">
              <a:avLst/>
            </a:prstGeom>
            <a:solidFill>
              <a:schemeClr val="tx1">
                <a:alpha val="39000"/>
              </a:schemeClr>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252" name="Text Box 38"/>
            <p:cNvSpPr txBox="1">
              <a:spLocks noChangeArrowheads="1"/>
            </p:cNvSpPr>
            <p:nvPr/>
          </p:nvSpPr>
          <p:spPr bwMode="auto">
            <a:xfrm>
              <a:off x="10038188" y="3691613"/>
              <a:ext cx="32071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lnSpc>
                  <a:spcPct val="80000"/>
                </a:lnSpc>
              </a:pPr>
              <a:r>
                <a:rPr lang="en-AU" sz="2000" b="0" dirty="0">
                  <a:solidFill>
                    <a:schemeClr val="bg2">
                      <a:lumMod val="60000"/>
                      <a:lumOff val="40000"/>
                    </a:schemeClr>
                  </a:solidFill>
                  <a:latin typeface="+mn-lt"/>
                  <a:cs typeface="Times New Roman" pitchFamily="18" charset="0"/>
                </a:rPr>
                <a:t>black holes form</a:t>
              </a:r>
              <a:br>
                <a:rPr lang="en-AU" sz="2000" b="0" dirty="0">
                  <a:solidFill>
                    <a:schemeClr val="bg2">
                      <a:lumMod val="60000"/>
                      <a:lumOff val="40000"/>
                    </a:schemeClr>
                  </a:solidFill>
                  <a:latin typeface="+mn-lt"/>
                  <a:cs typeface="Times New Roman" pitchFamily="18" charset="0"/>
                </a:rPr>
              </a:br>
              <a:r>
                <a:rPr lang="en-AU" sz="2000" b="0" dirty="0" smtClean="0">
                  <a:solidFill>
                    <a:schemeClr val="bg2">
                      <a:lumMod val="60000"/>
                      <a:lumOff val="40000"/>
                    </a:schemeClr>
                  </a:solidFill>
                  <a:latin typeface="+mn-lt"/>
                  <a:cs typeface="Times New Roman" pitchFamily="18" charset="0"/>
                </a:rPr>
                <a:t>during </a:t>
              </a:r>
              <a:r>
                <a:rPr lang="en-AU" sz="2000" b="0" dirty="0">
                  <a:solidFill>
                    <a:schemeClr val="bg2">
                      <a:lumMod val="60000"/>
                      <a:lumOff val="40000"/>
                    </a:schemeClr>
                  </a:solidFill>
                  <a:latin typeface="+mn-lt"/>
                  <a:cs typeface="Times New Roman" pitchFamily="18" charset="0"/>
                </a:rPr>
                <a:t>phase transition</a:t>
              </a:r>
              <a:endParaRPr lang="en-US" sz="2000" b="0" dirty="0">
                <a:solidFill>
                  <a:schemeClr val="bg2">
                    <a:lumMod val="60000"/>
                    <a:lumOff val="40000"/>
                  </a:schemeClr>
                </a:solidFill>
                <a:latin typeface="+mn-lt"/>
                <a:cs typeface="Times New Roman" pitchFamily="18" charset="0"/>
              </a:endParaRPr>
            </a:p>
          </p:txBody>
        </p:sp>
        <p:grpSp>
          <p:nvGrpSpPr>
            <p:cNvPr id="3" name="Group 2"/>
            <p:cNvGrpSpPr/>
            <p:nvPr/>
          </p:nvGrpSpPr>
          <p:grpSpPr>
            <a:xfrm>
              <a:off x="10306076" y="4298822"/>
              <a:ext cx="2407832" cy="1767663"/>
              <a:chOff x="9634816" y="5906186"/>
              <a:chExt cx="2407832" cy="1767663"/>
            </a:xfrm>
            <a:solidFill>
              <a:schemeClr val="bg1"/>
            </a:solidFill>
          </p:grpSpPr>
          <p:grpSp>
            <p:nvGrpSpPr>
              <p:cNvPr id="2" name="Group 1"/>
              <p:cNvGrpSpPr/>
              <p:nvPr/>
            </p:nvGrpSpPr>
            <p:grpSpPr>
              <a:xfrm>
                <a:off x="9634816" y="5906186"/>
                <a:ext cx="2362086" cy="1767663"/>
                <a:chOff x="9634816" y="5906186"/>
                <a:chExt cx="2362086" cy="1767663"/>
              </a:xfrm>
              <a:grpFill/>
            </p:grpSpPr>
            <p:sp>
              <p:nvSpPr>
                <p:cNvPr id="337" name="Oval 12"/>
                <p:cNvSpPr>
                  <a:spLocks noChangeArrowheads="1"/>
                </p:cNvSpPr>
                <p:nvPr/>
              </p:nvSpPr>
              <p:spPr bwMode="auto">
                <a:xfrm>
                  <a:off x="10230826" y="6041070"/>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38" name="Oval 13"/>
                <p:cNvSpPr>
                  <a:spLocks noChangeArrowheads="1"/>
                </p:cNvSpPr>
                <p:nvPr/>
              </p:nvSpPr>
              <p:spPr bwMode="auto">
                <a:xfrm>
                  <a:off x="10791720" y="6096643"/>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39" name="Oval 14"/>
                <p:cNvSpPr>
                  <a:spLocks noChangeArrowheads="1"/>
                </p:cNvSpPr>
                <p:nvPr/>
              </p:nvSpPr>
              <p:spPr bwMode="auto">
                <a:xfrm>
                  <a:off x="11072168" y="6376981"/>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40" name="Oval 15"/>
                <p:cNvSpPr>
                  <a:spLocks noChangeArrowheads="1"/>
                </p:cNvSpPr>
                <p:nvPr/>
              </p:nvSpPr>
              <p:spPr bwMode="auto">
                <a:xfrm>
                  <a:off x="10847316" y="6880847"/>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44" name="Oval 12"/>
                <p:cNvSpPr>
                  <a:spLocks noChangeArrowheads="1"/>
                </p:cNvSpPr>
                <p:nvPr/>
              </p:nvSpPr>
              <p:spPr bwMode="auto">
                <a:xfrm>
                  <a:off x="10559179" y="5906186"/>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46" name="Oval 14"/>
                <p:cNvSpPr>
                  <a:spLocks noChangeArrowheads="1"/>
                </p:cNvSpPr>
                <p:nvPr/>
              </p:nvSpPr>
              <p:spPr bwMode="auto">
                <a:xfrm>
                  <a:off x="11400521" y="6242097"/>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47" name="Oval 15"/>
                <p:cNvSpPr>
                  <a:spLocks noChangeArrowheads="1"/>
                </p:cNvSpPr>
                <p:nvPr/>
              </p:nvSpPr>
              <p:spPr bwMode="auto">
                <a:xfrm>
                  <a:off x="11175669" y="6745963"/>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48" name="Oval 16"/>
                <p:cNvSpPr>
                  <a:spLocks noChangeArrowheads="1"/>
                </p:cNvSpPr>
                <p:nvPr/>
              </p:nvSpPr>
              <p:spPr bwMode="auto">
                <a:xfrm>
                  <a:off x="10839626" y="6410052"/>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49" name="Oval 17"/>
                <p:cNvSpPr>
                  <a:spLocks noChangeArrowheads="1"/>
                </p:cNvSpPr>
                <p:nvPr/>
              </p:nvSpPr>
              <p:spPr bwMode="auto">
                <a:xfrm>
                  <a:off x="10559179" y="6690389"/>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51" name="Oval 12"/>
                <p:cNvSpPr>
                  <a:spLocks noChangeArrowheads="1"/>
                </p:cNvSpPr>
                <p:nvPr/>
              </p:nvSpPr>
              <p:spPr bwMode="auto">
                <a:xfrm>
                  <a:off x="10994337" y="6561940"/>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52" name="Oval 13"/>
                <p:cNvSpPr>
                  <a:spLocks noChangeArrowheads="1"/>
                </p:cNvSpPr>
                <p:nvPr/>
              </p:nvSpPr>
              <p:spPr bwMode="auto">
                <a:xfrm>
                  <a:off x="11555231" y="6617513"/>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53" name="Oval 14"/>
                <p:cNvSpPr>
                  <a:spLocks noChangeArrowheads="1"/>
                </p:cNvSpPr>
                <p:nvPr/>
              </p:nvSpPr>
              <p:spPr bwMode="auto">
                <a:xfrm>
                  <a:off x="11835679" y="6897851"/>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54" name="Oval 15"/>
                <p:cNvSpPr>
                  <a:spLocks noChangeArrowheads="1"/>
                </p:cNvSpPr>
                <p:nvPr/>
              </p:nvSpPr>
              <p:spPr bwMode="auto">
                <a:xfrm>
                  <a:off x="11610827" y="7401717"/>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55" name="Oval 16"/>
                <p:cNvSpPr>
                  <a:spLocks noChangeArrowheads="1"/>
                </p:cNvSpPr>
                <p:nvPr/>
              </p:nvSpPr>
              <p:spPr bwMode="auto">
                <a:xfrm>
                  <a:off x="11274784" y="7065806"/>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56" name="Oval 17"/>
                <p:cNvSpPr>
                  <a:spLocks noChangeArrowheads="1"/>
                </p:cNvSpPr>
                <p:nvPr/>
              </p:nvSpPr>
              <p:spPr bwMode="auto">
                <a:xfrm>
                  <a:off x="10994337" y="7346143"/>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58" name="Oval 12"/>
                <p:cNvSpPr>
                  <a:spLocks noChangeArrowheads="1"/>
                </p:cNvSpPr>
                <p:nvPr/>
              </p:nvSpPr>
              <p:spPr bwMode="auto">
                <a:xfrm>
                  <a:off x="9634816" y="6152216"/>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60" name="Oval 14"/>
                <p:cNvSpPr>
                  <a:spLocks noChangeArrowheads="1"/>
                </p:cNvSpPr>
                <p:nvPr/>
              </p:nvSpPr>
              <p:spPr bwMode="auto">
                <a:xfrm>
                  <a:off x="10042281" y="6369263"/>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61" name="Oval 15"/>
                <p:cNvSpPr>
                  <a:spLocks noChangeArrowheads="1"/>
                </p:cNvSpPr>
                <p:nvPr/>
              </p:nvSpPr>
              <p:spPr bwMode="auto">
                <a:xfrm>
                  <a:off x="10251306" y="6991993"/>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62" name="Oval 16"/>
                <p:cNvSpPr>
                  <a:spLocks noChangeArrowheads="1"/>
                </p:cNvSpPr>
                <p:nvPr/>
              </p:nvSpPr>
              <p:spPr bwMode="auto">
                <a:xfrm>
                  <a:off x="9915263" y="6656082"/>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63" name="Oval 17"/>
                <p:cNvSpPr>
                  <a:spLocks noChangeArrowheads="1"/>
                </p:cNvSpPr>
                <p:nvPr/>
              </p:nvSpPr>
              <p:spPr bwMode="auto">
                <a:xfrm>
                  <a:off x="9634816" y="6936419"/>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65" name="Oval 12"/>
                <p:cNvSpPr>
                  <a:spLocks noChangeArrowheads="1"/>
                </p:cNvSpPr>
                <p:nvPr/>
              </p:nvSpPr>
              <p:spPr bwMode="auto">
                <a:xfrm>
                  <a:off x="9747133" y="6778499"/>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66" name="Oval 13"/>
                <p:cNvSpPr>
                  <a:spLocks noChangeArrowheads="1"/>
                </p:cNvSpPr>
                <p:nvPr/>
              </p:nvSpPr>
              <p:spPr bwMode="auto">
                <a:xfrm>
                  <a:off x="10335672" y="6493548"/>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67" name="Oval 14"/>
                <p:cNvSpPr>
                  <a:spLocks noChangeArrowheads="1"/>
                </p:cNvSpPr>
                <p:nvPr/>
              </p:nvSpPr>
              <p:spPr bwMode="auto">
                <a:xfrm>
                  <a:off x="10588475" y="7114410"/>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68" name="Oval 15"/>
                <p:cNvSpPr>
                  <a:spLocks noChangeArrowheads="1"/>
                </p:cNvSpPr>
                <p:nvPr/>
              </p:nvSpPr>
              <p:spPr bwMode="auto">
                <a:xfrm>
                  <a:off x="10363623" y="7618276"/>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69" name="Oval 16"/>
                <p:cNvSpPr>
                  <a:spLocks noChangeArrowheads="1"/>
                </p:cNvSpPr>
                <p:nvPr/>
              </p:nvSpPr>
              <p:spPr bwMode="auto">
                <a:xfrm>
                  <a:off x="10027580" y="7282365"/>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70" name="Oval 17"/>
                <p:cNvSpPr>
                  <a:spLocks noChangeArrowheads="1"/>
                </p:cNvSpPr>
                <p:nvPr/>
              </p:nvSpPr>
              <p:spPr bwMode="auto">
                <a:xfrm>
                  <a:off x="9747133" y="7562702"/>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72" name="Oval 12"/>
                <p:cNvSpPr>
                  <a:spLocks noChangeArrowheads="1"/>
                </p:cNvSpPr>
                <p:nvPr/>
              </p:nvSpPr>
              <p:spPr bwMode="auto">
                <a:xfrm>
                  <a:off x="11099965" y="6013283"/>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73" name="Oval 13"/>
                <p:cNvSpPr>
                  <a:spLocks noChangeArrowheads="1"/>
                </p:cNvSpPr>
                <p:nvPr/>
              </p:nvSpPr>
              <p:spPr bwMode="auto">
                <a:xfrm>
                  <a:off x="11660859" y="6068856"/>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74" name="Oval 14"/>
                <p:cNvSpPr>
                  <a:spLocks noChangeArrowheads="1"/>
                </p:cNvSpPr>
                <p:nvPr/>
              </p:nvSpPr>
              <p:spPr bwMode="auto">
                <a:xfrm>
                  <a:off x="11941307" y="6349194"/>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sp>
              <p:nvSpPr>
                <p:cNvPr id="376" name="Oval 16"/>
                <p:cNvSpPr>
                  <a:spLocks noChangeArrowheads="1"/>
                </p:cNvSpPr>
                <p:nvPr/>
              </p:nvSpPr>
              <p:spPr bwMode="auto">
                <a:xfrm>
                  <a:off x="11400521" y="7618275"/>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grpSp>
          <p:sp>
            <p:nvSpPr>
              <p:cNvPr id="335" name="Oval 17"/>
              <p:cNvSpPr>
                <a:spLocks noChangeArrowheads="1"/>
              </p:cNvSpPr>
              <p:nvPr/>
            </p:nvSpPr>
            <p:spPr bwMode="auto">
              <a:xfrm>
                <a:off x="11987053" y="7418534"/>
                <a:ext cx="55595" cy="555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p>
            </p:txBody>
          </p:sp>
        </p:grpSp>
      </p:grpSp>
      <p:sp>
        <p:nvSpPr>
          <p:cNvPr id="726" name="Text Box 36"/>
          <p:cNvSpPr txBox="1">
            <a:spLocks noChangeArrowheads="1"/>
          </p:cNvSpPr>
          <p:nvPr/>
        </p:nvSpPr>
        <p:spPr bwMode="auto">
          <a:xfrm>
            <a:off x="-1" y="780266"/>
            <a:ext cx="8815647" cy="45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58775" indent="-358775"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lnSpc>
                <a:spcPct val="90000"/>
              </a:lnSpc>
              <a:buFont typeface="Arial" pitchFamily="34" charset="0"/>
              <a:buChar char="•"/>
            </a:pPr>
            <a:r>
              <a:rPr lang="en-AU" sz="2600" dirty="0" smtClean="0">
                <a:solidFill>
                  <a:schemeClr val="bg1"/>
                </a:solidFill>
                <a:latin typeface="+mn-lt"/>
                <a:cs typeface="Times New Roman" pitchFamily="18" charset="0"/>
              </a:rPr>
              <a:t>SMPBH’s form </a:t>
            </a:r>
            <a:r>
              <a:rPr lang="en-AU" sz="2600" dirty="0">
                <a:solidFill>
                  <a:schemeClr val="bg1"/>
                </a:solidFill>
                <a:latin typeface="+mn-lt"/>
                <a:cs typeface="Times New Roman" pitchFamily="18" charset="0"/>
              </a:rPr>
              <a:t>at </a:t>
            </a:r>
            <a:r>
              <a:rPr lang="en-AU" sz="2600" i="1" dirty="0" smtClean="0">
                <a:solidFill>
                  <a:srgbClr val="000000"/>
                </a:solidFill>
                <a:latin typeface="Arial"/>
                <a:cs typeface="Times New Roman" pitchFamily="18" charset="0"/>
              </a:rPr>
              <a:t>e</a:t>
            </a:r>
            <a:r>
              <a:rPr lang="en-AU" sz="2600" i="1" baseline="30000" dirty="0" smtClean="0">
                <a:solidFill>
                  <a:srgbClr val="000000"/>
                </a:solidFill>
                <a:latin typeface="Arial"/>
                <a:cs typeface="Times New Roman" pitchFamily="18" charset="0"/>
              </a:rPr>
              <a:t>+/-</a:t>
            </a:r>
            <a:r>
              <a:rPr lang="en-AU" sz="2600" i="1" dirty="0" smtClean="0">
                <a:solidFill>
                  <a:srgbClr val="000000"/>
                </a:solidFill>
                <a:latin typeface="Arial"/>
                <a:cs typeface="Times New Roman" pitchFamily="18" charset="0"/>
              </a:rPr>
              <a:t> </a:t>
            </a:r>
            <a:r>
              <a:rPr lang="en-AU" sz="2600" dirty="0" smtClean="0">
                <a:solidFill>
                  <a:srgbClr val="000000"/>
                </a:solidFill>
                <a:latin typeface="Arial"/>
                <a:cs typeface="Times New Roman" pitchFamily="18" charset="0"/>
              </a:rPr>
              <a:t>phase </a:t>
            </a:r>
            <a:r>
              <a:rPr lang="en-AU" sz="2600" dirty="0">
                <a:solidFill>
                  <a:srgbClr val="000000"/>
                </a:solidFill>
                <a:latin typeface="Arial"/>
                <a:cs typeface="Times New Roman" pitchFamily="18" charset="0"/>
              </a:rPr>
              <a:t>transition (</a:t>
            </a:r>
            <a:r>
              <a:rPr lang="en-AU" sz="2600" dirty="0" smtClean="0">
                <a:solidFill>
                  <a:srgbClr val="000000"/>
                </a:solidFill>
                <a:latin typeface="Arial"/>
                <a:cs typeface="Times New Roman" pitchFamily="18" charset="0"/>
              </a:rPr>
              <a:t>Carr,1975)</a:t>
            </a:r>
            <a:endParaRPr lang="en-AU" sz="2400" dirty="0">
              <a:solidFill>
                <a:schemeClr val="bg1"/>
              </a:solidFill>
              <a:cs typeface="Times New Roman" pitchFamily="18" charset="0"/>
            </a:endParaRPr>
          </a:p>
        </p:txBody>
      </p:sp>
      <p:sp>
        <p:nvSpPr>
          <p:cNvPr id="186" name="Text Box 40"/>
          <p:cNvSpPr txBox="1">
            <a:spLocks noChangeArrowheads="1"/>
          </p:cNvSpPr>
          <p:nvPr/>
        </p:nvSpPr>
        <p:spPr bwMode="auto">
          <a:xfrm>
            <a:off x="0" y="4104156"/>
            <a:ext cx="8815647" cy="2419124"/>
          </a:xfrm>
          <a:prstGeom prst="rect">
            <a:avLst/>
          </a:prstGeom>
          <a:solidFill>
            <a:schemeClr val="tx1"/>
          </a:solidFill>
          <a:ln>
            <a:noFill/>
          </a:ln>
          <a:extLst/>
        </p:spPr>
        <p:txBody>
          <a:bodyPr wrap="square">
            <a:spAutoFit/>
          </a:bodyPr>
          <a:lstStyle>
            <a:lvl1pPr marL="358775" indent="-358775"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lnSpc>
                <a:spcPct val="90000"/>
              </a:lnSpc>
              <a:buFont typeface="Arial" pitchFamily="34" charset="0"/>
              <a:buChar char="•"/>
            </a:pPr>
            <a:r>
              <a:rPr lang="en-AU" sz="2800" dirty="0" smtClean="0">
                <a:solidFill>
                  <a:schemeClr val="bg1"/>
                </a:solidFill>
                <a:latin typeface="+mn-lt"/>
                <a:cs typeface="Times New Roman" pitchFamily="18" charset="0"/>
              </a:rPr>
              <a:t>Size:  up to ~ 10</a:t>
            </a:r>
            <a:r>
              <a:rPr lang="en-AU" sz="2800" baseline="30000" dirty="0" smtClean="0">
                <a:solidFill>
                  <a:schemeClr val="bg1"/>
                </a:solidFill>
                <a:latin typeface="+mn-lt"/>
                <a:cs typeface="Times New Roman" pitchFamily="18" charset="0"/>
              </a:rPr>
              <a:t>35</a:t>
            </a:r>
            <a:r>
              <a:rPr lang="en-AU" sz="2800" dirty="0" smtClean="0">
                <a:solidFill>
                  <a:schemeClr val="bg1"/>
                </a:solidFill>
                <a:latin typeface="+mn-lt"/>
                <a:cs typeface="Times New Roman" pitchFamily="18" charset="0"/>
              </a:rPr>
              <a:t> - 10</a:t>
            </a:r>
            <a:r>
              <a:rPr lang="en-AU" sz="2800" baseline="30000" dirty="0" smtClean="0">
                <a:solidFill>
                  <a:schemeClr val="bg1"/>
                </a:solidFill>
                <a:latin typeface="+mn-lt"/>
                <a:cs typeface="Times New Roman" pitchFamily="18" charset="0"/>
              </a:rPr>
              <a:t>36</a:t>
            </a:r>
            <a:r>
              <a:rPr lang="en-AU" sz="2800" dirty="0" smtClean="0">
                <a:solidFill>
                  <a:schemeClr val="bg1"/>
                </a:solidFill>
                <a:latin typeface="+mn-lt"/>
                <a:cs typeface="Times New Roman" pitchFamily="18" charset="0"/>
              </a:rPr>
              <a:t> kg; </a:t>
            </a:r>
          </a:p>
          <a:p>
            <a:pPr algn="l" eaLnBrk="1" hangingPunct="1">
              <a:lnSpc>
                <a:spcPct val="90000"/>
              </a:lnSpc>
              <a:buFont typeface="Arial" pitchFamily="34" charset="0"/>
              <a:buChar char="•"/>
            </a:pPr>
            <a:r>
              <a:rPr lang="en-AU" sz="2800" dirty="0" smtClean="0">
                <a:solidFill>
                  <a:schemeClr val="bg1"/>
                </a:solidFill>
                <a:latin typeface="+mn-lt"/>
                <a:cs typeface="Times New Roman" pitchFamily="18" charset="0"/>
              </a:rPr>
              <a:t>Number density: 10</a:t>
            </a:r>
            <a:r>
              <a:rPr lang="en-AU" sz="2800" baseline="30000" dirty="0" smtClean="0">
                <a:solidFill>
                  <a:schemeClr val="bg1"/>
                </a:solidFill>
                <a:latin typeface="+mn-lt"/>
                <a:cs typeface="Times New Roman" pitchFamily="18" charset="0"/>
              </a:rPr>
              <a:t>-73</a:t>
            </a:r>
            <a:r>
              <a:rPr lang="en-AU" sz="2800" baseline="30000" dirty="0" smtClean="0">
                <a:solidFill>
                  <a:schemeClr val="bg1"/>
                </a:solidFill>
                <a:latin typeface="+mn-lt"/>
                <a:cs typeface="Times New Roman" pitchFamily="18" charset="0"/>
                <a:sym typeface="Symbol" panose="05050102010706020507" pitchFamily="18" charset="2"/>
              </a:rPr>
              <a:t>6</a:t>
            </a:r>
            <a:r>
              <a:rPr lang="en-AU" sz="2800" baseline="30000" dirty="0" smtClean="0">
                <a:solidFill>
                  <a:schemeClr val="bg1"/>
                </a:solidFill>
                <a:latin typeface="+mn-lt"/>
                <a:cs typeface="Times New Roman" pitchFamily="18" charset="0"/>
              </a:rPr>
              <a:t> </a:t>
            </a:r>
            <a:r>
              <a:rPr lang="en-AU" sz="2800" dirty="0" smtClean="0">
                <a:solidFill>
                  <a:schemeClr val="bg1"/>
                </a:solidFill>
                <a:latin typeface="+mn-lt"/>
                <a:cs typeface="Times New Roman" pitchFamily="18" charset="0"/>
              </a:rPr>
              <a:t>m</a:t>
            </a:r>
            <a:r>
              <a:rPr lang="en-AU" sz="2800" baseline="30000" dirty="0" smtClean="0">
                <a:solidFill>
                  <a:schemeClr val="bg1"/>
                </a:solidFill>
                <a:latin typeface="+mn-lt"/>
                <a:cs typeface="Times New Roman" pitchFamily="18" charset="0"/>
              </a:rPr>
              <a:t>-3</a:t>
            </a:r>
            <a:r>
              <a:rPr lang="en-AU" sz="2800" dirty="0" smtClean="0">
                <a:solidFill>
                  <a:schemeClr val="bg1"/>
                </a:solidFill>
                <a:latin typeface="+mn-lt"/>
                <a:cs typeface="Times New Roman" pitchFamily="18" charset="0"/>
              </a:rPr>
              <a:t> (present epoch)</a:t>
            </a:r>
          </a:p>
          <a:p>
            <a:pPr algn="l" eaLnBrk="1" hangingPunct="1">
              <a:lnSpc>
                <a:spcPct val="90000"/>
              </a:lnSpc>
              <a:buFont typeface="Arial" pitchFamily="34" charset="0"/>
              <a:buChar char="•"/>
            </a:pPr>
            <a:r>
              <a:rPr lang="en-AU" sz="2800" dirty="0" smtClean="0">
                <a:solidFill>
                  <a:schemeClr val="bg1"/>
                </a:solidFill>
                <a:latin typeface="+mn-lt"/>
                <a:cs typeface="Times New Roman" pitchFamily="18" charset="0"/>
              </a:rPr>
              <a:t>Present epoch galaxy number density: </a:t>
            </a:r>
            <a:r>
              <a:rPr lang="en-AU" sz="2800" dirty="0" smtClean="0">
                <a:solidFill>
                  <a:srgbClr val="000000"/>
                </a:solidFill>
                <a:latin typeface="Arial"/>
                <a:cs typeface="Times New Roman" pitchFamily="18" charset="0"/>
              </a:rPr>
              <a:t>10</a:t>
            </a:r>
            <a:r>
              <a:rPr lang="en-AU" sz="2800" baseline="30000" dirty="0" smtClean="0">
                <a:solidFill>
                  <a:srgbClr val="000000"/>
                </a:solidFill>
                <a:latin typeface="Arial"/>
                <a:cs typeface="Times New Roman" pitchFamily="18" charset="0"/>
              </a:rPr>
              <a:t>-69</a:t>
            </a:r>
            <a:r>
              <a:rPr lang="en-AU" sz="2800" dirty="0" smtClean="0">
                <a:solidFill>
                  <a:srgbClr val="000000"/>
                </a:solidFill>
                <a:latin typeface="Arial"/>
                <a:cs typeface="Times New Roman" pitchFamily="18" charset="0"/>
              </a:rPr>
              <a:t> m</a:t>
            </a:r>
            <a:r>
              <a:rPr lang="en-AU" sz="2800" baseline="30000" dirty="0" smtClean="0">
                <a:solidFill>
                  <a:srgbClr val="000000"/>
                </a:solidFill>
                <a:latin typeface="Arial"/>
                <a:cs typeface="Times New Roman" pitchFamily="18" charset="0"/>
              </a:rPr>
              <a:t>-3</a:t>
            </a:r>
            <a:endParaRPr lang="en-AU" sz="2800" dirty="0" smtClean="0">
              <a:solidFill>
                <a:srgbClr val="000000"/>
              </a:solidFill>
              <a:latin typeface="Arial"/>
              <a:cs typeface="Times New Roman" pitchFamily="18" charset="0"/>
            </a:endParaRPr>
          </a:p>
          <a:p>
            <a:pPr algn="l" eaLnBrk="1" hangingPunct="1">
              <a:lnSpc>
                <a:spcPct val="90000"/>
              </a:lnSpc>
              <a:buFont typeface="Arial" pitchFamily="34" charset="0"/>
              <a:buChar char="•"/>
            </a:pPr>
            <a:r>
              <a:rPr lang="en-AU" sz="2800" dirty="0" smtClean="0">
                <a:solidFill>
                  <a:srgbClr val="000000"/>
                </a:solidFill>
                <a:latin typeface="Arial"/>
                <a:cs typeface="Times New Roman" pitchFamily="18" charset="0"/>
              </a:rPr>
              <a:t>Assertion: all galactic centre black holes were originally primordial ‘Carr’ black holes</a:t>
            </a:r>
          </a:p>
          <a:p>
            <a:pPr algn="l" eaLnBrk="1" hangingPunct="1">
              <a:lnSpc>
                <a:spcPct val="90000"/>
              </a:lnSpc>
              <a:buFont typeface="Arial" pitchFamily="34" charset="0"/>
              <a:buChar char="•"/>
            </a:pPr>
            <a:r>
              <a:rPr lang="en-AU" sz="2800" dirty="0" smtClean="0">
                <a:solidFill>
                  <a:srgbClr val="000000"/>
                </a:solidFill>
                <a:latin typeface="Arial"/>
                <a:cs typeface="Times New Roman" pitchFamily="18" charset="0"/>
              </a:rPr>
              <a:t>Shell model shows halos can form in &lt; 1000 s </a:t>
            </a:r>
            <a:endParaRPr lang="en-AU" sz="2800" dirty="0">
              <a:solidFill>
                <a:schemeClr val="bg1"/>
              </a:solidFill>
              <a:latin typeface="+mn-lt"/>
              <a:cs typeface="Times New Roman" pitchFamily="18" charset="0"/>
            </a:endParaRPr>
          </a:p>
        </p:txBody>
      </p:sp>
    </p:spTree>
    <p:custDataLst>
      <p:tags r:id="rId1"/>
    </p:custDataLst>
    <p:extLst>
      <p:ext uri="{BB962C8B-B14F-4D97-AF65-F5344CB8AC3E}">
        <p14:creationId xmlns:p14="http://schemas.microsoft.com/office/powerpoint/2010/main" val="6118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8" name="Group 47"/>
          <p:cNvGrpSpPr/>
          <p:nvPr/>
        </p:nvGrpSpPr>
        <p:grpSpPr>
          <a:xfrm>
            <a:off x="-509" y="-1"/>
            <a:ext cx="9145195" cy="6858253"/>
            <a:chOff x="-509" y="-1"/>
            <a:chExt cx="9145195" cy="6858253"/>
          </a:xfrm>
        </p:grpSpPr>
        <p:grpSp>
          <p:nvGrpSpPr>
            <p:cNvPr id="52" name="Group 51"/>
            <p:cNvGrpSpPr/>
            <p:nvPr/>
          </p:nvGrpSpPr>
          <p:grpSpPr>
            <a:xfrm>
              <a:off x="-509" y="-1"/>
              <a:ext cx="9145195" cy="6858253"/>
              <a:chOff x="-509" y="-1"/>
              <a:chExt cx="9145195" cy="6858253"/>
            </a:xfrm>
          </p:grpSpPr>
          <p:sp>
            <p:nvSpPr>
              <p:cNvPr id="54" name="TextBox 53"/>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55" name="TextBox 54"/>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56" name="Rectangle 55"/>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1" name="Rectangle 60"/>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2" name="TextBox 61"/>
              <p:cNvSpPr txBox="1"/>
              <p:nvPr/>
            </p:nvSpPr>
            <p:spPr>
              <a:xfrm>
                <a:off x="8856476" y="6550223"/>
                <a:ext cx="288210"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13</a:t>
                </a:fld>
                <a:endParaRPr lang="en-AU" sz="1400" dirty="0">
                  <a:solidFill>
                    <a:schemeClr val="accent4">
                      <a:lumMod val="50000"/>
                    </a:schemeClr>
                  </a:solidFill>
                  <a:latin typeface="+mn-lt"/>
                </a:endParaRPr>
              </a:p>
            </p:txBody>
          </p:sp>
        </p:gr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1" name="TextBox 10"/>
          <p:cNvSpPr txBox="1"/>
          <p:nvPr/>
        </p:nvSpPr>
        <p:spPr>
          <a:xfrm>
            <a:off x="424126" y="1675633"/>
            <a:ext cx="8401924" cy="3046988"/>
          </a:xfrm>
          <a:prstGeom prst="rect">
            <a:avLst/>
          </a:prstGeom>
          <a:solidFill>
            <a:schemeClr val="tx1"/>
          </a:solidFill>
          <a:ln w="38100">
            <a:solidFill>
              <a:schemeClr val="bg2">
                <a:lumMod val="60000"/>
                <a:lumOff val="40000"/>
              </a:schemeClr>
            </a:solidFill>
          </a:ln>
        </p:spPr>
        <p:txBody>
          <a:bodyPr wrap="square" rtlCol="0">
            <a:spAutoFit/>
          </a:bodyPr>
          <a:lstStyle/>
          <a:p>
            <a:r>
              <a:rPr lang="en-AU" sz="3200" dirty="0" smtClean="0">
                <a:solidFill>
                  <a:srgbClr val="E4E4E4"/>
                </a:solidFill>
              </a:rPr>
              <a:t>Outline</a:t>
            </a:r>
          </a:p>
          <a:p>
            <a:pPr marL="514350" indent="-514350" algn="l">
              <a:buFont typeface="+mj-lt"/>
              <a:buAutoNum type="arabicPeriod"/>
            </a:pPr>
            <a:r>
              <a:rPr lang="en-AU" sz="3200" dirty="0" smtClean="0">
                <a:solidFill>
                  <a:srgbClr val="E4E4E4"/>
                </a:solidFill>
              </a:rPr>
              <a:t>What’s the problem?</a:t>
            </a:r>
            <a:endParaRPr lang="en-AU" sz="3200" dirty="0">
              <a:solidFill>
                <a:srgbClr val="E4E4E4"/>
              </a:solidFill>
            </a:endParaRPr>
          </a:p>
          <a:p>
            <a:pPr marL="514350" indent="-514350" algn="l">
              <a:buFont typeface="+mj-lt"/>
              <a:buAutoNum type="arabicPeriod"/>
            </a:pPr>
            <a:r>
              <a:rPr lang="en-AU" sz="3200" dirty="0" smtClean="0">
                <a:solidFill>
                  <a:srgbClr val="E4E4E4"/>
                </a:solidFill>
              </a:rPr>
              <a:t>Describing galaxy halo particles in QM</a:t>
            </a:r>
          </a:p>
          <a:p>
            <a:pPr marL="514350" indent="-514350" algn="l">
              <a:buFont typeface="+mj-lt"/>
              <a:buAutoNum type="arabicPeriod"/>
            </a:pPr>
            <a:r>
              <a:rPr lang="en-AU" sz="3200" dirty="0" smtClean="0">
                <a:solidFill>
                  <a:srgbClr val="E4E4E4"/>
                </a:solidFill>
              </a:rPr>
              <a:t>Dark halo formation</a:t>
            </a:r>
          </a:p>
          <a:p>
            <a:pPr marL="514350" indent="-514350" algn="l">
              <a:buFont typeface="+mj-lt"/>
              <a:buAutoNum type="arabicPeriod"/>
            </a:pPr>
            <a:r>
              <a:rPr lang="en-AU" sz="3200" dirty="0" smtClean="0">
                <a:solidFill>
                  <a:schemeClr val="bg1"/>
                </a:solidFill>
              </a:rPr>
              <a:t>Dark matter vs. hot gas in halo structures</a:t>
            </a:r>
          </a:p>
          <a:p>
            <a:pPr marL="514350" indent="-514350" algn="l">
              <a:buFont typeface="+mj-lt"/>
              <a:buAutoNum type="arabicPeriod"/>
            </a:pPr>
            <a:r>
              <a:rPr lang="en-AU" sz="3200" dirty="0" smtClean="0">
                <a:solidFill>
                  <a:srgbClr val="E4E4E4"/>
                </a:solidFill>
              </a:rPr>
              <a:t>How QLCDM views some halo interactions</a:t>
            </a:r>
            <a:endParaRPr lang="en-AU" sz="3200" dirty="0">
              <a:solidFill>
                <a:srgbClr val="E4E4E4"/>
              </a:solidFill>
            </a:endParaRPr>
          </a:p>
        </p:txBody>
      </p:sp>
    </p:spTree>
    <p:custDataLst>
      <p:tags r:id="rId1"/>
    </p:custDataLst>
    <p:extLst>
      <p:ext uri="{BB962C8B-B14F-4D97-AF65-F5344CB8AC3E}">
        <p14:creationId xmlns:p14="http://schemas.microsoft.com/office/powerpoint/2010/main" val="3565367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11" name="Group 10"/>
          <p:cNvGrpSpPr/>
          <p:nvPr/>
        </p:nvGrpSpPr>
        <p:grpSpPr>
          <a:xfrm>
            <a:off x="-509" y="-1"/>
            <a:ext cx="9181021" cy="6858253"/>
            <a:chOff x="-509" y="-1"/>
            <a:chExt cx="9181021" cy="6858253"/>
          </a:xfrm>
        </p:grpSpPr>
        <p:grpSp>
          <p:nvGrpSpPr>
            <p:cNvPr id="12" name="Group 11"/>
            <p:cNvGrpSpPr/>
            <p:nvPr/>
          </p:nvGrpSpPr>
          <p:grpSpPr>
            <a:xfrm>
              <a:off x="-509" y="-1"/>
              <a:ext cx="9181021" cy="6858253"/>
              <a:chOff x="-509" y="-1"/>
              <a:chExt cx="9181021" cy="6858253"/>
            </a:xfrm>
          </p:grpSpPr>
          <p:sp>
            <p:nvSpPr>
              <p:cNvPr id="14" name="TextBox 13"/>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15" name="TextBox 14"/>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16" name="Rectangle 15"/>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17" name="Rectangle 16"/>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18" name="TextBox 17"/>
              <p:cNvSpPr txBox="1"/>
              <p:nvPr/>
            </p:nvSpPr>
            <p:spPr>
              <a:xfrm>
                <a:off x="8784290" y="6550223"/>
                <a:ext cx="396222"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14</a:t>
                </a:fld>
                <a:endParaRPr lang="en-AU" sz="1400" dirty="0">
                  <a:solidFill>
                    <a:schemeClr val="accent4">
                      <a:lumMod val="50000"/>
                    </a:schemeClr>
                  </a:solidFill>
                  <a:latin typeface="+mn-lt"/>
                </a:endParaRPr>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04" name="Text Box 3"/>
          <p:cNvSpPr txBox="1">
            <a:spLocks noChangeArrowheads="1"/>
          </p:cNvSpPr>
          <p:nvPr/>
        </p:nvSpPr>
        <p:spPr bwMode="auto">
          <a:xfrm>
            <a:off x="179512" y="116632"/>
            <a:ext cx="7380819" cy="1077218"/>
          </a:xfrm>
          <a:prstGeom prst="rect">
            <a:avLst/>
          </a:prstGeom>
          <a:noFill/>
          <a:ln w="9525">
            <a:noFill/>
            <a:miter lim="800000"/>
            <a:headEnd/>
            <a:tailEnd/>
          </a:ln>
        </p:spPr>
        <p:txBody>
          <a:bodyPr wrap="square">
            <a:spAutoFit/>
          </a:bodyPr>
          <a:lstStyle/>
          <a:p>
            <a:pPr>
              <a:spcBef>
                <a:spcPts val="0"/>
              </a:spcBef>
              <a:spcAft>
                <a:spcPts val="0"/>
              </a:spcAft>
              <a:defRPr/>
            </a:pPr>
            <a:r>
              <a:rPr lang="en-AU" sz="3200" dirty="0" smtClean="0">
                <a:solidFill>
                  <a:schemeClr val="bg1"/>
                </a:solidFill>
                <a:latin typeface="Arial" charset="0"/>
              </a:rPr>
              <a:t>X-ray temperatures and </a:t>
            </a:r>
            <a:r>
              <a:rPr lang="en-AU" sz="3200" dirty="0" err="1" smtClean="0">
                <a:solidFill>
                  <a:schemeClr val="bg1"/>
                </a:solidFill>
                <a:latin typeface="Arial" charset="0"/>
              </a:rPr>
              <a:t>eigenstate</a:t>
            </a:r>
            <a:r>
              <a:rPr lang="en-AU" sz="3200" dirty="0" smtClean="0">
                <a:solidFill>
                  <a:schemeClr val="bg1"/>
                </a:solidFill>
                <a:latin typeface="Arial" charset="0"/>
              </a:rPr>
              <a:t> energies of large halo structures </a:t>
            </a:r>
            <a:endParaRPr lang="en-AU" sz="3200" dirty="0">
              <a:solidFill>
                <a:schemeClr val="bg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95279932"/>
              </p:ext>
            </p:extLst>
          </p:nvPr>
        </p:nvGraphicFramePr>
        <p:xfrm>
          <a:off x="107504" y="1397000"/>
          <a:ext cx="8676964" cy="4754880"/>
        </p:xfrm>
        <a:graphic>
          <a:graphicData uri="http://schemas.openxmlformats.org/drawingml/2006/table">
            <a:tbl>
              <a:tblPr firstRow="1" bandRow="1">
                <a:tableStyleId>{5C22544A-7EE6-4342-B048-85BDC9FD1C3A}</a:tableStyleId>
              </a:tblPr>
              <a:tblGrid>
                <a:gridCol w="1260140"/>
                <a:gridCol w="1692188"/>
                <a:gridCol w="1692188"/>
                <a:gridCol w="1656184"/>
                <a:gridCol w="1214495"/>
                <a:gridCol w="1161769"/>
              </a:tblGrid>
              <a:tr h="370840">
                <a:tc>
                  <a:txBody>
                    <a:bodyPr/>
                    <a:lstStyle/>
                    <a:p>
                      <a:pPr algn="ctr"/>
                      <a:r>
                        <a:rPr lang="en-AU" dirty="0" smtClean="0"/>
                        <a:t>Structure</a:t>
                      </a:r>
                      <a:endParaRPr lang="en-A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Typical longest </a:t>
                      </a:r>
                      <a:r>
                        <a:rPr lang="en-AU" baseline="0" dirty="0" smtClean="0"/>
                        <a:t>radiative lifetime (s)</a:t>
                      </a:r>
                      <a:endParaRPr lang="en-AU" dirty="0" smtClean="0"/>
                    </a:p>
                  </a:txBody>
                  <a:tcPr anchor="ctr"/>
                </a:tc>
                <a:tc>
                  <a:txBody>
                    <a:bodyPr/>
                    <a:lstStyle/>
                    <a:p>
                      <a:pPr algn="ctr"/>
                      <a:r>
                        <a:rPr lang="en-AU" dirty="0" smtClean="0"/>
                        <a:t>Typical </a:t>
                      </a:r>
                      <a:r>
                        <a:rPr lang="en-AU" dirty="0" err="1" smtClean="0"/>
                        <a:t>eigenstate</a:t>
                      </a:r>
                      <a:r>
                        <a:rPr lang="en-AU" dirty="0" smtClean="0"/>
                        <a:t> ‘E</a:t>
                      </a:r>
                      <a:r>
                        <a:rPr lang="en-AU" baseline="-25000" dirty="0" smtClean="0"/>
                        <a:t>K</a:t>
                      </a:r>
                      <a:r>
                        <a:rPr lang="en-AU" baseline="0" dirty="0" smtClean="0"/>
                        <a:t>’</a:t>
                      </a:r>
                      <a:r>
                        <a:rPr lang="en-AU" dirty="0" smtClean="0"/>
                        <a:t> (eV)</a:t>
                      </a:r>
                      <a:endParaRPr lang="en-AU" dirty="0"/>
                    </a:p>
                  </a:txBody>
                  <a:tcPr anchor="ctr"/>
                </a:tc>
                <a:tc>
                  <a:txBody>
                    <a:bodyPr/>
                    <a:lstStyle/>
                    <a:p>
                      <a:pPr algn="ctr"/>
                      <a:r>
                        <a:rPr lang="en-AU" dirty="0" smtClean="0"/>
                        <a:t>X-ray temperature</a:t>
                      </a:r>
                      <a:br>
                        <a:rPr lang="en-AU" dirty="0" smtClean="0"/>
                      </a:br>
                      <a:r>
                        <a:rPr lang="en-AU" dirty="0" smtClean="0"/>
                        <a:t>(eV)</a:t>
                      </a:r>
                      <a:endParaRPr lang="en-AU" dirty="0"/>
                    </a:p>
                  </a:txBody>
                  <a:tcPr anchor="ctr"/>
                </a:tc>
                <a:tc>
                  <a:txBody>
                    <a:bodyPr/>
                    <a:lstStyle/>
                    <a:p>
                      <a:pPr algn="ctr"/>
                      <a:r>
                        <a:rPr lang="en-AU" dirty="0" smtClean="0"/>
                        <a:t>‘Dark matter’ present?</a:t>
                      </a:r>
                      <a:endParaRPr lang="en-AU" dirty="0"/>
                    </a:p>
                  </a:txBody>
                  <a:tcPr anchor="ctr"/>
                </a:tc>
                <a:tc>
                  <a:txBody>
                    <a:bodyPr/>
                    <a:lstStyle/>
                    <a:p>
                      <a:pPr algn="ctr"/>
                      <a:r>
                        <a:rPr lang="en-AU" dirty="0" smtClean="0"/>
                        <a:t>Hot gas present?</a:t>
                      </a:r>
                      <a:endParaRPr lang="en-AU" dirty="0"/>
                    </a:p>
                  </a:txBody>
                  <a:tcPr anchor="ctr"/>
                </a:tc>
              </a:tr>
              <a:tr h="370840">
                <a:tc>
                  <a:txBody>
                    <a:bodyPr/>
                    <a:lstStyle/>
                    <a:p>
                      <a:r>
                        <a:rPr lang="en-AU" dirty="0" smtClean="0"/>
                        <a:t>Sun</a:t>
                      </a:r>
                      <a:endParaRPr lang="en-AU" dirty="0"/>
                    </a:p>
                  </a:txBody>
                  <a:tcPr anchor="ctr"/>
                </a:tc>
                <a:tc>
                  <a:txBody>
                    <a:bodyPr/>
                    <a:lstStyle/>
                    <a:p>
                      <a:pPr algn="ctr"/>
                      <a:r>
                        <a:rPr lang="en-AU" dirty="0" smtClean="0"/>
                        <a:t>10</a:t>
                      </a:r>
                      <a:r>
                        <a:rPr lang="en-AU" baseline="30000" dirty="0" smtClean="0"/>
                        <a:t>11</a:t>
                      </a:r>
                      <a:endParaRPr lang="en-AU" dirty="0"/>
                    </a:p>
                  </a:txBody>
                  <a:tcPr anchor="ctr"/>
                </a:tc>
                <a:tc>
                  <a:txBody>
                    <a:bodyPr/>
                    <a:lstStyle/>
                    <a:p>
                      <a:pPr algn="ctr"/>
                      <a:r>
                        <a:rPr lang="en-AU" dirty="0" smtClean="0"/>
                        <a:t>1</a:t>
                      </a:r>
                      <a:r>
                        <a:rPr lang="en-AU" baseline="0" dirty="0" smtClean="0"/>
                        <a:t> x 10</a:t>
                      </a:r>
                      <a:r>
                        <a:rPr lang="en-AU" baseline="30000" dirty="0" smtClean="0"/>
                        <a:t>3</a:t>
                      </a:r>
                      <a:r>
                        <a:rPr lang="en-AU" baseline="0" dirty="0" smtClean="0"/>
                        <a:t> </a:t>
                      </a:r>
                      <a:r>
                        <a:rPr lang="en-AU" sz="2400" dirty="0" smtClean="0">
                          <a:solidFill>
                            <a:srgbClr val="00B050"/>
                          </a:solidFill>
                          <a:latin typeface="Arial" charset="0"/>
                          <a:sym typeface="Wingdings" panose="05000000000000000000" pitchFamily="2" charset="2"/>
                        </a:rPr>
                        <a:t></a:t>
                      </a:r>
                      <a:endParaRPr lang="en-AU" sz="2400" dirty="0"/>
                    </a:p>
                  </a:txBody>
                  <a:tcPr anchor="ctr"/>
                </a:tc>
                <a:tc>
                  <a:txBody>
                    <a:bodyPr/>
                    <a:lstStyle/>
                    <a:p>
                      <a:pPr algn="ctr"/>
                      <a:r>
                        <a:rPr lang="en-AU" dirty="0" smtClean="0"/>
                        <a:t>1.3 x 10</a:t>
                      </a:r>
                      <a:r>
                        <a:rPr lang="en-AU" baseline="30000" dirty="0" smtClean="0"/>
                        <a:t>3</a:t>
                      </a:r>
                      <a:r>
                        <a:rPr lang="en-AU" baseline="0" dirty="0" smtClean="0"/>
                        <a:t> </a:t>
                      </a:r>
                      <a:r>
                        <a:rPr lang="en-AU" sz="2400" dirty="0" smtClean="0">
                          <a:solidFill>
                            <a:srgbClr val="00B050"/>
                          </a:solidFill>
                          <a:latin typeface="Arial" charset="0"/>
                          <a:sym typeface="Wingdings" panose="05000000000000000000" pitchFamily="2" charset="2"/>
                        </a:rPr>
                        <a:t></a:t>
                      </a:r>
                      <a:endParaRPr lang="en-AU" sz="2400" dirty="0"/>
                    </a:p>
                  </a:txBody>
                  <a:tcPr anchor="ctr"/>
                </a:tc>
                <a:tc>
                  <a:txBody>
                    <a:bodyPr/>
                    <a:lstStyle/>
                    <a:p>
                      <a:pPr algn="ctr"/>
                      <a:r>
                        <a:rPr lang="en-AU" dirty="0" smtClean="0"/>
                        <a:t>small?</a:t>
                      </a:r>
                      <a:endParaRPr lang="en-AU" dirty="0"/>
                    </a:p>
                  </a:txBody>
                  <a:tcPr anchor="ctr"/>
                </a:tc>
                <a:tc>
                  <a:txBody>
                    <a:bodyPr/>
                    <a:lstStyle/>
                    <a:p>
                      <a:pPr algn="ctr"/>
                      <a:r>
                        <a:rPr lang="en-AU" dirty="0" smtClean="0"/>
                        <a:t>yes</a:t>
                      </a:r>
                      <a:endParaRPr lang="en-AU" dirty="0"/>
                    </a:p>
                  </a:txBody>
                  <a:tcPr anchor="ctr"/>
                </a:tc>
              </a:tr>
              <a:tr h="370840">
                <a:tc>
                  <a:txBody>
                    <a:bodyPr/>
                    <a:lstStyle/>
                    <a:p>
                      <a:r>
                        <a:rPr lang="en-AU" dirty="0" smtClean="0"/>
                        <a:t>Milky Way</a:t>
                      </a:r>
                      <a:endParaRPr lang="en-A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10</a:t>
                      </a:r>
                      <a:r>
                        <a:rPr lang="en-AU" baseline="30000" dirty="0" smtClean="0"/>
                        <a:t>20</a:t>
                      </a:r>
                      <a:endParaRPr lang="en-AU"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350 </a:t>
                      </a:r>
                      <a:r>
                        <a:rPr lang="en-AU" sz="2400" kern="1200" dirty="0" smtClean="0">
                          <a:solidFill>
                            <a:srgbClr val="00B050"/>
                          </a:solidFill>
                          <a:latin typeface="Arial" charset="0"/>
                          <a:ea typeface="+mn-ea"/>
                          <a:cs typeface="+mn-cs"/>
                          <a:sym typeface="Wingdings" panose="05000000000000000000" pitchFamily="2" charset="2"/>
                        </a:rPr>
                        <a:t></a:t>
                      </a:r>
                      <a:endParaRPr lang="en-AU" sz="2400" kern="1200" dirty="0" smtClean="0">
                        <a:solidFill>
                          <a:srgbClr val="00B050"/>
                        </a:solidFill>
                        <a:latin typeface="Arial" charset="0"/>
                        <a:ea typeface="+mn-ea"/>
                        <a:cs typeface="+mn-cs"/>
                      </a:endParaRPr>
                    </a:p>
                  </a:txBody>
                  <a:tcPr anchor="ctr"/>
                </a:tc>
                <a:tc>
                  <a:txBody>
                    <a:bodyPr/>
                    <a:lstStyle/>
                    <a:p>
                      <a:pPr algn="ctr"/>
                      <a:r>
                        <a:rPr lang="en-AU" dirty="0" smtClean="0"/>
                        <a:t>~ 200 </a:t>
                      </a:r>
                      <a:r>
                        <a:rPr lang="en-AU" sz="2400" kern="1200" dirty="0" smtClean="0">
                          <a:solidFill>
                            <a:srgbClr val="00B050"/>
                          </a:solidFill>
                          <a:latin typeface="Arial" charset="0"/>
                          <a:ea typeface="+mn-ea"/>
                          <a:cs typeface="+mn-cs"/>
                          <a:sym typeface="Wingdings" panose="05000000000000000000" pitchFamily="2" charset="2"/>
                        </a:rPr>
                        <a:t></a:t>
                      </a:r>
                      <a:endParaRPr lang="en-AU" sz="2400" kern="1200" dirty="0">
                        <a:solidFill>
                          <a:srgbClr val="00B050"/>
                        </a:solidFill>
                        <a:latin typeface="Arial" charset="0"/>
                        <a:ea typeface="+mn-ea"/>
                        <a:cs typeface="+mn-cs"/>
                      </a:endParaRPr>
                    </a:p>
                  </a:txBody>
                  <a:tcPr anchor="ctr"/>
                </a:tc>
                <a:tc>
                  <a:txBody>
                    <a:bodyPr/>
                    <a:lstStyle/>
                    <a:p>
                      <a:pPr algn="ctr"/>
                      <a:r>
                        <a:rPr lang="en-AU" dirty="0" smtClean="0"/>
                        <a:t>yes</a:t>
                      </a:r>
                      <a:endParaRPr lang="en-AU" dirty="0"/>
                    </a:p>
                  </a:txBody>
                  <a:tcPr anchor="ctr"/>
                </a:tc>
                <a:tc>
                  <a:txBody>
                    <a:bodyPr/>
                    <a:lstStyle/>
                    <a:p>
                      <a:pPr algn="ctr"/>
                      <a:r>
                        <a:rPr lang="en-AU" dirty="0" smtClean="0"/>
                        <a:t>yes</a:t>
                      </a:r>
                      <a:endParaRPr lang="en-AU" dirty="0"/>
                    </a:p>
                  </a:txBody>
                  <a:tcPr anchor="ctr"/>
                </a:tc>
              </a:tr>
              <a:tr h="370840">
                <a:tc>
                  <a:txBody>
                    <a:bodyPr/>
                    <a:lstStyle/>
                    <a:p>
                      <a:r>
                        <a:rPr lang="en-AU" dirty="0" smtClean="0"/>
                        <a:t>Typical galaxy cluster</a:t>
                      </a:r>
                      <a:endParaRPr lang="en-AU" dirty="0"/>
                    </a:p>
                  </a:txBody>
                  <a:tcPr anchor="ctr"/>
                </a:tc>
                <a:tc>
                  <a:txBody>
                    <a:bodyPr/>
                    <a:lstStyle/>
                    <a:p>
                      <a:pPr algn="ctr"/>
                      <a:r>
                        <a:rPr lang="en-AU" dirty="0" smtClean="0"/>
                        <a:t>10</a:t>
                      </a:r>
                      <a:r>
                        <a:rPr lang="en-AU" baseline="30000" dirty="0" smtClean="0"/>
                        <a:t>21</a:t>
                      </a:r>
                      <a:endParaRPr lang="en-A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(4 – 9) x 10</a:t>
                      </a:r>
                      <a:r>
                        <a:rPr lang="en-AU" baseline="30000" dirty="0" smtClean="0"/>
                        <a:t>3</a:t>
                      </a:r>
                    </a:p>
                    <a:p>
                      <a:pPr marL="0" marR="0" indent="0" algn="ctr" defTabSz="914400" rtl="0" eaLnBrk="1" fontAlgn="auto" latinLnBrk="0" hangingPunct="1">
                        <a:lnSpc>
                          <a:spcPct val="100000"/>
                        </a:lnSpc>
                        <a:spcBef>
                          <a:spcPts val="0"/>
                        </a:spcBef>
                        <a:spcAft>
                          <a:spcPts val="0"/>
                        </a:spcAft>
                        <a:buClrTx/>
                        <a:buSzTx/>
                        <a:buFontTx/>
                        <a:buNone/>
                        <a:tabLst/>
                        <a:defRPr/>
                      </a:pPr>
                      <a:r>
                        <a:rPr lang="en-AU" sz="2400" kern="1200" dirty="0" smtClean="0">
                          <a:solidFill>
                            <a:srgbClr val="00B050"/>
                          </a:solidFill>
                          <a:latin typeface="Arial" charset="0"/>
                          <a:ea typeface="+mn-ea"/>
                          <a:cs typeface="+mn-cs"/>
                          <a:sym typeface="Wingdings" panose="05000000000000000000" pitchFamily="2" charset="2"/>
                        </a:rPr>
                        <a:t></a:t>
                      </a:r>
                      <a:endParaRPr lang="en-AU" sz="2400" kern="1200" dirty="0" smtClean="0">
                        <a:solidFill>
                          <a:srgbClr val="00B050"/>
                        </a:solidFill>
                        <a:latin typeface="Arial" charset="0"/>
                        <a:ea typeface="+mn-ea"/>
                        <a:cs typeface="+mn-cs"/>
                      </a:endParaRPr>
                    </a:p>
                  </a:txBody>
                  <a:tcPr anchor="ctr"/>
                </a:tc>
                <a:tc>
                  <a:txBody>
                    <a:bodyPr/>
                    <a:lstStyle/>
                    <a:p>
                      <a:pPr algn="ctr"/>
                      <a:r>
                        <a:rPr lang="en-AU" dirty="0" smtClean="0"/>
                        <a:t>(3 – 10) x 10</a:t>
                      </a:r>
                      <a:r>
                        <a:rPr lang="en-AU" baseline="30000" dirty="0" smtClean="0"/>
                        <a:t>3</a:t>
                      </a:r>
                      <a:endParaRPr lang="en-AU" baseline="0" dirty="0" smtClean="0"/>
                    </a:p>
                    <a:p>
                      <a:pPr algn="ctr"/>
                      <a:r>
                        <a:rPr lang="en-AU" sz="2400" kern="1200" dirty="0" smtClean="0">
                          <a:solidFill>
                            <a:srgbClr val="00B050"/>
                          </a:solidFill>
                          <a:latin typeface="Arial" charset="0"/>
                          <a:ea typeface="+mn-ea"/>
                          <a:cs typeface="+mn-cs"/>
                          <a:sym typeface="Wingdings" panose="05000000000000000000" pitchFamily="2" charset="2"/>
                        </a:rPr>
                        <a:t></a:t>
                      </a:r>
                      <a:endParaRPr lang="en-AU" sz="2400" kern="1200" dirty="0">
                        <a:solidFill>
                          <a:srgbClr val="00B050"/>
                        </a:solidFill>
                        <a:latin typeface="Arial" charset="0"/>
                        <a:ea typeface="+mn-ea"/>
                        <a:cs typeface="+mn-cs"/>
                      </a:endParaRPr>
                    </a:p>
                  </a:txBody>
                  <a:tcPr anchor="ctr"/>
                </a:tc>
                <a:tc>
                  <a:txBody>
                    <a:bodyPr/>
                    <a:lstStyle/>
                    <a:p>
                      <a:pPr algn="ctr"/>
                      <a:r>
                        <a:rPr lang="en-AU" dirty="0" smtClean="0"/>
                        <a:t>yes</a:t>
                      </a:r>
                      <a:endParaRPr lang="en-AU" dirty="0"/>
                    </a:p>
                  </a:txBody>
                  <a:tcPr anchor="ctr"/>
                </a:tc>
                <a:tc>
                  <a:txBody>
                    <a:bodyPr/>
                    <a:lstStyle/>
                    <a:p>
                      <a:pPr algn="ctr"/>
                      <a:r>
                        <a:rPr lang="en-AU" dirty="0" smtClean="0"/>
                        <a:t>yes</a:t>
                      </a:r>
                      <a:endParaRPr lang="en-AU" dirty="0"/>
                    </a:p>
                  </a:txBody>
                  <a:tcPr anchor="ctr"/>
                </a:tc>
              </a:tr>
              <a:tr h="370840">
                <a:tc>
                  <a:txBody>
                    <a:bodyPr/>
                    <a:lstStyle/>
                    <a:p>
                      <a:r>
                        <a:rPr lang="en-AU" dirty="0" smtClean="0"/>
                        <a:t>Typical globular cluster</a:t>
                      </a:r>
                      <a:endParaRPr lang="en-AU" dirty="0"/>
                    </a:p>
                  </a:txBody>
                  <a:tcPr anchor="ctr"/>
                </a:tc>
                <a:tc>
                  <a:txBody>
                    <a:bodyPr/>
                    <a:lstStyle/>
                    <a:p>
                      <a:pPr algn="ctr"/>
                      <a:r>
                        <a:rPr lang="en-AU" dirty="0" smtClean="0"/>
                        <a:t>not calculated (probably &gt;</a:t>
                      </a:r>
                      <a:r>
                        <a:rPr lang="en-AU" dirty="0" err="1" smtClean="0"/>
                        <a:t>t</a:t>
                      </a:r>
                      <a:r>
                        <a:rPr lang="en-AU" baseline="-25000" dirty="0" err="1" smtClean="0"/>
                        <a:t>H</a:t>
                      </a:r>
                      <a:r>
                        <a:rPr lang="en-AU" dirty="0" smtClean="0"/>
                        <a:t>)</a:t>
                      </a:r>
                      <a:endParaRPr lang="en-AU" dirty="0"/>
                    </a:p>
                  </a:txBody>
                  <a:tcPr anchor="ctr"/>
                </a:tc>
                <a:tc>
                  <a:txBody>
                    <a:bodyPr/>
                    <a:lstStyle/>
                    <a:p>
                      <a:pPr algn="ctr"/>
                      <a:r>
                        <a:rPr lang="en-AU" dirty="0" smtClean="0"/>
                        <a:t>~3 </a:t>
                      </a:r>
                      <a:r>
                        <a:rPr lang="en-AU" sz="2400" kern="1200" dirty="0" smtClean="0">
                          <a:solidFill>
                            <a:srgbClr val="00B050"/>
                          </a:solidFill>
                          <a:latin typeface="Arial" charset="0"/>
                          <a:ea typeface="+mn-ea"/>
                          <a:cs typeface="+mn-cs"/>
                          <a:sym typeface="Wingdings" panose="05000000000000000000" pitchFamily="2" charset="2"/>
                        </a:rPr>
                        <a:t></a:t>
                      </a:r>
                      <a:endParaRPr lang="en-AU" sz="2400" kern="1200" dirty="0">
                        <a:solidFill>
                          <a:srgbClr val="00B050"/>
                        </a:solidFill>
                        <a:latin typeface="Arial" charset="0"/>
                        <a:ea typeface="+mn-ea"/>
                        <a:cs typeface="+mn-cs"/>
                      </a:endParaRPr>
                    </a:p>
                  </a:txBody>
                  <a:tcPr anchor="ctr"/>
                </a:tc>
                <a:tc>
                  <a:txBody>
                    <a:bodyPr/>
                    <a:lstStyle/>
                    <a:p>
                      <a:pPr algn="ctr"/>
                      <a:r>
                        <a:rPr lang="en-AU" dirty="0" smtClean="0"/>
                        <a:t>none,</a:t>
                      </a:r>
                      <a:r>
                        <a:rPr lang="en-AU" baseline="0" dirty="0" smtClean="0"/>
                        <a:t> </a:t>
                      </a:r>
                      <a:r>
                        <a:rPr lang="en-AU" dirty="0" smtClean="0"/>
                        <a:t>stripped</a:t>
                      </a:r>
                      <a:r>
                        <a:rPr lang="en-AU" baseline="0" dirty="0" smtClean="0"/>
                        <a:t> by orbits </a:t>
                      </a:r>
                      <a:r>
                        <a:rPr lang="en-AU" sz="2400" kern="1200" dirty="0" smtClean="0">
                          <a:solidFill>
                            <a:srgbClr val="00B050"/>
                          </a:solidFill>
                          <a:latin typeface="Arial" charset="0"/>
                          <a:ea typeface="+mn-ea"/>
                          <a:cs typeface="+mn-cs"/>
                          <a:sym typeface="Wingdings" panose="05000000000000000000" pitchFamily="2" charset="2"/>
                        </a:rPr>
                        <a:t></a:t>
                      </a:r>
                      <a:r>
                        <a:rPr lang="en-AU" sz="1800" dirty="0" smtClean="0">
                          <a:solidFill>
                            <a:srgbClr val="00B050"/>
                          </a:solidFill>
                          <a:latin typeface="Arial" charset="0"/>
                          <a:sym typeface="Wingdings" panose="05000000000000000000" pitchFamily="2" charset="2"/>
                        </a:rPr>
                        <a:t> </a:t>
                      </a:r>
                      <a:r>
                        <a:rPr lang="en-AU" baseline="0" dirty="0" smtClean="0"/>
                        <a:t>through disk </a:t>
                      </a:r>
                      <a:r>
                        <a:rPr lang="en-AU" dirty="0" smtClean="0"/>
                        <a:t>?</a:t>
                      </a:r>
                      <a:endParaRPr lang="en-AU" dirty="0"/>
                    </a:p>
                  </a:txBody>
                  <a:tcPr anchor="ctr"/>
                </a:tc>
                <a:tc>
                  <a:txBody>
                    <a:bodyPr/>
                    <a:lstStyle/>
                    <a:p>
                      <a:pPr algn="ctr"/>
                      <a:r>
                        <a:rPr lang="en-AU" dirty="0" smtClean="0"/>
                        <a:t>little/</a:t>
                      </a:r>
                      <a:br>
                        <a:rPr lang="en-AU" dirty="0" smtClean="0"/>
                      </a:br>
                      <a:r>
                        <a:rPr lang="en-AU" dirty="0" smtClean="0"/>
                        <a:t>none</a:t>
                      </a:r>
                      <a:endParaRPr lang="en-AU" dirty="0"/>
                    </a:p>
                  </a:txBody>
                  <a:tcPr anchor="ctr"/>
                </a:tc>
                <a:tc>
                  <a:txBody>
                    <a:bodyPr/>
                    <a:lstStyle/>
                    <a:p>
                      <a:pPr algn="ctr"/>
                      <a:r>
                        <a:rPr lang="en-AU" dirty="0" smtClean="0"/>
                        <a:t>little/</a:t>
                      </a:r>
                      <a:br>
                        <a:rPr lang="en-AU" dirty="0" smtClean="0"/>
                      </a:br>
                      <a:r>
                        <a:rPr lang="en-AU" dirty="0" smtClean="0"/>
                        <a:t>none</a:t>
                      </a:r>
                      <a:endParaRPr lang="en-AU" dirty="0"/>
                    </a:p>
                  </a:txBody>
                  <a:tcPr anchor="ctr"/>
                </a:tc>
              </a:tr>
              <a:tr h="370840">
                <a:tc>
                  <a:txBody>
                    <a:bodyPr/>
                    <a:lstStyle/>
                    <a:p>
                      <a:r>
                        <a:rPr lang="en-AU" dirty="0" smtClean="0"/>
                        <a:t>Dwarf spheroidal</a:t>
                      </a:r>
                      <a:endParaRPr lang="en-AU" dirty="0"/>
                    </a:p>
                  </a:txBody>
                  <a:tcPr anchor="ctr"/>
                </a:tc>
                <a:tc>
                  <a:txBody>
                    <a:bodyPr/>
                    <a:lstStyle/>
                    <a:p>
                      <a:pPr algn="ctr"/>
                      <a:r>
                        <a:rPr lang="en-AU" dirty="0" smtClean="0"/>
                        <a:t>not calculated (probably &gt;</a:t>
                      </a:r>
                      <a:r>
                        <a:rPr lang="en-AU" dirty="0" err="1" smtClean="0"/>
                        <a:t>t</a:t>
                      </a:r>
                      <a:r>
                        <a:rPr lang="en-AU" baseline="-25000" dirty="0" err="1" smtClean="0"/>
                        <a:t>H</a:t>
                      </a:r>
                      <a:r>
                        <a:rPr lang="en-AU" dirty="0" smtClean="0"/>
                        <a:t>)</a:t>
                      </a:r>
                      <a:endParaRPr lang="en-AU" dirty="0"/>
                    </a:p>
                  </a:txBody>
                  <a:tcPr anchor="ctr"/>
                </a:tc>
                <a:tc>
                  <a:txBody>
                    <a:bodyPr/>
                    <a:lstStyle/>
                    <a:p>
                      <a:pPr algn="ctr"/>
                      <a:r>
                        <a:rPr lang="en-AU" dirty="0" smtClean="0"/>
                        <a:t>~0.1</a:t>
                      </a:r>
                      <a:r>
                        <a:rPr lang="en-AU" baseline="0" dirty="0" smtClean="0"/>
                        <a:t> – 2 </a:t>
                      </a:r>
                      <a:r>
                        <a:rPr lang="en-AU" sz="2400" kern="1200" dirty="0" smtClean="0">
                          <a:solidFill>
                            <a:srgbClr val="00B050"/>
                          </a:solidFill>
                          <a:latin typeface="Arial" charset="0"/>
                          <a:ea typeface="+mn-ea"/>
                          <a:cs typeface="+mn-cs"/>
                          <a:sym typeface="Wingdings" panose="05000000000000000000" pitchFamily="2" charset="2"/>
                        </a:rPr>
                        <a:t></a:t>
                      </a:r>
                      <a:endParaRPr lang="en-AU" sz="2400" kern="1200" dirty="0">
                        <a:solidFill>
                          <a:srgbClr val="00B050"/>
                        </a:solidFill>
                        <a:latin typeface="Arial" charset="0"/>
                        <a:ea typeface="+mn-ea"/>
                        <a:cs typeface="+mn-cs"/>
                      </a:endParaRPr>
                    </a:p>
                  </a:txBody>
                  <a:tcPr anchor="ctr"/>
                </a:tc>
                <a:tc>
                  <a:txBody>
                    <a:bodyPr/>
                    <a:lstStyle/>
                    <a:p>
                      <a:pPr algn="ctr"/>
                      <a:r>
                        <a:rPr lang="en-AU" dirty="0" smtClean="0"/>
                        <a:t>no diffuse </a:t>
                      </a:r>
                      <a:r>
                        <a:rPr lang="en-AU" sz="2400" kern="1200" dirty="0" smtClean="0">
                          <a:solidFill>
                            <a:srgbClr val="00B050"/>
                          </a:solidFill>
                          <a:latin typeface="Arial" charset="0"/>
                          <a:ea typeface="+mn-ea"/>
                          <a:cs typeface="+mn-cs"/>
                          <a:sym typeface="Wingdings" panose="05000000000000000000" pitchFamily="2" charset="2"/>
                        </a:rPr>
                        <a:t></a:t>
                      </a:r>
                      <a:r>
                        <a:rPr lang="en-AU" sz="1800" dirty="0" smtClean="0">
                          <a:solidFill>
                            <a:srgbClr val="00B050"/>
                          </a:solidFill>
                          <a:latin typeface="Arial" charset="0"/>
                          <a:sym typeface="Wingdings" panose="05000000000000000000" pitchFamily="2" charset="2"/>
                        </a:rPr>
                        <a:t> </a:t>
                      </a:r>
                      <a:r>
                        <a:rPr lang="en-AU" dirty="0" smtClean="0"/>
                        <a:t>component</a:t>
                      </a:r>
                      <a:endParaRPr lang="en-AU" dirty="0"/>
                    </a:p>
                  </a:txBody>
                  <a:tcPr anchor="ctr"/>
                </a:tc>
                <a:tc>
                  <a:txBody>
                    <a:bodyPr/>
                    <a:lstStyle/>
                    <a:p>
                      <a:pPr algn="ctr"/>
                      <a:r>
                        <a:rPr lang="en-AU" dirty="0" smtClean="0"/>
                        <a:t>yes, lots</a:t>
                      </a:r>
                      <a:endParaRPr lang="en-AU" dirty="0"/>
                    </a:p>
                  </a:txBody>
                  <a:tcPr anchor="ctr"/>
                </a:tc>
                <a:tc>
                  <a:txBody>
                    <a:bodyPr/>
                    <a:lstStyle/>
                    <a:p>
                      <a:pPr algn="ctr"/>
                      <a:r>
                        <a:rPr lang="en-AU" dirty="0" smtClean="0"/>
                        <a:t>none seen</a:t>
                      </a:r>
                      <a:endParaRPr lang="en-AU" dirty="0"/>
                    </a:p>
                  </a:txBody>
                  <a:tcPr anchor="ctr"/>
                </a:tc>
              </a:tr>
            </a:tbl>
          </a:graphicData>
        </a:graphic>
      </p:graphicFrame>
    </p:spTree>
    <p:custDataLst>
      <p:tags r:id="rId1"/>
    </p:custDataLst>
    <p:extLst>
      <p:ext uri="{BB962C8B-B14F-4D97-AF65-F5344CB8AC3E}">
        <p14:creationId xmlns:p14="http://schemas.microsoft.com/office/powerpoint/2010/main" val="1477024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17" name="Group 16"/>
          <p:cNvGrpSpPr/>
          <p:nvPr/>
        </p:nvGrpSpPr>
        <p:grpSpPr>
          <a:xfrm>
            <a:off x="-509" y="-1"/>
            <a:ext cx="9181199" cy="6858253"/>
            <a:chOff x="-509" y="-1"/>
            <a:chExt cx="9181199" cy="6858253"/>
          </a:xfrm>
        </p:grpSpPr>
        <p:grpSp>
          <p:nvGrpSpPr>
            <p:cNvPr id="18" name="Group 17"/>
            <p:cNvGrpSpPr/>
            <p:nvPr/>
          </p:nvGrpSpPr>
          <p:grpSpPr>
            <a:xfrm>
              <a:off x="-509" y="-1"/>
              <a:ext cx="9181199" cy="6858253"/>
              <a:chOff x="-509" y="-1"/>
              <a:chExt cx="9181199" cy="6858253"/>
            </a:xfrm>
          </p:grpSpPr>
          <p:sp>
            <p:nvSpPr>
              <p:cNvPr id="25" name="TextBox 24"/>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27" name="TextBox 26"/>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29" name="Rectangle 28"/>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30" name="Rectangle 29"/>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31" name="TextBox 30"/>
              <p:cNvSpPr txBox="1"/>
              <p:nvPr/>
            </p:nvSpPr>
            <p:spPr>
              <a:xfrm>
                <a:off x="8784468" y="6550223"/>
                <a:ext cx="396222"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15</a:t>
                </a:fld>
                <a:endParaRPr lang="en-AU" sz="1400" dirty="0">
                  <a:solidFill>
                    <a:schemeClr val="accent4">
                      <a:lumMod val="50000"/>
                    </a:schemeClr>
                  </a:solidFill>
                  <a:latin typeface="+mn-lt"/>
                </a:endParaRPr>
              </a:p>
            </p:txBody>
          </p:sp>
        </p:gr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54" name="Rectangle 153"/>
          <p:cNvSpPr/>
          <p:nvPr/>
        </p:nvSpPr>
        <p:spPr bwMode="auto">
          <a:xfrm>
            <a:off x="-5472" y="728700"/>
            <a:ext cx="9144000" cy="5830205"/>
          </a:xfrm>
          <a:prstGeom prst="rect">
            <a:avLst/>
          </a:prstGeom>
          <a:no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241" name="Text Box 3"/>
          <p:cNvSpPr txBox="1">
            <a:spLocks noChangeArrowheads="1"/>
          </p:cNvSpPr>
          <p:nvPr/>
        </p:nvSpPr>
        <p:spPr bwMode="auto">
          <a:xfrm>
            <a:off x="72517" y="1160748"/>
            <a:ext cx="8783959" cy="425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lnSpc>
                <a:spcPts val="2600"/>
              </a:lnSpc>
              <a:spcAft>
                <a:spcPts val="1200"/>
              </a:spcAft>
              <a:buFont typeface="Arial" pitchFamily="34" charset="0"/>
              <a:buChar char="•"/>
            </a:pPr>
            <a:r>
              <a:rPr lang="en-AU" sz="2000" dirty="0" smtClean="0">
                <a:solidFill>
                  <a:schemeClr val="bg1"/>
                </a:solidFill>
                <a:latin typeface="+mn-lt"/>
                <a:cs typeface="Times New Roman" pitchFamily="18" charset="0"/>
              </a:rPr>
              <a:t>Primordial Carr black holes and their halos form </a:t>
            </a:r>
            <a:r>
              <a:rPr lang="en-AU" sz="2000" dirty="0" smtClean="0">
                <a:solidFill>
                  <a:schemeClr val="bg1"/>
                </a:solidFill>
                <a:latin typeface="+mn-lt"/>
                <a:cs typeface="Times New Roman" pitchFamily="18" charset="0"/>
              </a:rPr>
              <a:t>early, &gt; ~1000 s</a:t>
            </a:r>
            <a:endParaRPr lang="en-AU" sz="2000" dirty="0" smtClean="0">
              <a:solidFill>
                <a:schemeClr val="bg1"/>
              </a:solidFill>
              <a:latin typeface="+mn-lt"/>
              <a:cs typeface="Times New Roman" pitchFamily="18" charset="0"/>
            </a:endParaRPr>
          </a:p>
        </p:txBody>
      </p:sp>
      <p:sp>
        <p:nvSpPr>
          <p:cNvPr id="242" name="Text Box 3"/>
          <p:cNvSpPr txBox="1">
            <a:spLocks noChangeArrowheads="1"/>
          </p:cNvSpPr>
          <p:nvPr/>
        </p:nvSpPr>
        <p:spPr bwMode="auto">
          <a:xfrm>
            <a:off x="1" y="-11054"/>
            <a:ext cx="7374839" cy="1077218"/>
          </a:xfrm>
          <a:prstGeom prst="rect">
            <a:avLst/>
          </a:prstGeom>
          <a:noFill/>
          <a:ln w="9525">
            <a:noFill/>
            <a:miter lim="800000"/>
            <a:headEnd/>
            <a:tailEnd/>
          </a:ln>
        </p:spPr>
        <p:txBody>
          <a:bodyPr wrap="square">
            <a:spAutoFit/>
          </a:bodyPr>
          <a:lstStyle/>
          <a:p>
            <a:pPr>
              <a:spcBef>
                <a:spcPts val="0"/>
              </a:spcBef>
              <a:spcAft>
                <a:spcPts val="0"/>
              </a:spcAft>
              <a:defRPr/>
            </a:pPr>
            <a:r>
              <a:rPr lang="en-AU" sz="3200" dirty="0" smtClean="0">
                <a:solidFill>
                  <a:schemeClr val="bg1"/>
                </a:solidFill>
                <a:latin typeface="Arial" charset="0"/>
              </a:rPr>
              <a:t>A </a:t>
            </a:r>
            <a:r>
              <a:rPr lang="en-AU" sz="3200" dirty="0">
                <a:solidFill>
                  <a:schemeClr val="bg1"/>
                </a:solidFill>
                <a:latin typeface="Arial" charset="0"/>
              </a:rPr>
              <a:t>unified </a:t>
            </a:r>
            <a:r>
              <a:rPr lang="en-AU" sz="3200" dirty="0" smtClean="0">
                <a:solidFill>
                  <a:schemeClr val="bg1"/>
                </a:solidFill>
                <a:latin typeface="Arial" charset="0"/>
              </a:rPr>
              <a:t>(but simplistic!) hypothesis of dark matter and hot gas halos</a:t>
            </a:r>
            <a:endParaRPr lang="en-AU" sz="3200" dirty="0">
              <a:solidFill>
                <a:schemeClr val="bg1"/>
              </a:solidFill>
              <a:latin typeface="Arial" charset="0"/>
            </a:endParaRPr>
          </a:p>
        </p:txBody>
      </p:sp>
      <p:sp>
        <p:nvSpPr>
          <p:cNvPr id="12" name="Text Box 3"/>
          <p:cNvSpPr txBox="1">
            <a:spLocks noChangeArrowheads="1"/>
          </p:cNvSpPr>
          <p:nvPr/>
        </p:nvSpPr>
        <p:spPr bwMode="auto">
          <a:xfrm>
            <a:off x="72517" y="5623912"/>
            <a:ext cx="8783959" cy="734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lnSpc>
                <a:spcPts val="2600"/>
              </a:lnSpc>
              <a:spcAft>
                <a:spcPts val="1200"/>
              </a:spcAft>
              <a:buFont typeface="Arial" pitchFamily="34" charset="0"/>
              <a:buChar char="•"/>
            </a:pPr>
            <a:r>
              <a:rPr lang="en-AU" sz="2000" dirty="0" err="1" smtClean="0">
                <a:solidFill>
                  <a:schemeClr val="bg1"/>
                </a:solidFill>
                <a:latin typeface="+mn-lt"/>
                <a:cs typeface="Times New Roman" pitchFamily="18" charset="0"/>
              </a:rPr>
              <a:t>Ellipticals</a:t>
            </a:r>
            <a:r>
              <a:rPr lang="en-AU" sz="2000" dirty="0" smtClean="0">
                <a:solidFill>
                  <a:schemeClr val="bg1"/>
                </a:solidFill>
                <a:latin typeface="+mn-lt"/>
                <a:cs typeface="Times New Roman" pitchFamily="18" charset="0"/>
              </a:rPr>
              <a:t> potentially reborn as spirals and undisturbed spirals eventually return to </a:t>
            </a:r>
            <a:r>
              <a:rPr lang="en-AU" sz="2000" dirty="0" err="1" smtClean="0">
                <a:solidFill>
                  <a:schemeClr val="bg1"/>
                </a:solidFill>
                <a:latin typeface="+mn-lt"/>
                <a:cs typeface="Times New Roman" pitchFamily="18" charset="0"/>
              </a:rPr>
              <a:t>ellipticals</a:t>
            </a:r>
            <a:endParaRPr lang="en-AU" sz="2000" dirty="0">
              <a:solidFill>
                <a:schemeClr val="bg1"/>
              </a:solidFill>
              <a:latin typeface="+mn-lt"/>
              <a:cs typeface="Times New Roman" pitchFamily="18" charset="0"/>
            </a:endParaRPr>
          </a:p>
        </p:txBody>
      </p:sp>
      <p:sp>
        <p:nvSpPr>
          <p:cNvPr id="13" name="Text Box 3"/>
          <p:cNvSpPr txBox="1">
            <a:spLocks noChangeArrowheads="1"/>
          </p:cNvSpPr>
          <p:nvPr/>
        </p:nvSpPr>
        <p:spPr bwMode="auto">
          <a:xfrm>
            <a:off x="72517" y="2026471"/>
            <a:ext cx="8783959" cy="759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lnSpc>
                <a:spcPts val="2600"/>
              </a:lnSpc>
              <a:spcAft>
                <a:spcPts val="1200"/>
              </a:spcAft>
              <a:buFont typeface="Arial" pitchFamily="34" charset="0"/>
              <a:buChar char="•"/>
            </a:pPr>
            <a:r>
              <a:rPr lang="en-AU" sz="2000" smtClean="0">
                <a:solidFill>
                  <a:schemeClr val="bg1"/>
                </a:solidFill>
                <a:latin typeface="+mn-lt"/>
                <a:cs typeface="Times New Roman" pitchFamily="18" charset="0"/>
              </a:rPr>
              <a:t>Left </a:t>
            </a:r>
            <a:r>
              <a:rPr lang="en-AU" sz="2000" smtClean="0">
                <a:solidFill>
                  <a:schemeClr val="bg1"/>
                </a:solidFill>
                <a:latin typeface="+mn-lt"/>
                <a:cs typeface="Times New Roman" pitchFamily="18" charset="0"/>
              </a:rPr>
              <a:t>undisturbed, </a:t>
            </a:r>
            <a:r>
              <a:rPr lang="en-AU" sz="2000" dirty="0" err="1" smtClean="0">
                <a:solidFill>
                  <a:schemeClr val="bg1"/>
                </a:solidFill>
                <a:latin typeface="+mn-lt"/>
                <a:cs typeface="Times New Roman" pitchFamily="18" charset="0"/>
              </a:rPr>
              <a:t>infalling</a:t>
            </a:r>
            <a:r>
              <a:rPr lang="en-AU" sz="2000" dirty="0" smtClean="0">
                <a:solidFill>
                  <a:schemeClr val="bg1"/>
                </a:solidFill>
                <a:latin typeface="+mn-lt"/>
                <a:cs typeface="Times New Roman" pitchFamily="18" charset="0"/>
              </a:rPr>
              <a:t> baryons statistically trend to</a:t>
            </a:r>
            <a:r>
              <a:rPr lang="en-AU" sz="2000" dirty="0">
                <a:solidFill>
                  <a:schemeClr val="bg1"/>
                </a:solidFill>
                <a:latin typeface="+mn-lt"/>
                <a:cs typeface="Times New Roman" pitchFamily="18" charset="0"/>
              </a:rPr>
              <a:t>ward a ‘dark’ </a:t>
            </a:r>
            <a:r>
              <a:rPr lang="en-AU" sz="2000" dirty="0" err="1">
                <a:solidFill>
                  <a:schemeClr val="bg1"/>
                </a:solidFill>
                <a:latin typeface="+mn-lt"/>
                <a:cs typeface="Times New Roman" pitchFamily="18" charset="0"/>
              </a:rPr>
              <a:t>eigenspectral</a:t>
            </a:r>
            <a:r>
              <a:rPr lang="en-AU" sz="2000" dirty="0">
                <a:solidFill>
                  <a:schemeClr val="bg1"/>
                </a:solidFill>
                <a:latin typeface="+mn-lt"/>
                <a:cs typeface="Times New Roman" pitchFamily="18" charset="0"/>
              </a:rPr>
              <a:t> </a:t>
            </a:r>
            <a:r>
              <a:rPr lang="en-AU" sz="2000" dirty="0" smtClean="0">
                <a:solidFill>
                  <a:schemeClr val="bg1"/>
                </a:solidFill>
                <a:latin typeface="+mn-lt"/>
                <a:cs typeface="Times New Roman" pitchFamily="18" charset="0"/>
              </a:rPr>
              <a:t>distribution - </a:t>
            </a:r>
            <a:r>
              <a:rPr lang="en-AU" sz="2000" dirty="0">
                <a:solidFill>
                  <a:schemeClr val="bg1"/>
                </a:solidFill>
                <a:latin typeface="+mn-lt"/>
                <a:cs typeface="Times New Roman" pitchFamily="18" charset="0"/>
              </a:rPr>
              <a:t>x-ray fraction </a:t>
            </a:r>
            <a:r>
              <a:rPr lang="en-AU" sz="2000" dirty="0" smtClean="0">
                <a:solidFill>
                  <a:schemeClr val="bg1"/>
                </a:solidFill>
                <a:latin typeface="+mn-lt"/>
                <a:cs typeface="Times New Roman" pitchFamily="18" charset="0"/>
              </a:rPr>
              <a:t>varies</a:t>
            </a:r>
            <a:endParaRPr lang="en-AU" sz="2000" dirty="0">
              <a:solidFill>
                <a:schemeClr val="bg1"/>
              </a:solidFill>
              <a:latin typeface="+mn-lt"/>
              <a:cs typeface="Times New Roman" pitchFamily="18" charset="0"/>
            </a:endParaRPr>
          </a:p>
        </p:txBody>
      </p:sp>
      <p:sp>
        <p:nvSpPr>
          <p:cNvPr id="14" name="Text Box 3"/>
          <p:cNvSpPr txBox="1">
            <a:spLocks noChangeArrowheads="1"/>
          </p:cNvSpPr>
          <p:nvPr/>
        </p:nvSpPr>
        <p:spPr bwMode="auto">
          <a:xfrm>
            <a:off x="72517" y="3225618"/>
            <a:ext cx="8783959" cy="759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lnSpc>
                <a:spcPts val="2600"/>
              </a:lnSpc>
              <a:spcAft>
                <a:spcPts val="1200"/>
              </a:spcAft>
              <a:buFont typeface="Arial" pitchFamily="34" charset="0"/>
              <a:buChar char="•"/>
            </a:pPr>
            <a:r>
              <a:rPr lang="en-AU" sz="2000" dirty="0" smtClean="0">
                <a:solidFill>
                  <a:schemeClr val="bg1"/>
                </a:solidFill>
                <a:latin typeface="+mn-lt"/>
                <a:cs typeface="Times New Roman" pitchFamily="18" charset="0"/>
              </a:rPr>
              <a:t>Carr </a:t>
            </a:r>
            <a:r>
              <a:rPr lang="en-AU" sz="2000" dirty="0">
                <a:solidFill>
                  <a:schemeClr val="bg1"/>
                </a:solidFill>
                <a:latin typeface="+mn-lt"/>
                <a:cs typeface="Times New Roman" pitchFamily="18" charset="0"/>
              </a:rPr>
              <a:t>black </a:t>
            </a:r>
            <a:r>
              <a:rPr lang="en-AU" sz="2000" dirty="0" smtClean="0">
                <a:solidFill>
                  <a:schemeClr val="bg1"/>
                </a:solidFill>
                <a:latin typeface="+mn-lt"/>
                <a:cs typeface="Times New Roman" pitchFamily="18" charset="0"/>
              </a:rPr>
              <a:t>holes: today’s </a:t>
            </a:r>
            <a:r>
              <a:rPr lang="en-AU" sz="2000" dirty="0">
                <a:solidFill>
                  <a:schemeClr val="bg1"/>
                </a:solidFill>
                <a:latin typeface="+mn-lt"/>
                <a:cs typeface="Times New Roman" pitchFamily="18" charset="0"/>
              </a:rPr>
              <a:t>galactic centre black holes </a:t>
            </a:r>
            <a:r>
              <a:rPr lang="en-AU" sz="2000" dirty="0" smtClean="0">
                <a:solidFill>
                  <a:schemeClr val="bg1"/>
                </a:solidFill>
                <a:latin typeface="+mn-lt"/>
                <a:cs typeface="Times New Roman" pitchFamily="18" charset="0"/>
              </a:rPr>
              <a:t/>
            </a:r>
            <a:br>
              <a:rPr lang="en-AU" sz="2000" dirty="0" smtClean="0">
                <a:solidFill>
                  <a:schemeClr val="bg1"/>
                </a:solidFill>
                <a:latin typeface="+mn-lt"/>
                <a:cs typeface="Times New Roman" pitchFamily="18" charset="0"/>
              </a:rPr>
            </a:br>
            <a:r>
              <a:rPr lang="en-AU" sz="2000" dirty="0" smtClean="0">
                <a:solidFill>
                  <a:schemeClr val="bg1"/>
                </a:solidFill>
                <a:latin typeface="+mn-lt"/>
                <a:cs typeface="Times New Roman" pitchFamily="18" charset="0"/>
              </a:rPr>
              <a:t>Primordial halos: ancestors </a:t>
            </a:r>
            <a:r>
              <a:rPr lang="en-AU" sz="2000" dirty="0">
                <a:solidFill>
                  <a:schemeClr val="bg1"/>
                </a:solidFill>
                <a:latin typeface="+mn-lt"/>
                <a:cs typeface="Times New Roman" pitchFamily="18" charset="0"/>
              </a:rPr>
              <a:t>of </a:t>
            </a:r>
            <a:r>
              <a:rPr lang="en-AU" sz="2000" dirty="0" smtClean="0">
                <a:solidFill>
                  <a:schemeClr val="bg1"/>
                </a:solidFill>
                <a:latin typeface="+mn-lt"/>
                <a:cs typeface="Times New Roman" pitchFamily="18" charset="0"/>
              </a:rPr>
              <a:t>bulges - </a:t>
            </a:r>
            <a:r>
              <a:rPr lang="en-AU" sz="2000" dirty="0">
                <a:solidFill>
                  <a:schemeClr val="bg1"/>
                </a:solidFill>
                <a:latin typeface="+mn-lt"/>
                <a:cs typeface="Times New Roman" pitchFamily="18" charset="0"/>
              </a:rPr>
              <a:t>PBH-bulge </a:t>
            </a:r>
            <a:r>
              <a:rPr lang="en-AU" sz="2000" dirty="0" smtClean="0">
                <a:solidFill>
                  <a:schemeClr val="bg1"/>
                </a:solidFill>
                <a:latin typeface="+mn-lt"/>
                <a:cs typeface="Times New Roman" pitchFamily="18" charset="0"/>
              </a:rPr>
              <a:t>relation</a:t>
            </a:r>
            <a:endParaRPr lang="en-AU" sz="2000" dirty="0">
              <a:solidFill>
                <a:schemeClr val="bg1"/>
              </a:solidFill>
              <a:latin typeface="+mn-lt"/>
              <a:cs typeface="Times New Roman" pitchFamily="18" charset="0"/>
            </a:endParaRPr>
          </a:p>
        </p:txBody>
      </p:sp>
      <p:sp>
        <p:nvSpPr>
          <p:cNvPr id="16" name="Text Box 3"/>
          <p:cNvSpPr txBox="1">
            <a:spLocks noChangeArrowheads="1"/>
          </p:cNvSpPr>
          <p:nvPr/>
        </p:nvSpPr>
        <p:spPr bwMode="auto">
          <a:xfrm>
            <a:off x="72517" y="4424765"/>
            <a:ext cx="8783959" cy="759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lnSpc>
                <a:spcPts val="2600"/>
              </a:lnSpc>
              <a:spcAft>
                <a:spcPts val="1200"/>
              </a:spcAft>
              <a:buFont typeface="Arial" pitchFamily="34" charset="0"/>
              <a:buChar char="•"/>
            </a:pPr>
            <a:r>
              <a:rPr lang="en-AU" sz="2000" dirty="0" smtClean="0">
                <a:solidFill>
                  <a:schemeClr val="bg1"/>
                </a:solidFill>
                <a:latin typeface="+mn-lt"/>
                <a:cs typeface="Times New Roman" pitchFamily="18" charset="0"/>
              </a:rPr>
              <a:t>Disturbing a halo (e.g. merging) provides a fresh source of more highly interacting baryons for new star formation</a:t>
            </a:r>
            <a:endParaRPr lang="en-AU" sz="2000" dirty="0">
              <a:solidFill>
                <a:schemeClr val="bg1"/>
              </a:solidFill>
              <a:latin typeface="+mn-lt"/>
              <a:cs typeface="Times New Roman" pitchFamily="18" charset="0"/>
            </a:endParaRPr>
          </a:p>
        </p:txBody>
      </p:sp>
    </p:spTree>
    <p:custDataLst>
      <p:tags r:id="rId1"/>
    </p:custDataLst>
    <p:extLst>
      <p:ext uri="{BB962C8B-B14F-4D97-AF65-F5344CB8AC3E}">
        <p14:creationId xmlns:p14="http://schemas.microsoft.com/office/powerpoint/2010/main" val="79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8" name="Group 47"/>
          <p:cNvGrpSpPr/>
          <p:nvPr/>
        </p:nvGrpSpPr>
        <p:grpSpPr>
          <a:xfrm>
            <a:off x="-509" y="-1"/>
            <a:ext cx="9145195" cy="6858253"/>
            <a:chOff x="-509" y="-1"/>
            <a:chExt cx="9145195" cy="6858253"/>
          </a:xfrm>
        </p:grpSpPr>
        <p:grpSp>
          <p:nvGrpSpPr>
            <p:cNvPr id="52" name="Group 51"/>
            <p:cNvGrpSpPr/>
            <p:nvPr/>
          </p:nvGrpSpPr>
          <p:grpSpPr>
            <a:xfrm>
              <a:off x="-509" y="-1"/>
              <a:ext cx="9145195" cy="6858253"/>
              <a:chOff x="-509" y="-1"/>
              <a:chExt cx="9145195" cy="6858253"/>
            </a:xfrm>
          </p:grpSpPr>
          <p:sp>
            <p:nvSpPr>
              <p:cNvPr id="54" name="TextBox 53"/>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55" name="TextBox 54"/>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56" name="Rectangle 55"/>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1" name="Rectangle 60"/>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2" name="TextBox 61"/>
              <p:cNvSpPr txBox="1"/>
              <p:nvPr/>
            </p:nvSpPr>
            <p:spPr>
              <a:xfrm>
                <a:off x="8856476" y="6550223"/>
                <a:ext cx="288210"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16</a:t>
                </a:fld>
                <a:endParaRPr lang="en-AU" sz="1400" dirty="0">
                  <a:solidFill>
                    <a:schemeClr val="accent4">
                      <a:lumMod val="50000"/>
                    </a:schemeClr>
                  </a:solidFill>
                  <a:latin typeface="+mn-lt"/>
                </a:endParaRPr>
              </a:p>
            </p:txBody>
          </p:sp>
        </p:gr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1" name="TextBox 10"/>
          <p:cNvSpPr txBox="1"/>
          <p:nvPr/>
        </p:nvSpPr>
        <p:spPr>
          <a:xfrm>
            <a:off x="424126" y="1675633"/>
            <a:ext cx="8401924" cy="3046988"/>
          </a:xfrm>
          <a:prstGeom prst="rect">
            <a:avLst/>
          </a:prstGeom>
          <a:solidFill>
            <a:schemeClr val="tx1"/>
          </a:solidFill>
          <a:ln w="38100">
            <a:solidFill>
              <a:schemeClr val="bg2">
                <a:lumMod val="60000"/>
                <a:lumOff val="40000"/>
              </a:schemeClr>
            </a:solidFill>
          </a:ln>
        </p:spPr>
        <p:txBody>
          <a:bodyPr wrap="square" rtlCol="0">
            <a:spAutoFit/>
          </a:bodyPr>
          <a:lstStyle/>
          <a:p>
            <a:r>
              <a:rPr lang="en-AU" sz="3200" dirty="0" smtClean="0">
                <a:solidFill>
                  <a:srgbClr val="E4E4E4"/>
                </a:solidFill>
              </a:rPr>
              <a:t>Outline</a:t>
            </a:r>
          </a:p>
          <a:p>
            <a:pPr marL="514350" indent="-514350" algn="l">
              <a:buFont typeface="+mj-lt"/>
              <a:buAutoNum type="arabicPeriod"/>
            </a:pPr>
            <a:r>
              <a:rPr lang="en-AU" sz="3200" dirty="0" smtClean="0">
                <a:solidFill>
                  <a:srgbClr val="E4E4E4"/>
                </a:solidFill>
              </a:rPr>
              <a:t>What’s the problem?</a:t>
            </a:r>
            <a:endParaRPr lang="en-AU" sz="3200" dirty="0">
              <a:solidFill>
                <a:srgbClr val="E4E4E4"/>
              </a:solidFill>
            </a:endParaRPr>
          </a:p>
          <a:p>
            <a:pPr marL="514350" indent="-514350" algn="l">
              <a:buFont typeface="+mj-lt"/>
              <a:buAutoNum type="arabicPeriod"/>
            </a:pPr>
            <a:r>
              <a:rPr lang="en-AU" sz="3200" dirty="0" smtClean="0">
                <a:solidFill>
                  <a:srgbClr val="E4E4E4"/>
                </a:solidFill>
              </a:rPr>
              <a:t>Describing galaxy halo particles in QM</a:t>
            </a:r>
          </a:p>
          <a:p>
            <a:pPr marL="514350" indent="-514350" algn="l">
              <a:buFont typeface="+mj-lt"/>
              <a:buAutoNum type="arabicPeriod"/>
            </a:pPr>
            <a:r>
              <a:rPr lang="en-AU" sz="3200" dirty="0" smtClean="0">
                <a:solidFill>
                  <a:srgbClr val="E4E4E4"/>
                </a:solidFill>
              </a:rPr>
              <a:t>Dark halo formation</a:t>
            </a:r>
          </a:p>
          <a:p>
            <a:pPr marL="514350" indent="-514350" algn="l">
              <a:buFont typeface="+mj-lt"/>
              <a:buAutoNum type="arabicPeriod"/>
            </a:pPr>
            <a:r>
              <a:rPr lang="en-AU" sz="3200" dirty="0" smtClean="0">
                <a:solidFill>
                  <a:srgbClr val="E4E4E4"/>
                </a:solidFill>
              </a:rPr>
              <a:t>Dark matter vs. hot gas in halo structures</a:t>
            </a:r>
          </a:p>
          <a:p>
            <a:pPr marL="514350" indent="-514350" algn="l">
              <a:buFont typeface="+mj-lt"/>
              <a:buAutoNum type="arabicPeriod"/>
            </a:pPr>
            <a:r>
              <a:rPr lang="en-AU" sz="3200" dirty="0" smtClean="0">
                <a:solidFill>
                  <a:schemeClr val="bg1"/>
                </a:solidFill>
              </a:rPr>
              <a:t>How QLCDM views some halo interactions</a:t>
            </a:r>
            <a:endParaRPr lang="en-AU" sz="3200" dirty="0">
              <a:solidFill>
                <a:schemeClr val="bg1"/>
              </a:solidFill>
            </a:endParaRPr>
          </a:p>
        </p:txBody>
      </p:sp>
    </p:spTree>
    <p:custDataLst>
      <p:tags r:id="rId1"/>
    </p:custDataLst>
    <p:extLst>
      <p:ext uri="{BB962C8B-B14F-4D97-AF65-F5344CB8AC3E}">
        <p14:creationId xmlns:p14="http://schemas.microsoft.com/office/powerpoint/2010/main" val="1783441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14" name="Group 13"/>
          <p:cNvGrpSpPr/>
          <p:nvPr/>
        </p:nvGrpSpPr>
        <p:grpSpPr>
          <a:xfrm>
            <a:off x="-509" y="-1"/>
            <a:ext cx="9181021" cy="6858253"/>
            <a:chOff x="-509" y="-1"/>
            <a:chExt cx="9181021" cy="6858253"/>
          </a:xfrm>
        </p:grpSpPr>
        <p:grpSp>
          <p:nvGrpSpPr>
            <p:cNvPr id="15" name="Group 14"/>
            <p:cNvGrpSpPr/>
            <p:nvPr/>
          </p:nvGrpSpPr>
          <p:grpSpPr>
            <a:xfrm>
              <a:off x="-509" y="-1"/>
              <a:ext cx="9181021" cy="6858253"/>
              <a:chOff x="-509" y="-1"/>
              <a:chExt cx="9181021" cy="6858253"/>
            </a:xfrm>
          </p:grpSpPr>
          <p:sp>
            <p:nvSpPr>
              <p:cNvPr id="17" name="TextBox 16"/>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18" name="TextBox 17"/>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19" name="Rectangle 18"/>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25" name="Rectangle 24"/>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27" name="TextBox 26"/>
              <p:cNvSpPr txBox="1"/>
              <p:nvPr/>
            </p:nvSpPr>
            <p:spPr>
              <a:xfrm>
                <a:off x="8784290" y="6550223"/>
                <a:ext cx="396222"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17</a:t>
                </a:fld>
                <a:endParaRPr lang="en-AU" sz="1400" dirty="0">
                  <a:solidFill>
                    <a:schemeClr val="accent4">
                      <a:lumMod val="50000"/>
                    </a:schemeClr>
                  </a:solidFill>
                  <a:latin typeface="+mn-lt"/>
                </a:endParaRPr>
              </a:p>
            </p:txBody>
          </p:sp>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04" name="Text Box 3"/>
          <p:cNvSpPr txBox="1">
            <a:spLocks noChangeArrowheads="1"/>
          </p:cNvSpPr>
          <p:nvPr/>
        </p:nvSpPr>
        <p:spPr bwMode="auto">
          <a:xfrm>
            <a:off x="1" y="80628"/>
            <a:ext cx="7380819" cy="1077218"/>
          </a:xfrm>
          <a:prstGeom prst="rect">
            <a:avLst/>
          </a:prstGeom>
          <a:noFill/>
          <a:ln w="9525">
            <a:noFill/>
            <a:miter lim="800000"/>
            <a:headEnd/>
            <a:tailEnd/>
          </a:ln>
        </p:spPr>
        <p:txBody>
          <a:bodyPr wrap="square">
            <a:spAutoFit/>
          </a:bodyPr>
          <a:lstStyle/>
          <a:p>
            <a:pPr>
              <a:spcBef>
                <a:spcPts val="600"/>
              </a:spcBef>
              <a:spcAft>
                <a:spcPts val="0"/>
              </a:spcAft>
              <a:defRPr/>
            </a:pPr>
            <a:r>
              <a:rPr lang="en-AU" sz="3200" dirty="0" smtClean="0">
                <a:solidFill>
                  <a:schemeClr val="bg1"/>
                </a:solidFill>
                <a:latin typeface="Arial" charset="0"/>
              </a:rPr>
              <a:t>Some halo interactions from a dark </a:t>
            </a:r>
            <a:r>
              <a:rPr lang="en-AU" sz="3200" dirty="0" err="1" smtClean="0">
                <a:solidFill>
                  <a:schemeClr val="bg1"/>
                </a:solidFill>
                <a:latin typeface="Arial" charset="0"/>
              </a:rPr>
              <a:t>eigenstate</a:t>
            </a:r>
            <a:r>
              <a:rPr lang="en-AU" sz="3200" dirty="0" smtClean="0">
                <a:solidFill>
                  <a:schemeClr val="bg1"/>
                </a:solidFill>
                <a:latin typeface="Arial" charset="0"/>
              </a:rPr>
              <a:t> perspective</a:t>
            </a:r>
            <a:endParaRPr lang="en-AU" sz="3200" dirty="0">
              <a:solidFill>
                <a:schemeClr val="bg1"/>
              </a:solidFill>
              <a:latin typeface="Arial" charset="0"/>
            </a:endParaRPr>
          </a:p>
        </p:txBody>
      </p:sp>
      <p:pic>
        <p:nvPicPr>
          <p:cNvPr id="4" name="Picture 3"/>
          <p:cNvPicPr>
            <a:picLocks noChangeAspect="1"/>
          </p:cNvPicPr>
          <p:nvPr/>
        </p:nvPicPr>
        <p:blipFill>
          <a:blip r:embed="rId5" cstate="print"/>
          <a:stretch>
            <a:fillRect/>
          </a:stretch>
        </p:blipFill>
        <p:spPr>
          <a:xfrm>
            <a:off x="5544108" y="3900270"/>
            <a:ext cx="2855876" cy="2139150"/>
          </a:xfrm>
          <a:prstGeom prst="rect">
            <a:avLst/>
          </a:prstGeom>
        </p:spPr>
      </p:pic>
      <p:pic>
        <p:nvPicPr>
          <p:cNvPr id="6" name="Picture 5"/>
          <p:cNvPicPr>
            <a:picLocks noChangeAspect="1"/>
          </p:cNvPicPr>
          <p:nvPr/>
        </p:nvPicPr>
        <p:blipFill>
          <a:blip r:embed="rId6" cstate="print"/>
          <a:stretch>
            <a:fillRect/>
          </a:stretch>
        </p:blipFill>
        <p:spPr>
          <a:xfrm>
            <a:off x="652409" y="3890408"/>
            <a:ext cx="3038001" cy="2346746"/>
          </a:xfrm>
          <a:prstGeom prst="rect">
            <a:avLst/>
          </a:prstGeom>
        </p:spPr>
      </p:pic>
      <p:pic>
        <p:nvPicPr>
          <p:cNvPr id="7" name="Picture 6"/>
          <p:cNvPicPr>
            <a:picLocks noChangeAspect="1"/>
          </p:cNvPicPr>
          <p:nvPr/>
        </p:nvPicPr>
        <p:blipFill>
          <a:blip r:embed="rId7" cstate="print"/>
          <a:stretch>
            <a:fillRect/>
          </a:stretch>
        </p:blipFill>
        <p:spPr>
          <a:xfrm>
            <a:off x="611559" y="1532197"/>
            <a:ext cx="3002841" cy="2051379"/>
          </a:xfrm>
          <a:prstGeom prst="rect">
            <a:avLst/>
          </a:prstGeom>
        </p:spPr>
      </p:pic>
      <p:pic>
        <p:nvPicPr>
          <p:cNvPr id="8" name="Picture 7"/>
          <p:cNvPicPr>
            <a:picLocks noChangeAspect="1"/>
          </p:cNvPicPr>
          <p:nvPr/>
        </p:nvPicPr>
        <p:blipFill>
          <a:blip r:embed="rId8" cstate="print"/>
          <a:stretch>
            <a:fillRect/>
          </a:stretch>
        </p:blipFill>
        <p:spPr>
          <a:xfrm>
            <a:off x="5529312" y="1486852"/>
            <a:ext cx="2719295" cy="2158171"/>
          </a:xfrm>
          <a:prstGeom prst="rect">
            <a:avLst/>
          </a:prstGeom>
        </p:spPr>
      </p:pic>
    </p:spTree>
    <p:custDataLst>
      <p:tags r:id="rId1"/>
    </p:custDataLst>
    <p:extLst>
      <p:ext uri="{BB962C8B-B14F-4D97-AF65-F5344CB8AC3E}">
        <p14:creationId xmlns:p14="http://schemas.microsoft.com/office/powerpoint/2010/main" val="32694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7" name="Group 26"/>
          <p:cNvGrpSpPr/>
          <p:nvPr/>
        </p:nvGrpSpPr>
        <p:grpSpPr>
          <a:xfrm>
            <a:off x="-509" y="-1"/>
            <a:ext cx="9217025" cy="6858253"/>
            <a:chOff x="-509" y="-1"/>
            <a:chExt cx="9217025" cy="6858253"/>
          </a:xfrm>
        </p:grpSpPr>
        <p:grpSp>
          <p:nvGrpSpPr>
            <p:cNvPr id="29" name="Group 28"/>
            <p:cNvGrpSpPr/>
            <p:nvPr/>
          </p:nvGrpSpPr>
          <p:grpSpPr>
            <a:xfrm>
              <a:off x="-509" y="-1"/>
              <a:ext cx="9217025" cy="6858253"/>
              <a:chOff x="-509" y="-1"/>
              <a:chExt cx="9217025" cy="6858253"/>
            </a:xfrm>
          </p:grpSpPr>
          <p:sp>
            <p:nvSpPr>
              <p:cNvPr id="31" name="TextBox 30"/>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32" name="TextBox 31"/>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33" name="Rectangle 32"/>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34" name="Rectangle 33"/>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35" name="TextBox 34"/>
              <p:cNvSpPr txBox="1"/>
              <p:nvPr/>
            </p:nvSpPr>
            <p:spPr>
              <a:xfrm>
                <a:off x="8748464" y="6550223"/>
                <a:ext cx="468052"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18</a:t>
                </a:fld>
                <a:endParaRPr lang="en-AU" sz="1400" dirty="0">
                  <a:solidFill>
                    <a:schemeClr val="accent4">
                      <a:lumMod val="50000"/>
                    </a:schemeClr>
                  </a:solidFill>
                  <a:latin typeface="+mn-lt"/>
                </a:endParaRPr>
              </a:p>
            </p:txBody>
          </p:sp>
        </p:gr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0" name="Rectangle 3"/>
          <p:cNvSpPr txBox="1">
            <a:spLocks noChangeArrowheads="1"/>
          </p:cNvSpPr>
          <p:nvPr/>
        </p:nvSpPr>
        <p:spPr>
          <a:xfrm>
            <a:off x="228600" y="44450"/>
            <a:ext cx="8915400" cy="836613"/>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nSpc>
                <a:spcPct val="80000"/>
              </a:lnSpc>
            </a:pPr>
            <a:r>
              <a:rPr lang="en-AU" kern="0" smtClean="0">
                <a:solidFill>
                  <a:schemeClr val="bg1"/>
                </a:solidFill>
              </a:rPr>
              <a:t>Summary</a:t>
            </a:r>
            <a:endParaRPr lang="en-AU" kern="0">
              <a:solidFill>
                <a:schemeClr val="bg1"/>
              </a:solidFill>
            </a:endParaRPr>
          </a:p>
        </p:txBody>
      </p:sp>
      <p:sp>
        <p:nvSpPr>
          <p:cNvPr id="11" name="Text Box 4"/>
          <p:cNvSpPr txBox="1">
            <a:spLocks noChangeArrowheads="1"/>
          </p:cNvSpPr>
          <p:nvPr/>
        </p:nvSpPr>
        <p:spPr bwMode="auto">
          <a:xfrm>
            <a:off x="0" y="1370093"/>
            <a:ext cx="9144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buBlip>
                <a:blip r:embed="rId5"/>
              </a:buBlip>
            </a:pPr>
            <a:r>
              <a:rPr lang="en-AU" sz="2400" dirty="0">
                <a:solidFill>
                  <a:schemeClr val="bg1"/>
                </a:solidFill>
                <a:latin typeface="Arial" panose="020B0604020202020204" pitchFamily="34" charset="0"/>
              </a:rPr>
              <a:t> </a:t>
            </a:r>
            <a:r>
              <a:rPr lang="en-AU" sz="2400" dirty="0">
                <a:solidFill>
                  <a:schemeClr val="bg1"/>
                </a:solidFill>
                <a:latin typeface="Arial" panose="020B0604020202020204" pitchFamily="34" charset="0"/>
                <a:sym typeface="Symbol" panose="05050102010706020507" pitchFamily="18" charset="2"/>
              </a:rPr>
              <a:t>Does not need new particles or new </a:t>
            </a:r>
            <a:r>
              <a:rPr lang="en-AU" sz="2400" dirty="0" smtClean="0">
                <a:solidFill>
                  <a:schemeClr val="bg1"/>
                </a:solidFill>
                <a:latin typeface="Arial" panose="020B0604020202020204" pitchFamily="34" charset="0"/>
                <a:sym typeface="Symbol" panose="05050102010706020507" pitchFamily="18" charset="2"/>
              </a:rPr>
              <a:t>physics</a:t>
            </a:r>
            <a:endParaRPr lang="en-AU" sz="2400" dirty="0">
              <a:solidFill>
                <a:schemeClr val="bg1"/>
              </a:solidFill>
              <a:latin typeface="Arial" panose="020B0604020202020204" pitchFamily="34" charset="0"/>
            </a:endParaRPr>
          </a:p>
        </p:txBody>
      </p:sp>
      <p:sp>
        <p:nvSpPr>
          <p:cNvPr id="12" name="Text Box 5"/>
          <p:cNvSpPr txBox="1">
            <a:spLocks noChangeArrowheads="1"/>
          </p:cNvSpPr>
          <p:nvPr/>
        </p:nvSpPr>
        <p:spPr bwMode="auto">
          <a:xfrm>
            <a:off x="0" y="787400"/>
            <a:ext cx="9144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buFontTx/>
              <a:buBlip>
                <a:blip r:embed="rId5"/>
              </a:buBlip>
            </a:pPr>
            <a:r>
              <a:rPr lang="en-AU" sz="2400" dirty="0">
                <a:solidFill>
                  <a:schemeClr val="bg1"/>
                </a:solidFill>
                <a:latin typeface="Arial" panose="020B0604020202020204" pitchFamily="34" charset="0"/>
              </a:rPr>
              <a:t> Fits dark matter particle </a:t>
            </a:r>
            <a:r>
              <a:rPr lang="en-AU" sz="2400" dirty="0" smtClean="0">
                <a:solidFill>
                  <a:schemeClr val="bg1"/>
                </a:solidFill>
                <a:latin typeface="Arial" panose="020B0604020202020204" pitchFamily="34" charset="0"/>
              </a:rPr>
              <a:t>requirements</a:t>
            </a:r>
            <a:endParaRPr lang="en-AU" sz="2400" dirty="0">
              <a:solidFill>
                <a:schemeClr val="bg1"/>
              </a:solidFill>
              <a:latin typeface="Arial" panose="020B0604020202020204" pitchFamily="34" charset="0"/>
              <a:sym typeface="Symbol" panose="05050102010706020507" pitchFamily="18" charset="2"/>
            </a:endParaRPr>
          </a:p>
        </p:txBody>
      </p:sp>
      <p:sp>
        <p:nvSpPr>
          <p:cNvPr id="13" name="Text Box 6"/>
          <p:cNvSpPr txBox="1">
            <a:spLocks noChangeArrowheads="1"/>
          </p:cNvSpPr>
          <p:nvPr/>
        </p:nvSpPr>
        <p:spPr bwMode="auto">
          <a:xfrm>
            <a:off x="0" y="311817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buFontTx/>
              <a:buBlip>
                <a:blip r:embed="rId5"/>
              </a:buBlip>
            </a:pPr>
            <a:r>
              <a:rPr lang="en-AU" sz="2400" dirty="0">
                <a:solidFill>
                  <a:schemeClr val="bg1"/>
                </a:solidFill>
                <a:latin typeface="Arial" panose="020B0604020202020204" pitchFamily="34" charset="0"/>
              </a:rPr>
              <a:t> Number of SMPBHs consistent with number of galaxies </a:t>
            </a:r>
            <a:endParaRPr lang="en-AU" sz="2400" baseline="30000" dirty="0">
              <a:solidFill>
                <a:schemeClr val="bg1"/>
              </a:solidFill>
              <a:latin typeface="Arial" panose="020B0604020202020204" pitchFamily="34" charset="0"/>
            </a:endParaRPr>
          </a:p>
        </p:txBody>
      </p:sp>
      <p:sp>
        <p:nvSpPr>
          <p:cNvPr id="14" name="Text Box 7"/>
          <p:cNvSpPr txBox="1">
            <a:spLocks noChangeArrowheads="1"/>
          </p:cNvSpPr>
          <p:nvPr/>
        </p:nvSpPr>
        <p:spPr bwMode="auto">
          <a:xfrm>
            <a:off x="0" y="1952785"/>
            <a:ext cx="9144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buFontTx/>
              <a:buBlip>
                <a:blip r:embed="rId5"/>
              </a:buBlip>
            </a:pPr>
            <a:r>
              <a:rPr lang="en-AU" sz="2400" dirty="0">
                <a:solidFill>
                  <a:schemeClr val="bg1"/>
                </a:solidFill>
                <a:latin typeface="Arial" panose="020B0604020202020204" pitchFamily="34" charset="0"/>
              </a:rPr>
              <a:t> Explains </a:t>
            </a:r>
            <a:r>
              <a:rPr lang="en-AU" sz="2400" dirty="0">
                <a:solidFill>
                  <a:schemeClr val="bg1"/>
                </a:solidFill>
                <a:latin typeface="Arial" panose="020B0604020202020204" pitchFamily="34" charset="0"/>
                <a:sym typeface="Symbol" panose="05050102010706020507" pitchFamily="18" charset="2"/>
              </a:rPr>
              <a:t></a:t>
            </a:r>
            <a:r>
              <a:rPr lang="en-AU" sz="2400" baseline="-25000" dirty="0">
                <a:solidFill>
                  <a:schemeClr val="bg1"/>
                </a:solidFill>
                <a:latin typeface="Arial" panose="020B0604020202020204" pitchFamily="34" charset="0"/>
                <a:sym typeface="Symbol" panose="05050102010706020507" pitchFamily="18" charset="2"/>
              </a:rPr>
              <a:t>baryon </a:t>
            </a:r>
            <a:r>
              <a:rPr lang="en-AU" sz="2400" dirty="0">
                <a:solidFill>
                  <a:schemeClr val="bg1"/>
                </a:solidFill>
                <a:latin typeface="Arial" panose="020B0604020202020204" pitchFamily="34" charset="0"/>
                <a:sym typeface="Symbol" panose="05050102010706020507" pitchFamily="18" charset="2"/>
              </a:rPr>
              <a:t>~ </a:t>
            </a:r>
            <a:r>
              <a:rPr lang="en-AU" sz="2400" baseline="-25000" dirty="0">
                <a:solidFill>
                  <a:schemeClr val="bg1"/>
                </a:solidFill>
                <a:latin typeface="Arial" panose="020B0604020202020204" pitchFamily="34" charset="0"/>
                <a:sym typeface="Symbol" panose="05050102010706020507" pitchFamily="18" charset="2"/>
              </a:rPr>
              <a:t>dark</a:t>
            </a:r>
            <a:r>
              <a:rPr lang="en-AU" sz="2400" dirty="0">
                <a:solidFill>
                  <a:schemeClr val="bg1"/>
                </a:solidFill>
                <a:latin typeface="Arial" panose="020B0604020202020204" pitchFamily="34" charset="0"/>
                <a:sym typeface="Symbol" panose="05050102010706020507" pitchFamily="18" charset="2"/>
              </a:rPr>
              <a:t> coincidence &amp; missing </a:t>
            </a:r>
            <a:r>
              <a:rPr lang="en-AU" sz="2400" dirty="0" smtClean="0">
                <a:solidFill>
                  <a:schemeClr val="bg1"/>
                </a:solidFill>
                <a:latin typeface="Arial" panose="020B0604020202020204" pitchFamily="34" charset="0"/>
                <a:sym typeface="Symbol" panose="05050102010706020507" pitchFamily="18" charset="2"/>
              </a:rPr>
              <a:t>baryons</a:t>
            </a:r>
            <a:endParaRPr lang="en-AU" dirty="0">
              <a:solidFill>
                <a:schemeClr val="bg1"/>
              </a:solidFill>
              <a:latin typeface="Arial" panose="020B0604020202020204" pitchFamily="34" charset="0"/>
              <a:sym typeface="Symbol" panose="05050102010706020507" pitchFamily="18" charset="2"/>
            </a:endParaRPr>
          </a:p>
        </p:txBody>
      </p:sp>
      <p:sp>
        <p:nvSpPr>
          <p:cNvPr id="15" name="Text Box 8"/>
          <p:cNvSpPr txBox="1">
            <a:spLocks noChangeArrowheads="1"/>
          </p:cNvSpPr>
          <p:nvPr/>
        </p:nvSpPr>
        <p:spPr bwMode="auto">
          <a:xfrm>
            <a:off x="0" y="4356580"/>
            <a:ext cx="9144000" cy="420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buFontTx/>
              <a:buBlip>
                <a:blip r:embed="rId5"/>
              </a:buBlip>
            </a:pPr>
            <a:r>
              <a:rPr lang="en-AU" sz="2400" dirty="0">
                <a:solidFill>
                  <a:schemeClr val="bg1"/>
                </a:solidFill>
                <a:latin typeface="Arial" panose="020B0604020202020204" pitchFamily="34" charset="0"/>
              </a:rPr>
              <a:t> Particle masses consistent with halo size and mass </a:t>
            </a:r>
            <a:endParaRPr lang="en-AU" sz="2400" dirty="0">
              <a:solidFill>
                <a:schemeClr val="bg1"/>
              </a:solidFill>
              <a:latin typeface="Arial" panose="020B0604020202020204" pitchFamily="34" charset="0"/>
              <a:sym typeface="Symbol" panose="05050102010706020507" pitchFamily="18" charset="2"/>
            </a:endParaRPr>
          </a:p>
        </p:txBody>
      </p:sp>
      <p:sp>
        <p:nvSpPr>
          <p:cNvPr id="16" name="Text Box 11"/>
          <p:cNvSpPr txBox="1">
            <a:spLocks noChangeArrowheads="1"/>
          </p:cNvSpPr>
          <p:nvPr/>
        </p:nvSpPr>
        <p:spPr bwMode="auto">
          <a:xfrm>
            <a:off x="0" y="2535477"/>
            <a:ext cx="9144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buFontTx/>
              <a:buBlip>
                <a:blip r:embed="rId5"/>
              </a:buBlip>
            </a:pPr>
            <a:r>
              <a:rPr lang="en-AU" sz="2400" dirty="0" smtClean="0">
                <a:solidFill>
                  <a:schemeClr val="bg1"/>
                </a:solidFill>
                <a:latin typeface="Arial" panose="020B0604020202020204" pitchFamily="34" charset="0"/>
              </a:rPr>
              <a:t> </a:t>
            </a:r>
            <a:r>
              <a:rPr lang="en-AU" sz="2400" dirty="0">
                <a:solidFill>
                  <a:schemeClr val="bg1"/>
                </a:solidFill>
                <a:latin typeface="Arial" panose="020B0604020202020204" pitchFamily="34" charset="0"/>
              </a:rPr>
              <a:t>Consistency with CDM on large scales, BBN and </a:t>
            </a:r>
            <a:r>
              <a:rPr lang="en-AU" sz="2400" dirty="0" smtClean="0">
                <a:solidFill>
                  <a:schemeClr val="bg1"/>
                </a:solidFill>
                <a:latin typeface="Arial" panose="020B0604020202020204" pitchFamily="34" charset="0"/>
              </a:rPr>
              <a:t>WMAP</a:t>
            </a:r>
            <a:endParaRPr lang="en-AU" sz="2400" baseline="-25000" dirty="0">
              <a:solidFill>
                <a:schemeClr val="bg1"/>
              </a:solidFill>
              <a:latin typeface="Arial" panose="020B0604020202020204" pitchFamily="34" charset="0"/>
              <a:sym typeface="Symbol" panose="05050102010706020507" pitchFamily="18" charset="2"/>
            </a:endParaRPr>
          </a:p>
        </p:txBody>
      </p:sp>
      <p:sp>
        <p:nvSpPr>
          <p:cNvPr id="17" name="Text Box 12"/>
          <p:cNvSpPr txBox="1">
            <a:spLocks noChangeArrowheads="1"/>
          </p:cNvSpPr>
          <p:nvPr/>
        </p:nvSpPr>
        <p:spPr bwMode="auto">
          <a:xfrm>
            <a:off x="0" y="3737375"/>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buBlip>
                <a:blip r:embed="rId5"/>
              </a:buBlip>
            </a:pPr>
            <a:r>
              <a:rPr lang="en-AU" sz="2400" dirty="0">
                <a:solidFill>
                  <a:schemeClr val="bg1"/>
                </a:solidFill>
                <a:latin typeface="Arial" panose="020B0604020202020204" pitchFamily="34" charset="0"/>
              </a:rPr>
              <a:t> </a:t>
            </a:r>
            <a:r>
              <a:rPr lang="en-AU" sz="2400" dirty="0" smtClean="0">
                <a:solidFill>
                  <a:schemeClr val="bg1"/>
                </a:solidFill>
                <a:latin typeface="Arial" panose="020B0604020202020204" pitchFamily="34" charset="0"/>
              </a:rPr>
              <a:t>Consistency with M-sigma relation? </a:t>
            </a:r>
            <a:endParaRPr lang="en-AU" sz="2400" dirty="0">
              <a:solidFill>
                <a:schemeClr val="bg1"/>
              </a:solidFill>
              <a:latin typeface="Arial" panose="020B0604020202020204" pitchFamily="34" charset="0"/>
            </a:endParaRPr>
          </a:p>
        </p:txBody>
      </p:sp>
      <p:sp>
        <p:nvSpPr>
          <p:cNvPr id="18" name="Text Box 18"/>
          <p:cNvSpPr txBox="1">
            <a:spLocks noChangeArrowheads="1"/>
          </p:cNvSpPr>
          <p:nvPr/>
        </p:nvSpPr>
        <p:spPr bwMode="auto">
          <a:xfrm>
            <a:off x="0" y="4939272"/>
            <a:ext cx="9144000" cy="42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buFontTx/>
              <a:buBlip>
                <a:blip r:embed="rId5"/>
              </a:buBlip>
            </a:pPr>
            <a:r>
              <a:rPr lang="en-AU" sz="2400" dirty="0">
                <a:solidFill>
                  <a:schemeClr val="bg1"/>
                </a:solidFill>
                <a:latin typeface="Arial" panose="020B0604020202020204" pitchFamily="34" charset="0"/>
              </a:rPr>
              <a:t> Solves the cusp </a:t>
            </a:r>
            <a:r>
              <a:rPr lang="en-AU" sz="2400" dirty="0" smtClean="0">
                <a:solidFill>
                  <a:schemeClr val="bg1"/>
                </a:solidFill>
                <a:latin typeface="Arial" panose="020B0604020202020204" pitchFamily="34" charset="0"/>
              </a:rPr>
              <a:t>problem, satellite problem </a:t>
            </a:r>
            <a:endParaRPr lang="en-AU" sz="2400" dirty="0">
              <a:solidFill>
                <a:schemeClr val="bg1"/>
              </a:solidFill>
              <a:latin typeface="Arial" panose="020B0604020202020204" pitchFamily="34" charset="0"/>
              <a:sym typeface="Symbol" panose="05050102010706020507" pitchFamily="18" charset="2"/>
            </a:endParaRPr>
          </a:p>
        </p:txBody>
      </p:sp>
      <p:sp>
        <p:nvSpPr>
          <p:cNvPr id="19" name="Text Box 19"/>
          <p:cNvSpPr txBox="1">
            <a:spLocks noChangeArrowheads="1"/>
          </p:cNvSpPr>
          <p:nvPr/>
        </p:nvSpPr>
        <p:spPr bwMode="auto">
          <a:xfrm>
            <a:off x="0" y="6104656"/>
            <a:ext cx="9144000" cy="42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buFontTx/>
              <a:buBlip>
                <a:blip r:embed="rId5"/>
              </a:buBlip>
            </a:pPr>
            <a:r>
              <a:rPr lang="en-AU" sz="2400" dirty="0">
                <a:solidFill>
                  <a:schemeClr val="bg1"/>
                </a:solidFill>
                <a:latin typeface="Arial" panose="020B0604020202020204" pitchFamily="34" charset="0"/>
              </a:rPr>
              <a:t> </a:t>
            </a:r>
            <a:r>
              <a:rPr lang="en-AU" sz="2400" dirty="0" smtClean="0">
                <a:solidFill>
                  <a:schemeClr val="bg1"/>
                </a:solidFill>
                <a:latin typeface="Arial" panose="020B0604020202020204" pitchFamily="34" charset="0"/>
              </a:rPr>
              <a:t>Eliminates cooling flow issues and cool cores</a:t>
            </a:r>
            <a:endParaRPr lang="en-AU" sz="2400" dirty="0">
              <a:solidFill>
                <a:schemeClr val="bg1"/>
              </a:solidFill>
              <a:latin typeface="Arial" panose="020B0604020202020204" pitchFamily="34" charset="0"/>
              <a:sym typeface="Symbol" panose="05050102010706020507" pitchFamily="18" charset="2"/>
            </a:endParaRPr>
          </a:p>
        </p:txBody>
      </p:sp>
      <p:sp>
        <p:nvSpPr>
          <p:cNvPr id="25" name="Text Box 19"/>
          <p:cNvSpPr txBox="1">
            <a:spLocks noChangeArrowheads="1"/>
          </p:cNvSpPr>
          <p:nvPr/>
        </p:nvSpPr>
        <p:spPr bwMode="auto">
          <a:xfrm>
            <a:off x="-509" y="5521965"/>
            <a:ext cx="9144000" cy="42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buFontTx/>
              <a:buBlip>
                <a:blip r:embed="rId5"/>
              </a:buBlip>
            </a:pPr>
            <a:r>
              <a:rPr lang="en-AU" sz="2400" dirty="0">
                <a:solidFill>
                  <a:schemeClr val="bg1"/>
                </a:solidFill>
                <a:latin typeface="Arial" panose="020B0604020202020204" pitchFamily="34" charset="0"/>
              </a:rPr>
              <a:t> </a:t>
            </a:r>
            <a:r>
              <a:rPr lang="en-AU" sz="2400" dirty="0" smtClean="0">
                <a:solidFill>
                  <a:schemeClr val="bg1"/>
                </a:solidFill>
                <a:latin typeface="Arial" panose="020B0604020202020204" pitchFamily="34" charset="0"/>
              </a:rPr>
              <a:t>Explains ‘cold’ galactic halos in hot cluster halos</a:t>
            </a:r>
            <a:endParaRPr lang="en-AU" sz="2400" dirty="0">
              <a:solidFill>
                <a:schemeClr val="bg1"/>
              </a:solidFill>
              <a:latin typeface="Arial" panose="020B0604020202020204" pitchFamily="34" charset="0"/>
              <a:sym typeface="Symbol" panose="05050102010706020507" pitchFamily="18" charset="2"/>
            </a:endParaRPr>
          </a:p>
        </p:txBody>
      </p:sp>
    </p:spTree>
    <p:custDataLst>
      <p:tags r:id="rId1"/>
    </p:custDataLst>
    <p:extLst>
      <p:ext uri="{BB962C8B-B14F-4D97-AF65-F5344CB8AC3E}">
        <p14:creationId xmlns:p14="http://schemas.microsoft.com/office/powerpoint/2010/main" val="4269534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10" name="Group 9"/>
          <p:cNvGrpSpPr/>
          <p:nvPr/>
        </p:nvGrpSpPr>
        <p:grpSpPr>
          <a:xfrm>
            <a:off x="-509" y="-1"/>
            <a:ext cx="9253029" cy="6858253"/>
            <a:chOff x="-509" y="-1"/>
            <a:chExt cx="9253029" cy="6858253"/>
          </a:xfrm>
        </p:grpSpPr>
        <p:grpSp>
          <p:nvGrpSpPr>
            <p:cNvPr id="11" name="Group 10"/>
            <p:cNvGrpSpPr/>
            <p:nvPr/>
          </p:nvGrpSpPr>
          <p:grpSpPr>
            <a:xfrm>
              <a:off x="-509" y="-1"/>
              <a:ext cx="9253029" cy="6858253"/>
              <a:chOff x="-509" y="-1"/>
              <a:chExt cx="9253029" cy="6858253"/>
            </a:xfrm>
          </p:grpSpPr>
          <p:sp>
            <p:nvSpPr>
              <p:cNvPr id="13" name="TextBox 12"/>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14" name="TextBox 13"/>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15" name="Rectangle 14"/>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16" name="Rectangle 15"/>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17" name="TextBox 16"/>
              <p:cNvSpPr txBox="1"/>
              <p:nvPr/>
            </p:nvSpPr>
            <p:spPr>
              <a:xfrm>
                <a:off x="8748464" y="6550223"/>
                <a:ext cx="504056"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19</a:t>
                </a:fld>
                <a:endParaRPr lang="en-AU" sz="1400" dirty="0">
                  <a:solidFill>
                    <a:schemeClr val="accent4">
                      <a:lumMod val="50000"/>
                    </a:schemeClr>
                  </a:solidFill>
                  <a:latin typeface="+mn-lt"/>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04" name="Text Box 3"/>
          <p:cNvSpPr txBox="1">
            <a:spLocks noChangeArrowheads="1"/>
          </p:cNvSpPr>
          <p:nvPr/>
        </p:nvSpPr>
        <p:spPr bwMode="auto">
          <a:xfrm>
            <a:off x="685708" y="2672916"/>
            <a:ext cx="7380819" cy="739754"/>
          </a:xfrm>
          <a:prstGeom prst="rect">
            <a:avLst/>
          </a:prstGeom>
          <a:noFill/>
          <a:ln w="9525">
            <a:noFill/>
            <a:miter lim="800000"/>
            <a:headEnd/>
            <a:tailEnd/>
          </a:ln>
        </p:spPr>
        <p:txBody>
          <a:bodyPr wrap="square">
            <a:spAutoFit/>
          </a:bodyPr>
          <a:lstStyle/>
          <a:p>
            <a:pPr marL="457200" indent="-457200">
              <a:lnSpc>
                <a:spcPct val="150000"/>
              </a:lnSpc>
              <a:spcBef>
                <a:spcPts val="600"/>
              </a:spcBef>
              <a:spcAft>
                <a:spcPts val="0"/>
              </a:spcAft>
              <a:defRPr/>
            </a:pPr>
            <a:r>
              <a:rPr lang="en-AU" sz="3200" dirty="0" smtClean="0">
                <a:solidFill>
                  <a:schemeClr val="bg1"/>
                </a:solidFill>
                <a:latin typeface="Arial" charset="0"/>
              </a:rPr>
              <a:t>THE END, Thank you!</a:t>
            </a:r>
            <a:endParaRPr lang="en-AU" sz="3200" dirty="0">
              <a:solidFill>
                <a:schemeClr val="bg1"/>
              </a:solidFill>
              <a:latin typeface="Arial" charset="0"/>
            </a:endParaRPr>
          </a:p>
        </p:txBody>
      </p:sp>
    </p:spTree>
    <p:custDataLst>
      <p:tags r:id="rId1"/>
    </p:custDataLst>
    <p:extLst>
      <p:ext uri="{BB962C8B-B14F-4D97-AF65-F5344CB8AC3E}">
        <p14:creationId xmlns:p14="http://schemas.microsoft.com/office/powerpoint/2010/main" val="2465350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48" name="Group 47"/>
          <p:cNvGrpSpPr/>
          <p:nvPr/>
        </p:nvGrpSpPr>
        <p:grpSpPr>
          <a:xfrm>
            <a:off x="-509" y="-1"/>
            <a:ext cx="9145195" cy="6858253"/>
            <a:chOff x="-509" y="-1"/>
            <a:chExt cx="9145195" cy="6858253"/>
          </a:xfrm>
        </p:grpSpPr>
        <p:grpSp>
          <p:nvGrpSpPr>
            <p:cNvPr id="52" name="Group 51"/>
            <p:cNvGrpSpPr/>
            <p:nvPr/>
          </p:nvGrpSpPr>
          <p:grpSpPr>
            <a:xfrm>
              <a:off x="-509" y="-1"/>
              <a:ext cx="9145195" cy="6858253"/>
              <a:chOff x="-509" y="-1"/>
              <a:chExt cx="9145195" cy="6858253"/>
            </a:xfrm>
          </p:grpSpPr>
          <p:sp>
            <p:nvSpPr>
              <p:cNvPr id="54" name="TextBox 53"/>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55" name="TextBox 54"/>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56" name="Rectangle 55"/>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1" name="Rectangle 60"/>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2" name="TextBox 61"/>
              <p:cNvSpPr txBox="1"/>
              <p:nvPr/>
            </p:nvSpPr>
            <p:spPr>
              <a:xfrm>
                <a:off x="8856476" y="6550223"/>
                <a:ext cx="288210"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2</a:t>
                </a:fld>
                <a:endParaRPr lang="en-AU" sz="1400" dirty="0">
                  <a:solidFill>
                    <a:schemeClr val="accent4">
                      <a:lumMod val="50000"/>
                    </a:schemeClr>
                  </a:solidFill>
                  <a:latin typeface="+mn-lt"/>
                </a:endParaRPr>
              </a:p>
            </p:txBody>
          </p:sp>
        </p:gr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1" name="TextBox 10"/>
          <p:cNvSpPr txBox="1"/>
          <p:nvPr/>
        </p:nvSpPr>
        <p:spPr>
          <a:xfrm>
            <a:off x="424126" y="1675633"/>
            <a:ext cx="8401924" cy="3046988"/>
          </a:xfrm>
          <a:prstGeom prst="rect">
            <a:avLst/>
          </a:prstGeom>
          <a:solidFill>
            <a:schemeClr val="tx1"/>
          </a:solidFill>
          <a:ln w="38100">
            <a:solidFill>
              <a:schemeClr val="bg2">
                <a:lumMod val="60000"/>
                <a:lumOff val="40000"/>
              </a:schemeClr>
            </a:solidFill>
          </a:ln>
        </p:spPr>
        <p:txBody>
          <a:bodyPr wrap="square" rtlCol="0">
            <a:spAutoFit/>
          </a:bodyPr>
          <a:lstStyle/>
          <a:p>
            <a:r>
              <a:rPr lang="en-AU" sz="3200" dirty="0" smtClean="0">
                <a:solidFill>
                  <a:srgbClr val="E4E4E4"/>
                </a:solidFill>
              </a:rPr>
              <a:t>Outline</a:t>
            </a:r>
          </a:p>
          <a:p>
            <a:pPr marL="514350" indent="-514350" algn="l">
              <a:buFont typeface="+mj-lt"/>
              <a:buAutoNum type="arabicPeriod"/>
            </a:pPr>
            <a:r>
              <a:rPr lang="en-AU" sz="3200" dirty="0" smtClean="0">
                <a:solidFill>
                  <a:schemeClr val="bg1"/>
                </a:solidFill>
              </a:rPr>
              <a:t>What’s the problem?</a:t>
            </a:r>
            <a:endParaRPr lang="en-AU" sz="3200" dirty="0">
              <a:solidFill>
                <a:schemeClr val="bg1"/>
              </a:solidFill>
            </a:endParaRPr>
          </a:p>
          <a:p>
            <a:pPr marL="514350" indent="-514350" algn="l">
              <a:buFont typeface="+mj-lt"/>
              <a:buAutoNum type="arabicPeriod"/>
            </a:pPr>
            <a:r>
              <a:rPr lang="en-AU" sz="3200" dirty="0" smtClean="0">
                <a:solidFill>
                  <a:srgbClr val="E4E4E4"/>
                </a:solidFill>
              </a:rPr>
              <a:t>Describing galaxy halo particles in QM</a:t>
            </a:r>
          </a:p>
          <a:p>
            <a:pPr marL="514350" indent="-514350" algn="l">
              <a:buFont typeface="+mj-lt"/>
              <a:buAutoNum type="arabicPeriod"/>
            </a:pPr>
            <a:r>
              <a:rPr lang="en-AU" sz="3200" dirty="0" smtClean="0">
                <a:solidFill>
                  <a:srgbClr val="E4E4E4"/>
                </a:solidFill>
              </a:rPr>
              <a:t>Dark halo formation</a:t>
            </a:r>
          </a:p>
          <a:p>
            <a:pPr marL="514350" indent="-514350" algn="l">
              <a:buFont typeface="+mj-lt"/>
              <a:buAutoNum type="arabicPeriod"/>
            </a:pPr>
            <a:r>
              <a:rPr lang="en-AU" sz="3200" dirty="0" smtClean="0">
                <a:solidFill>
                  <a:srgbClr val="E4E4E4"/>
                </a:solidFill>
              </a:rPr>
              <a:t>Dark matter vs. hot gas in halo structures</a:t>
            </a:r>
          </a:p>
          <a:p>
            <a:pPr marL="514350" indent="-514350" algn="l">
              <a:buFont typeface="+mj-lt"/>
              <a:buAutoNum type="arabicPeriod"/>
            </a:pPr>
            <a:r>
              <a:rPr lang="en-AU" sz="3200" dirty="0" smtClean="0">
                <a:solidFill>
                  <a:srgbClr val="E4E4E4"/>
                </a:solidFill>
              </a:rPr>
              <a:t>How QLCDM views some halo interactions</a:t>
            </a:r>
            <a:endParaRPr lang="en-AU" sz="3200" dirty="0">
              <a:solidFill>
                <a:srgbClr val="E4E4E4"/>
              </a:solidFill>
            </a:endParaRPr>
          </a:p>
        </p:txBody>
      </p:sp>
    </p:spTree>
    <p:custDataLst>
      <p:tags r:id="rId1"/>
    </p:custDataLst>
    <p:extLst>
      <p:ext uri="{BB962C8B-B14F-4D97-AF65-F5344CB8AC3E}">
        <p14:creationId xmlns:p14="http://schemas.microsoft.com/office/powerpoint/2010/main" val="3706317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48" name="Group 47"/>
          <p:cNvGrpSpPr/>
          <p:nvPr/>
        </p:nvGrpSpPr>
        <p:grpSpPr>
          <a:xfrm>
            <a:off x="-509" y="-1"/>
            <a:ext cx="9145195" cy="6858253"/>
            <a:chOff x="-509" y="-1"/>
            <a:chExt cx="9145195" cy="6858253"/>
          </a:xfrm>
        </p:grpSpPr>
        <p:grpSp>
          <p:nvGrpSpPr>
            <p:cNvPr id="52" name="Group 51"/>
            <p:cNvGrpSpPr/>
            <p:nvPr/>
          </p:nvGrpSpPr>
          <p:grpSpPr>
            <a:xfrm>
              <a:off x="-509" y="-1"/>
              <a:ext cx="9145195" cy="6858253"/>
              <a:chOff x="-509" y="-1"/>
              <a:chExt cx="9145195" cy="6858253"/>
            </a:xfrm>
          </p:grpSpPr>
          <p:sp>
            <p:nvSpPr>
              <p:cNvPr id="54" name="TextBox 53"/>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55" name="TextBox 54"/>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56" name="Rectangle 55"/>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1" name="Rectangle 60"/>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2" name="TextBox 61"/>
              <p:cNvSpPr txBox="1"/>
              <p:nvPr/>
            </p:nvSpPr>
            <p:spPr>
              <a:xfrm>
                <a:off x="8856476" y="6550223"/>
                <a:ext cx="288210"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3</a:t>
                </a:fld>
                <a:endParaRPr lang="en-AU" sz="1400" dirty="0">
                  <a:solidFill>
                    <a:schemeClr val="accent4">
                      <a:lumMod val="50000"/>
                    </a:schemeClr>
                  </a:solidFill>
                  <a:latin typeface="+mn-lt"/>
                </a:endParaRPr>
              </a:p>
            </p:txBody>
          </p:sp>
        </p:gr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25" name="Text Box 3"/>
          <p:cNvSpPr txBox="1">
            <a:spLocks noChangeArrowheads="1"/>
          </p:cNvSpPr>
          <p:nvPr/>
        </p:nvSpPr>
        <p:spPr bwMode="auto">
          <a:xfrm>
            <a:off x="-508" y="8620"/>
            <a:ext cx="7476377" cy="683264"/>
          </a:xfrm>
          <a:prstGeom prst="rect">
            <a:avLst/>
          </a:prstGeom>
          <a:noFill/>
          <a:ln w="9525">
            <a:noFill/>
            <a:miter lim="800000"/>
            <a:headEnd/>
            <a:tailEnd/>
          </a:ln>
        </p:spPr>
        <p:txBody>
          <a:bodyPr wrap="square">
            <a:spAutoFit/>
          </a:bodyPr>
          <a:lstStyle/>
          <a:p>
            <a:pPr>
              <a:lnSpc>
                <a:spcPct val="120000"/>
              </a:lnSpc>
              <a:spcAft>
                <a:spcPts val="0"/>
              </a:spcAft>
              <a:defRPr/>
            </a:pPr>
            <a:r>
              <a:rPr lang="en-AU" sz="3200" dirty="0">
                <a:solidFill>
                  <a:schemeClr val="bg1"/>
                </a:solidFill>
                <a:latin typeface="Arial" charset="0"/>
              </a:rPr>
              <a:t>Why bother</a:t>
            </a:r>
            <a:r>
              <a:rPr lang="en-AU" sz="3200" dirty="0" smtClean="0">
                <a:solidFill>
                  <a:schemeClr val="bg1"/>
                </a:solidFill>
                <a:latin typeface="Arial" charset="0"/>
              </a:rPr>
              <a:t>? – don’t we have LCDM?</a:t>
            </a:r>
            <a:endParaRPr lang="en-AU" sz="3200" dirty="0">
              <a:solidFill>
                <a:schemeClr val="bg1"/>
              </a:solidFill>
              <a:latin typeface="Arial" charset="0"/>
            </a:endParaRPr>
          </a:p>
        </p:txBody>
      </p:sp>
      <p:sp>
        <p:nvSpPr>
          <p:cNvPr id="11" name="Text Box 3"/>
          <p:cNvSpPr txBox="1">
            <a:spLocks noChangeArrowheads="1"/>
          </p:cNvSpPr>
          <p:nvPr/>
        </p:nvSpPr>
        <p:spPr bwMode="auto">
          <a:xfrm>
            <a:off x="179512" y="733229"/>
            <a:ext cx="8424936" cy="494751"/>
          </a:xfrm>
          <a:prstGeom prst="rect">
            <a:avLst/>
          </a:prstGeom>
          <a:noFill/>
          <a:ln w="9525">
            <a:noFill/>
            <a:miter lim="800000"/>
            <a:headEnd/>
            <a:tailEnd/>
          </a:ln>
        </p:spPr>
        <p:txBody>
          <a:bodyPr wrap="square">
            <a:spAutoFit/>
          </a:bodyPr>
          <a:lstStyle/>
          <a:p>
            <a:pPr marL="180000" indent="-180000" algn="l">
              <a:lnSpc>
                <a:spcPct val="120000"/>
              </a:lnSpc>
              <a:spcAft>
                <a:spcPts val="0"/>
              </a:spcAft>
              <a:defRPr/>
            </a:pPr>
            <a:r>
              <a:rPr lang="en-AU" sz="2400" dirty="0" smtClean="0">
                <a:solidFill>
                  <a:srgbClr val="000000"/>
                </a:solidFill>
                <a:latin typeface="Arial" charset="0"/>
              </a:rPr>
              <a:t>LCDM is great on large scales but…</a:t>
            </a:r>
            <a:endParaRPr lang="en-AU" sz="2400" dirty="0">
              <a:solidFill>
                <a:schemeClr val="bg1"/>
              </a:solidFill>
              <a:latin typeface="Arial" charset="0"/>
            </a:endParaRPr>
          </a:p>
        </p:txBody>
      </p:sp>
      <p:sp>
        <p:nvSpPr>
          <p:cNvPr id="28" name="Text Box 3"/>
          <p:cNvSpPr txBox="1">
            <a:spLocks noChangeArrowheads="1"/>
          </p:cNvSpPr>
          <p:nvPr/>
        </p:nvSpPr>
        <p:spPr bwMode="auto">
          <a:xfrm>
            <a:off x="185639" y="1899777"/>
            <a:ext cx="8424936" cy="535531"/>
          </a:xfrm>
          <a:prstGeom prst="rect">
            <a:avLst/>
          </a:prstGeom>
          <a:noFill/>
          <a:ln w="9525">
            <a:noFill/>
            <a:miter lim="800000"/>
            <a:headEnd/>
            <a:tailEnd/>
          </a:ln>
        </p:spPr>
        <p:txBody>
          <a:bodyPr wrap="square">
            <a:spAutoFit/>
          </a:bodyPr>
          <a:lstStyle/>
          <a:p>
            <a:pPr marL="180000" indent="-180000" algn="l">
              <a:lnSpc>
                <a:spcPct val="120000"/>
              </a:lnSpc>
              <a:spcAft>
                <a:spcPts val="0"/>
              </a:spcAft>
              <a:defRPr/>
            </a:pPr>
            <a:r>
              <a:rPr lang="en-AU" sz="2400" dirty="0" smtClean="0">
                <a:solidFill>
                  <a:srgbClr val="000000"/>
                </a:solidFill>
                <a:latin typeface="Arial" charset="0"/>
              </a:rPr>
              <a:t>Where is the particle?</a:t>
            </a:r>
            <a:endParaRPr lang="en-AU" sz="2400" dirty="0">
              <a:solidFill>
                <a:schemeClr val="bg1"/>
              </a:solidFill>
              <a:latin typeface="Arial" charset="0"/>
            </a:endParaRPr>
          </a:p>
        </p:txBody>
      </p:sp>
      <p:grpSp>
        <p:nvGrpSpPr>
          <p:cNvPr id="34" name="Group 33"/>
          <p:cNvGrpSpPr/>
          <p:nvPr/>
        </p:nvGrpSpPr>
        <p:grpSpPr>
          <a:xfrm>
            <a:off x="4058934" y="984566"/>
            <a:ext cx="4720009" cy="2507847"/>
            <a:chOff x="4147004" y="1147391"/>
            <a:chExt cx="4720009" cy="2507847"/>
          </a:xfrm>
        </p:grpSpPr>
        <p:pic>
          <p:nvPicPr>
            <p:cNvPr id="8" name="Picture 7"/>
            <p:cNvPicPr>
              <a:picLocks noChangeAspect="1"/>
            </p:cNvPicPr>
            <p:nvPr/>
          </p:nvPicPr>
          <p:blipFill>
            <a:blip r:embed="rId5" cstate="print"/>
            <a:stretch>
              <a:fillRect/>
            </a:stretch>
          </p:blipFill>
          <p:spPr>
            <a:xfrm rot="20278852">
              <a:off x="4147004" y="1147391"/>
              <a:ext cx="4720009" cy="2395888"/>
            </a:xfrm>
            <a:prstGeom prst="rect">
              <a:avLst/>
            </a:prstGeom>
          </p:spPr>
        </p:pic>
        <p:pic>
          <p:nvPicPr>
            <p:cNvPr id="4" name="Picture 3"/>
            <p:cNvPicPr>
              <a:picLocks noChangeAspect="1"/>
            </p:cNvPicPr>
            <p:nvPr/>
          </p:nvPicPr>
          <p:blipFill>
            <a:blip r:embed="rId6" cstate="print"/>
            <a:stretch>
              <a:fillRect/>
            </a:stretch>
          </p:blipFill>
          <p:spPr>
            <a:xfrm>
              <a:off x="6787451" y="1369040"/>
              <a:ext cx="1707028" cy="2286198"/>
            </a:xfrm>
            <a:prstGeom prst="rect">
              <a:avLst/>
            </a:prstGeom>
          </p:spPr>
        </p:pic>
      </p:grpSp>
      <p:sp>
        <p:nvSpPr>
          <p:cNvPr id="31" name="Text Box 3"/>
          <p:cNvSpPr txBox="1">
            <a:spLocks noChangeArrowheads="1"/>
          </p:cNvSpPr>
          <p:nvPr/>
        </p:nvSpPr>
        <p:spPr bwMode="auto">
          <a:xfrm>
            <a:off x="185639" y="4293096"/>
            <a:ext cx="8424936" cy="535531"/>
          </a:xfrm>
          <a:prstGeom prst="rect">
            <a:avLst/>
          </a:prstGeom>
          <a:noFill/>
          <a:ln w="9525">
            <a:noFill/>
            <a:miter lim="800000"/>
            <a:headEnd/>
            <a:tailEnd/>
          </a:ln>
        </p:spPr>
        <p:txBody>
          <a:bodyPr wrap="square">
            <a:spAutoFit/>
          </a:bodyPr>
          <a:lstStyle/>
          <a:p>
            <a:pPr marL="180000" indent="-180000" algn="l">
              <a:lnSpc>
                <a:spcPct val="120000"/>
              </a:lnSpc>
              <a:spcAft>
                <a:spcPts val="0"/>
              </a:spcAft>
              <a:defRPr/>
            </a:pPr>
            <a:r>
              <a:rPr lang="en-AU" sz="2400" dirty="0" smtClean="0">
                <a:solidFill>
                  <a:srgbClr val="000000"/>
                </a:solidFill>
                <a:latin typeface="Arial" charset="0"/>
              </a:rPr>
              <a:t>Where are the decays?</a:t>
            </a:r>
            <a:endParaRPr lang="en-AU" sz="2400" dirty="0">
              <a:solidFill>
                <a:schemeClr val="bg1"/>
              </a:solidFill>
              <a:latin typeface="Arial" charset="0"/>
            </a:endParaRPr>
          </a:p>
        </p:txBody>
      </p:sp>
      <p:sp>
        <p:nvSpPr>
          <p:cNvPr id="32" name="Text Box 3"/>
          <p:cNvSpPr txBox="1">
            <a:spLocks noChangeArrowheads="1"/>
          </p:cNvSpPr>
          <p:nvPr/>
        </p:nvSpPr>
        <p:spPr bwMode="auto">
          <a:xfrm>
            <a:off x="179512" y="3073489"/>
            <a:ext cx="8424936" cy="535531"/>
          </a:xfrm>
          <a:prstGeom prst="rect">
            <a:avLst/>
          </a:prstGeom>
          <a:noFill/>
          <a:ln w="9525">
            <a:noFill/>
            <a:miter lim="800000"/>
            <a:headEnd/>
            <a:tailEnd/>
          </a:ln>
        </p:spPr>
        <p:txBody>
          <a:bodyPr wrap="square">
            <a:spAutoFit/>
          </a:bodyPr>
          <a:lstStyle/>
          <a:p>
            <a:pPr marL="180000" indent="-180000" algn="l">
              <a:lnSpc>
                <a:spcPct val="120000"/>
              </a:lnSpc>
              <a:spcAft>
                <a:spcPts val="0"/>
              </a:spcAft>
              <a:defRPr/>
            </a:pPr>
            <a:r>
              <a:rPr lang="en-AU" sz="2400" dirty="0" smtClean="0">
                <a:solidFill>
                  <a:srgbClr val="000000"/>
                </a:solidFill>
                <a:latin typeface="Arial" charset="0"/>
              </a:rPr>
              <a:t>No cusps?</a:t>
            </a:r>
            <a:endParaRPr lang="en-AU" sz="2400" dirty="0">
              <a:solidFill>
                <a:schemeClr val="bg1"/>
              </a:solidFill>
              <a:latin typeface="Arial" charset="0"/>
            </a:endParaRPr>
          </a:p>
        </p:txBody>
      </p:sp>
      <p:sp>
        <p:nvSpPr>
          <p:cNvPr id="33" name="Text Box 3"/>
          <p:cNvSpPr txBox="1">
            <a:spLocks noChangeArrowheads="1"/>
          </p:cNvSpPr>
          <p:nvPr/>
        </p:nvSpPr>
        <p:spPr bwMode="auto">
          <a:xfrm>
            <a:off x="185639" y="5521761"/>
            <a:ext cx="8424936" cy="535531"/>
          </a:xfrm>
          <a:prstGeom prst="rect">
            <a:avLst/>
          </a:prstGeom>
          <a:noFill/>
          <a:ln w="9525">
            <a:noFill/>
            <a:miter lim="800000"/>
            <a:headEnd/>
            <a:tailEnd/>
          </a:ln>
        </p:spPr>
        <p:txBody>
          <a:bodyPr wrap="square">
            <a:spAutoFit/>
          </a:bodyPr>
          <a:lstStyle/>
          <a:p>
            <a:pPr marL="180000" indent="-180000" algn="l">
              <a:lnSpc>
                <a:spcPct val="120000"/>
              </a:lnSpc>
              <a:spcAft>
                <a:spcPts val="0"/>
              </a:spcAft>
              <a:defRPr/>
            </a:pPr>
            <a:r>
              <a:rPr lang="en-AU" sz="2400" dirty="0" smtClean="0">
                <a:solidFill>
                  <a:srgbClr val="000000"/>
                </a:solidFill>
                <a:latin typeface="Arial" charset="0"/>
              </a:rPr>
              <a:t>Satellite problem still with us…</a:t>
            </a:r>
            <a:endParaRPr lang="en-AU" sz="2400" dirty="0">
              <a:solidFill>
                <a:schemeClr val="bg1"/>
              </a:solidFill>
              <a:latin typeface="Arial" charset="0"/>
            </a:endParaRPr>
          </a:p>
        </p:txBody>
      </p:sp>
      <p:grpSp>
        <p:nvGrpSpPr>
          <p:cNvPr id="60" name="Group 59"/>
          <p:cNvGrpSpPr/>
          <p:nvPr/>
        </p:nvGrpSpPr>
        <p:grpSpPr>
          <a:xfrm>
            <a:off x="4672800" y="601487"/>
            <a:ext cx="3889473" cy="6066946"/>
            <a:chOff x="739424" y="370912"/>
            <a:chExt cx="3889473" cy="6066946"/>
          </a:xfrm>
        </p:grpSpPr>
        <p:grpSp>
          <p:nvGrpSpPr>
            <p:cNvPr id="59" name="Group 58"/>
            <p:cNvGrpSpPr/>
            <p:nvPr/>
          </p:nvGrpSpPr>
          <p:grpSpPr>
            <a:xfrm>
              <a:off x="739424" y="370912"/>
              <a:ext cx="3883489" cy="5779509"/>
              <a:chOff x="4326453" y="741826"/>
              <a:chExt cx="3883489" cy="5779509"/>
            </a:xfrm>
          </p:grpSpPr>
          <p:pic>
            <p:nvPicPr>
              <p:cNvPr id="37" name="Picture 36"/>
              <p:cNvPicPr>
                <a:picLocks noChangeAspect="1"/>
              </p:cNvPicPr>
              <p:nvPr/>
            </p:nvPicPr>
            <p:blipFill>
              <a:blip r:embed="rId7" cstate="print"/>
              <a:stretch>
                <a:fillRect/>
              </a:stretch>
            </p:blipFill>
            <p:spPr>
              <a:xfrm>
                <a:off x="4326453" y="741826"/>
                <a:ext cx="3883489" cy="5779509"/>
              </a:xfrm>
              <a:prstGeom prst="rect">
                <a:avLst/>
              </a:prstGeom>
            </p:spPr>
          </p:pic>
          <p:sp>
            <p:nvSpPr>
              <p:cNvPr id="50" name="TextBox 49"/>
              <p:cNvSpPr txBox="1"/>
              <p:nvPr/>
            </p:nvSpPr>
            <p:spPr>
              <a:xfrm>
                <a:off x="5318001" y="5430360"/>
                <a:ext cx="1364476" cy="461665"/>
              </a:xfrm>
              <a:prstGeom prst="rect">
                <a:avLst/>
              </a:prstGeom>
              <a:noFill/>
            </p:spPr>
            <p:txBody>
              <a:bodyPr wrap="none" rtlCol="0">
                <a:spAutoFit/>
              </a:bodyPr>
              <a:lstStyle/>
              <a:p>
                <a:r>
                  <a:rPr lang="en-AU" sz="2400" dirty="0">
                    <a:solidFill>
                      <a:schemeClr val="bg1"/>
                    </a:solidFill>
                  </a:rPr>
                  <a:t>o</a:t>
                </a:r>
                <a:r>
                  <a:rPr lang="en-AU" sz="2400" dirty="0" smtClean="0">
                    <a:solidFill>
                      <a:schemeClr val="bg1"/>
                    </a:solidFill>
                  </a:rPr>
                  <a:t>bserved</a:t>
                </a:r>
                <a:endParaRPr lang="en-AU" sz="2400" dirty="0">
                  <a:solidFill>
                    <a:schemeClr val="bg1"/>
                  </a:solidFill>
                </a:endParaRPr>
              </a:p>
            </p:txBody>
          </p:sp>
          <p:sp>
            <p:nvSpPr>
              <p:cNvPr id="51" name="TextBox 50"/>
              <p:cNvSpPr txBox="1"/>
              <p:nvPr/>
            </p:nvSpPr>
            <p:spPr>
              <a:xfrm>
                <a:off x="6376787" y="4240100"/>
                <a:ext cx="1426223" cy="461665"/>
              </a:xfrm>
              <a:prstGeom prst="rect">
                <a:avLst/>
              </a:prstGeom>
              <a:noFill/>
            </p:spPr>
            <p:txBody>
              <a:bodyPr wrap="none" rtlCol="0">
                <a:spAutoFit/>
              </a:bodyPr>
              <a:lstStyle/>
              <a:p>
                <a:r>
                  <a:rPr lang="en-AU" sz="2400" dirty="0" smtClean="0">
                    <a:solidFill>
                      <a:schemeClr val="bg1"/>
                    </a:solidFill>
                  </a:rPr>
                  <a:t>predicted</a:t>
                </a:r>
                <a:endParaRPr lang="en-AU" sz="2400" dirty="0">
                  <a:solidFill>
                    <a:schemeClr val="bg1"/>
                  </a:solidFill>
                </a:endParaRPr>
              </a:p>
            </p:txBody>
          </p:sp>
          <p:cxnSp>
            <p:nvCxnSpPr>
              <p:cNvPr id="39" name="Straight Arrow Connector 38"/>
              <p:cNvCxnSpPr/>
              <p:nvPr/>
            </p:nvCxnSpPr>
            <p:spPr bwMode="auto">
              <a:xfrm flipH="1">
                <a:off x="5604280" y="4502605"/>
                <a:ext cx="746722" cy="0"/>
              </a:xfrm>
              <a:prstGeom prst="straightConnector1">
                <a:avLst/>
              </a:prstGeom>
              <a:noFill/>
              <a:ln w="50800" cap="flat" cmpd="sng" algn="ctr">
                <a:solidFill>
                  <a:srgbClr val="FF0000"/>
                </a:solidFill>
                <a:prstDash val="solid"/>
                <a:round/>
                <a:headEnd type="none" w="med" len="med"/>
                <a:tailEnd type="triangle"/>
              </a:ln>
              <a:effectLst/>
            </p:spPr>
          </p:cxnSp>
          <p:cxnSp>
            <p:nvCxnSpPr>
              <p:cNvPr id="49" name="Straight Arrow Connector 48"/>
              <p:cNvCxnSpPr/>
              <p:nvPr/>
            </p:nvCxnSpPr>
            <p:spPr bwMode="auto">
              <a:xfrm flipH="1" flipV="1">
                <a:off x="5743040" y="5269345"/>
                <a:ext cx="436876" cy="309777"/>
              </a:xfrm>
              <a:prstGeom prst="straightConnector1">
                <a:avLst/>
              </a:prstGeom>
              <a:noFill/>
              <a:ln w="50800" cap="flat" cmpd="sng" algn="ctr">
                <a:solidFill>
                  <a:srgbClr val="FF0000"/>
                </a:solidFill>
                <a:prstDash val="solid"/>
                <a:round/>
                <a:headEnd type="none" w="med" len="med"/>
                <a:tailEnd type="triangle"/>
              </a:ln>
              <a:effectLst/>
            </p:spPr>
          </p:cxnSp>
          <p:sp>
            <p:nvSpPr>
              <p:cNvPr id="57" name="TextBox 56"/>
              <p:cNvSpPr txBox="1"/>
              <p:nvPr/>
            </p:nvSpPr>
            <p:spPr>
              <a:xfrm>
                <a:off x="6519626" y="1160748"/>
                <a:ext cx="1426223" cy="461665"/>
              </a:xfrm>
              <a:prstGeom prst="rect">
                <a:avLst/>
              </a:prstGeom>
              <a:noFill/>
            </p:spPr>
            <p:txBody>
              <a:bodyPr wrap="none" rtlCol="0">
                <a:spAutoFit/>
              </a:bodyPr>
              <a:lstStyle/>
              <a:p>
                <a:r>
                  <a:rPr lang="en-AU" sz="2400" dirty="0" smtClean="0">
                    <a:solidFill>
                      <a:schemeClr val="bg1"/>
                    </a:solidFill>
                  </a:rPr>
                  <a:t>predicted</a:t>
                </a:r>
                <a:endParaRPr lang="en-AU" sz="2400" dirty="0">
                  <a:solidFill>
                    <a:schemeClr val="bg1"/>
                  </a:solidFill>
                </a:endParaRPr>
              </a:p>
            </p:txBody>
          </p:sp>
          <p:cxnSp>
            <p:nvCxnSpPr>
              <p:cNvPr id="58" name="Straight Arrow Connector 57"/>
              <p:cNvCxnSpPr>
                <a:stCxn id="57" idx="1"/>
              </p:cNvCxnSpPr>
              <p:nvPr/>
            </p:nvCxnSpPr>
            <p:spPr bwMode="auto">
              <a:xfrm flipH="1" flipV="1">
                <a:off x="5805250" y="1375321"/>
                <a:ext cx="714376" cy="16260"/>
              </a:xfrm>
              <a:prstGeom prst="straightConnector1">
                <a:avLst/>
              </a:prstGeom>
              <a:noFill/>
              <a:ln w="50800" cap="flat" cmpd="sng" algn="ctr">
                <a:solidFill>
                  <a:srgbClr val="FF0000"/>
                </a:solidFill>
                <a:prstDash val="solid"/>
                <a:round/>
                <a:headEnd type="none" w="med" len="med"/>
                <a:tailEnd type="triangle"/>
              </a:ln>
              <a:effectLst/>
            </p:spPr>
          </p:cxnSp>
          <p:sp>
            <p:nvSpPr>
              <p:cNvPr id="63" name="TextBox 62"/>
              <p:cNvSpPr txBox="1"/>
              <p:nvPr/>
            </p:nvSpPr>
            <p:spPr>
              <a:xfrm>
                <a:off x="5390985" y="2352873"/>
                <a:ext cx="1364476" cy="461665"/>
              </a:xfrm>
              <a:prstGeom prst="rect">
                <a:avLst/>
              </a:prstGeom>
              <a:noFill/>
            </p:spPr>
            <p:txBody>
              <a:bodyPr wrap="none" rtlCol="0">
                <a:spAutoFit/>
              </a:bodyPr>
              <a:lstStyle/>
              <a:p>
                <a:r>
                  <a:rPr lang="en-AU" sz="2400" dirty="0">
                    <a:solidFill>
                      <a:schemeClr val="bg1"/>
                    </a:solidFill>
                  </a:rPr>
                  <a:t>o</a:t>
                </a:r>
                <a:r>
                  <a:rPr lang="en-AU" sz="2400" dirty="0" smtClean="0">
                    <a:solidFill>
                      <a:schemeClr val="bg1"/>
                    </a:solidFill>
                  </a:rPr>
                  <a:t>bserved</a:t>
                </a:r>
                <a:endParaRPr lang="en-AU" sz="2400" dirty="0">
                  <a:solidFill>
                    <a:schemeClr val="bg1"/>
                  </a:solidFill>
                </a:endParaRPr>
              </a:p>
            </p:txBody>
          </p:sp>
          <p:cxnSp>
            <p:nvCxnSpPr>
              <p:cNvPr id="64" name="Straight Arrow Connector 63"/>
              <p:cNvCxnSpPr/>
              <p:nvPr/>
            </p:nvCxnSpPr>
            <p:spPr bwMode="auto">
              <a:xfrm flipH="1" flipV="1">
                <a:off x="5816024" y="2191858"/>
                <a:ext cx="436876" cy="309777"/>
              </a:xfrm>
              <a:prstGeom prst="straightConnector1">
                <a:avLst/>
              </a:prstGeom>
              <a:noFill/>
              <a:ln w="50800" cap="flat" cmpd="sng" algn="ctr">
                <a:solidFill>
                  <a:srgbClr val="FF0000"/>
                </a:solidFill>
                <a:prstDash val="solid"/>
                <a:round/>
                <a:headEnd type="none" w="med" len="med"/>
                <a:tailEnd type="triangle"/>
              </a:ln>
              <a:effectLst/>
            </p:spPr>
          </p:cxnSp>
        </p:grpSp>
        <p:sp>
          <p:nvSpPr>
            <p:cNvPr id="66" name="TextBox 65"/>
            <p:cNvSpPr txBox="1"/>
            <p:nvPr/>
          </p:nvSpPr>
          <p:spPr>
            <a:xfrm>
              <a:off x="742897" y="5976193"/>
              <a:ext cx="3886000" cy="461665"/>
            </a:xfrm>
            <a:prstGeom prst="rect">
              <a:avLst/>
            </a:prstGeom>
            <a:solidFill>
              <a:schemeClr val="tx1"/>
            </a:solidFill>
          </p:spPr>
          <p:txBody>
            <a:bodyPr wrap="none" rtlCol="0">
              <a:spAutoFit/>
            </a:bodyPr>
            <a:lstStyle/>
            <a:p>
              <a:r>
                <a:rPr lang="en-AU" sz="2400" dirty="0" smtClean="0">
                  <a:solidFill>
                    <a:schemeClr val="bg1"/>
                  </a:solidFill>
                </a:rPr>
                <a:t>(</a:t>
              </a:r>
              <a:r>
                <a:rPr lang="en-AU" sz="2400" dirty="0" err="1" smtClean="0">
                  <a:solidFill>
                    <a:schemeClr val="bg1"/>
                  </a:solidFill>
                </a:rPr>
                <a:t>Salucci</a:t>
              </a:r>
              <a:r>
                <a:rPr lang="en-AU" sz="2400" dirty="0" smtClean="0">
                  <a:solidFill>
                    <a:schemeClr val="bg1"/>
                  </a:solidFill>
                </a:rPr>
                <a:t> </a:t>
              </a:r>
              <a:r>
                <a:rPr lang="en-AU" sz="2400" dirty="0">
                  <a:solidFill>
                    <a:schemeClr val="bg1"/>
                  </a:solidFill>
                </a:rPr>
                <a:t>and </a:t>
              </a:r>
              <a:r>
                <a:rPr lang="en-AU" sz="2400" dirty="0" smtClean="0">
                  <a:solidFill>
                    <a:schemeClr val="bg1"/>
                  </a:solidFill>
                </a:rPr>
                <a:t>Martins, 2009) </a:t>
              </a:r>
              <a:endParaRPr lang="en-AU" sz="2400" dirty="0">
                <a:solidFill>
                  <a:schemeClr val="bg1"/>
                </a:solidFill>
              </a:endParaRPr>
            </a:p>
          </p:txBody>
        </p:sp>
      </p:grpSp>
      <p:grpSp>
        <p:nvGrpSpPr>
          <p:cNvPr id="30" name="Group 29"/>
          <p:cNvGrpSpPr/>
          <p:nvPr/>
        </p:nvGrpSpPr>
        <p:grpSpPr>
          <a:xfrm rot="20031549">
            <a:off x="3940561" y="819161"/>
            <a:ext cx="5789213" cy="3707698"/>
            <a:chOff x="-936612" y="4077072"/>
            <a:chExt cx="4726703" cy="3027214"/>
          </a:xfrm>
        </p:grpSpPr>
        <p:pic>
          <p:nvPicPr>
            <p:cNvPr id="13" name="Picture 12"/>
            <p:cNvPicPr>
              <a:picLocks noChangeAspect="1"/>
            </p:cNvPicPr>
            <p:nvPr/>
          </p:nvPicPr>
          <p:blipFill>
            <a:blip r:embed="rId8" cstate="print"/>
            <a:stretch>
              <a:fillRect/>
            </a:stretch>
          </p:blipFill>
          <p:spPr>
            <a:xfrm>
              <a:off x="-936612" y="4077072"/>
              <a:ext cx="4279123" cy="3027214"/>
            </a:xfrm>
            <a:prstGeom prst="rect">
              <a:avLst/>
            </a:prstGeom>
          </p:spPr>
        </p:pic>
        <p:sp>
          <p:nvSpPr>
            <p:cNvPr id="29" name="Explosion 2 28"/>
            <p:cNvSpPr/>
            <p:nvPr/>
          </p:nvSpPr>
          <p:spPr bwMode="auto">
            <a:xfrm rot="508661">
              <a:off x="79296" y="4956586"/>
              <a:ext cx="3710795" cy="1113815"/>
            </a:xfrm>
            <a:prstGeom prst="irregularSeal2">
              <a:avLst/>
            </a:prstGeom>
            <a:solidFill>
              <a:schemeClr val="bg2">
                <a:lumMod val="60000"/>
                <a:lumOff val="40000"/>
                <a:alpha val="23000"/>
              </a:schemeClr>
            </a:solidFill>
            <a:ln w="28575"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grpSp>
      <p:grpSp>
        <p:nvGrpSpPr>
          <p:cNvPr id="3" name="Group 2"/>
          <p:cNvGrpSpPr/>
          <p:nvPr/>
        </p:nvGrpSpPr>
        <p:grpSpPr>
          <a:xfrm>
            <a:off x="788188" y="496290"/>
            <a:ext cx="8062160" cy="4886325"/>
            <a:chOff x="645749" y="733229"/>
            <a:chExt cx="8062160" cy="4886325"/>
          </a:xfrm>
        </p:grpSpPr>
        <p:grpSp>
          <p:nvGrpSpPr>
            <p:cNvPr id="35" name="Group 34"/>
            <p:cNvGrpSpPr/>
            <p:nvPr/>
          </p:nvGrpSpPr>
          <p:grpSpPr>
            <a:xfrm>
              <a:off x="3739034" y="733229"/>
              <a:ext cx="4968875" cy="4886325"/>
              <a:chOff x="582252" y="1069436"/>
              <a:chExt cx="4968875" cy="4886325"/>
            </a:xfrm>
          </p:grpSpPr>
          <p:grpSp>
            <p:nvGrpSpPr>
              <p:cNvPr id="40" name="Group 39"/>
              <p:cNvGrpSpPr/>
              <p:nvPr/>
            </p:nvGrpSpPr>
            <p:grpSpPr>
              <a:xfrm>
                <a:off x="582252" y="1069436"/>
                <a:ext cx="4968875" cy="4886325"/>
                <a:chOff x="1911040" y="1219560"/>
                <a:chExt cx="4968875" cy="4886325"/>
              </a:xfrm>
            </p:grpSpPr>
            <p:grpSp>
              <p:nvGrpSpPr>
                <p:cNvPr id="41" name="Group 16"/>
                <p:cNvGrpSpPr>
                  <a:grpSpLocks/>
                </p:cNvGrpSpPr>
                <p:nvPr/>
              </p:nvGrpSpPr>
              <p:grpSpPr bwMode="auto">
                <a:xfrm>
                  <a:off x="1911040" y="1219560"/>
                  <a:ext cx="4968875" cy="4886325"/>
                  <a:chOff x="-700" y="-2442"/>
                  <a:chExt cx="3039" cy="2875"/>
                </a:xfrm>
              </p:grpSpPr>
              <p:pic>
                <p:nvPicPr>
                  <p:cNvPr id="46"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0" y="-2442"/>
                    <a:ext cx="3039" cy="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a:tailEnd type="none" w="lg" len="lg"/>
                      </a14:hiddenLine>
                    </a:ext>
                  </a:extLst>
                </p:spPr>
              </p:pic>
              <p:sp>
                <p:nvSpPr>
                  <p:cNvPr id="47" name="Text Box 18"/>
                  <p:cNvSpPr txBox="1">
                    <a:spLocks noChangeArrowheads="1"/>
                  </p:cNvSpPr>
                  <p:nvPr/>
                </p:nvSpPr>
                <p:spPr bwMode="auto">
                  <a:xfrm>
                    <a:off x="-295" y="-2353"/>
                    <a:ext cx="2494"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a:tailEnd type="none" w="lg" len="lg"/>
                      </a14:hiddenLine>
                    </a:ext>
                  </a:extLst>
                </p:spPr>
                <p:txBody>
                  <a:bodyPr>
                    <a:spAutoFit/>
                  </a:bodyPr>
                  <a:lstStyle>
                    <a:lvl1pPr eaLnBrk="0" hangingPunct="0">
                      <a:defRPr sz="9600" b="1">
                        <a:solidFill>
                          <a:schemeClr val="tx1"/>
                        </a:solidFill>
                        <a:latin typeface="Times New Roman" panose="02020603050405020304" pitchFamily="18" charset="0"/>
                      </a:defRPr>
                    </a:lvl1pPr>
                    <a:lvl2pPr marL="742950" indent="-285750" eaLnBrk="0" hangingPunct="0">
                      <a:defRPr sz="9600" b="1">
                        <a:solidFill>
                          <a:schemeClr val="tx1"/>
                        </a:solidFill>
                        <a:latin typeface="Times New Roman" panose="02020603050405020304" pitchFamily="18" charset="0"/>
                      </a:defRPr>
                    </a:lvl2pPr>
                    <a:lvl3pPr marL="1143000" indent="-228600" eaLnBrk="0" hangingPunct="0">
                      <a:defRPr sz="9600" b="1">
                        <a:solidFill>
                          <a:schemeClr val="tx1"/>
                        </a:solidFill>
                        <a:latin typeface="Times New Roman" panose="02020603050405020304" pitchFamily="18" charset="0"/>
                      </a:defRPr>
                    </a:lvl3pPr>
                    <a:lvl4pPr marL="1600200" indent="-228600" eaLnBrk="0" hangingPunct="0">
                      <a:defRPr sz="9600" b="1">
                        <a:solidFill>
                          <a:schemeClr val="tx1"/>
                        </a:solidFill>
                        <a:latin typeface="Times New Roman" panose="02020603050405020304" pitchFamily="18" charset="0"/>
                      </a:defRPr>
                    </a:lvl4pPr>
                    <a:lvl5pPr marL="2057400" indent="-228600" eaLnBrk="0" hangingPunct="0">
                      <a:defRPr sz="96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96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96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96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9600" b="1">
                        <a:solidFill>
                          <a:schemeClr val="tx1"/>
                        </a:solidFill>
                        <a:latin typeface="Times New Roman" panose="02020603050405020304" pitchFamily="18" charset="0"/>
                      </a:defRPr>
                    </a:lvl9pPr>
                  </a:lstStyle>
                  <a:p>
                    <a:pPr eaLnBrk="1" hangingPunct="1"/>
                    <a:r>
                      <a:rPr lang="en-AU" sz="1400" b="0" dirty="0">
                        <a:solidFill>
                          <a:schemeClr val="bg1"/>
                        </a:solidFill>
                      </a:rPr>
                      <a:t>Ben Moore,</a:t>
                    </a:r>
                    <a:r>
                      <a:rPr lang="en-AU" sz="1400" dirty="0">
                        <a:solidFill>
                          <a:schemeClr val="bg1"/>
                        </a:solidFill>
                      </a:rPr>
                      <a:t> </a:t>
                    </a:r>
                    <a:r>
                      <a:rPr lang="en-AU" sz="1400" b="0" i="1" dirty="0">
                        <a:solidFill>
                          <a:schemeClr val="bg1"/>
                        </a:solidFill>
                      </a:rPr>
                      <a:t>Phil. Trans. R. Soc. </a:t>
                    </a:r>
                    <a:r>
                      <a:rPr lang="en-AU" sz="1400" b="0" i="1" dirty="0" err="1">
                        <a:solidFill>
                          <a:schemeClr val="bg1"/>
                        </a:solidFill>
                      </a:rPr>
                      <a:t>Lond</a:t>
                    </a:r>
                    <a:r>
                      <a:rPr lang="en-AU" sz="1400" b="0" i="1" dirty="0">
                        <a:solidFill>
                          <a:schemeClr val="bg1"/>
                        </a:solidFill>
                      </a:rPr>
                      <a:t>. </a:t>
                    </a:r>
                    <a:r>
                      <a:rPr lang="en-AU" sz="1400" b="0" dirty="0">
                        <a:solidFill>
                          <a:schemeClr val="bg1"/>
                        </a:solidFill>
                      </a:rPr>
                      <a:t>A (1999)</a:t>
                    </a:r>
                    <a:endParaRPr lang="en-US" sz="1400" dirty="0">
                      <a:solidFill>
                        <a:schemeClr val="bg1"/>
                      </a:solidFill>
                    </a:endParaRPr>
                  </a:p>
                </p:txBody>
              </p:sp>
            </p:grpSp>
            <p:sp>
              <p:nvSpPr>
                <p:cNvPr id="42" name="TextBox 41"/>
                <p:cNvSpPr txBox="1"/>
                <p:nvPr/>
              </p:nvSpPr>
              <p:spPr>
                <a:xfrm>
                  <a:off x="4824028" y="3220004"/>
                  <a:ext cx="1633717" cy="523220"/>
                </a:xfrm>
                <a:prstGeom prst="rect">
                  <a:avLst/>
                </a:prstGeom>
                <a:solidFill>
                  <a:schemeClr val="tx1"/>
                </a:solidFill>
              </p:spPr>
              <p:txBody>
                <a:bodyPr wrap="none" rtlCol="0">
                  <a:spAutoFit/>
                </a:bodyPr>
                <a:lstStyle/>
                <a:p>
                  <a:r>
                    <a:rPr lang="en-AU" sz="2800" dirty="0" smtClean="0">
                      <a:solidFill>
                        <a:schemeClr val="bg1"/>
                      </a:solidFill>
                    </a:rPr>
                    <a:t>predicted</a:t>
                  </a:r>
                  <a:endParaRPr lang="en-AU" sz="2800" dirty="0">
                    <a:solidFill>
                      <a:schemeClr val="bg1"/>
                    </a:solidFill>
                  </a:endParaRPr>
                </a:p>
              </p:txBody>
            </p:sp>
            <p:sp>
              <p:nvSpPr>
                <p:cNvPr id="43" name="TextBox 42"/>
                <p:cNvSpPr txBox="1"/>
                <p:nvPr/>
              </p:nvSpPr>
              <p:spPr>
                <a:xfrm>
                  <a:off x="2087724" y="5229200"/>
                  <a:ext cx="1364476" cy="461665"/>
                </a:xfrm>
                <a:prstGeom prst="rect">
                  <a:avLst/>
                </a:prstGeom>
                <a:solidFill>
                  <a:schemeClr val="tx1"/>
                </a:solidFill>
              </p:spPr>
              <p:txBody>
                <a:bodyPr wrap="none" rtlCol="0">
                  <a:spAutoFit/>
                </a:bodyPr>
                <a:lstStyle/>
                <a:p>
                  <a:r>
                    <a:rPr lang="en-AU" sz="2400" dirty="0">
                      <a:solidFill>
                        <a:schemeClr val="bg1"/>
                      </a:solidFill>
                    </a:rPr>
                    <a:t>o</a:t>
                  </a:r>
                  <a:r>
                    <a:rPr lang="en-AU" sz="2400" dirty="0" smtClean="0">
                      <a:solidFill>
                        <a:schemeClr val="bg1"/>
                      </a:solidFill>
                    </a:rPr>
                    <a:t>bserved</a:t>
                  </a:r>
                  <a:endParaRPr lang="en-AU" sz="2400" dirty="0">
                    <a:solidFill>
                      <a:schemeClr val="bg1"/>
                    </a:solidFill>
                  </a:endParaRPr>
                </a:p>
              </p:txBody>
            </p:sp>
            <p:cxnSp>
              <p:nvCxnSpPr>
                <p:cNvPr id="44" name="Straight Arrow Connector 43"/>
                <p:cNvCxnSpPr/>
                <p:nvPr/>
              </p:nvCxnSpPr>
              <p:spPr bwMode="auto">
                <a:xfrm flipH="1">
                  <a:off x="4391980" y="3659323"/>
                  <a:ext cx="828092" cy="417749"/>
                </a:xfrm>
                <a:prstGeom prst="straightConnector1">
                  <a:avLst/>
                </a:prstGeom>
                <a:noFill/>
                <a:ln w="50800" cap="flat" cmpd="sng" algn="ctr">
                  <a:solidFill>
                    <a:srgbClr val="FF0000"/>
                  </a:solidFill>
                  <a:prstDash val="solid"/>
                  <a:round/>
                  <a:headEnd type="none" w="med" len="med"/>
                  <a:tailEnd type="triangle"/>
                </a:ln>
                <a:effectLst/>
              </p:spPr>
            </p:cxnSp>
            <p:cxnSp>
              <p:nvCxnSpPr>
                <p:cNvPr id="45" name="Straight Arrow Connector 44"/>
                <p:cNvCxnSpPr>
                  <a:stCxn id="43" idx="3"/>
                </p:cNvCxnSpPr>
                <p:nvPr/>
              </p:nvCxnSpPr>
              <p:spPr bwMode="auto">
                <a:xfrm flipV="1">
                  <a:off x="3452200" y="5085184"/>
                  <a:ext cx="795764" cy="374849"/>
                </a:xfrm>
                <a:prstGeom prst="straightConnector1">
                  <a:avLst/>
                </a:prstGeom>
                <a:noFill/>
                <a:ln w="50800" cap="flat" cmpd="sng" algn="ctr">
                  <a:solidFill>
                    <a:srgbClr val="FF0000"/>
                  </a:solidFill>
                  <a:prstDash val="solid"/>
                  <a:round/>
                  <a:headEnd type="none" w="med" len="med"/>
                  <a:tailEnd type="triangle"/>
                </a:ln>
                <a:effectLst/>
              </p:spPr>
            </p:cxnSp>
          </p:grpSp>
          <p:pic>
            <p:nvPicPr>
              <p:cNvPr id="12" name="Picture 11"/>
              <p:cNvPicPr>
                <a:picLocks noChangeAspect="1"/>
              </p:cNvPicPr>
              <p:nvPr/>
            </p:nvPicPr>
            <p:blipFill>
              <a:blip r:embed="rId10" cstate="print"/>
              <a:stretch>
                <a:fillRect/>
              </a:stretch>
            </p:blipFill>
            <p:spPr>
              <a:xfrm>
                <a:off x="3103150" y="1573727"/>
                <a:ext cx="2060445" cy="1545334"/>
              </a:xfrm>
              <a:prstGeom prst="rect">
                <a:avLst/>
              </a:prstGeom>
            </p:spPr>
          </p:pic>
        </p:grpSp>
        <p:pic>
          <p:nvPicPr>
            <p:cNvPr id="2" name="Picture 1"/>
            <p:cNvPicPr>
              <a:picLocks noChangeAspect="1"/>
            </p:cNvPicPr>
            <p:nvPr/>
          </p:nvPicPr>
          <p:blipFill>
            <a:blip r:embed="rId11" cstate="print"/>
            <a:stretch>
              <a:fillRect/>
            </a:stretch>
          </p:blipFill>
          <p:spPr>
            <a:xfrm>
              <a:off x="645749" y="2838327"/>
              <a:ext cx="3195678" cy="2561536"/>
            </a:xfrm>
            <a:prstGeom prst="rect">
              <a:avLst/>
            </a:prstGeom>
          </p:spPr>
        </p:pic>
      </p:grpSp>
    </p:spTree>
    <p:custDataLst>
      <p:tags r:id="rId1"/>
    </p:custDataLst>
    <p:extLst>
      <p:ext uri="{BB962C8B-B14F-4D97-AF65-F5344CB8AC3E}">
        <p14:creationId xmlns:p14="http://schemas.microsoft.com/office/powerpoint/2010/main" val="9257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49" name="Group 48"/>
          <p:cNvGrpSpPr/>
          <p:nvPr/>
        </p:nvGrpSpPr>
        <p:grpSpPr>
          <a:xfrm>
            <a:off x="-509" y="-1"/>
            <a:ext cx="9145195" cy="6858253"/>
            <a:chOff x="-509" y="-1"/>
            <a:chExt cx="9145195" cy="6858253"/>
          </a:xfrm>
        </p:grpSpPr>
        <p:grpSp>
          <p:nvGrpSpPr>
            <p:cNvPr id="50" name="Group 49"/>
            <p:cNvGrpSpPr/>
            <p:nvPr/>
          </p:nvGrpSpPr>
          <p:grpSpPr>
            <a:xfrm>
              <a:off x="-509" y="-1"/>
              <a:ext cx="9145195" cy="6858253"/>
              <a:chOff x="-509" y="-1"/>
              <a:chExt cx="9145195" cy="6858253"/>
            </a:xfrm>
          </p:grpSpPr>
          <p:sp>
            <p:nvSpPr>
              <p:cNvPr id="52" name="TextBox 51"/>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53" name="TextBox 52"/>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54" name="Rectangle 53"/>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55" name="Rectangle 54"/>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56" name="TextBox 55"/>
              <p:cNvSpPr txBox="1"/>
              <p:nvPr/>
            </p:nvSpPr>
            <p:spPr>
              <a:xfrm>
                <a:off x="8856476" y="6550223"/>
                <a:ext cx="288210"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4</a:t>
                </a:fld>
                <a:endParaRPr lang="en-AU" sz="1400" dirty="0">
                  <a:solidFill>
                    <a:schemeClr val="accent4">
                      <a:lumMod val="50000"/>
                    </a:schemeClr>
                  </a:solidFill>
                  <a:latin typeface="+mn-lt"/>
                </a:endParaRPr>
              </a:p>
            </p:txBody>
          </p:sp>
        </p:gr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25" name="Text Box 3"/>
          <p:cNvSpPr txBox="1">
            <a:spLocks noChangeArrowheads="1"/>
          </p:cNvSpPr>
          <p:nvPr/>
        </p:nvSpPr>
        <p:spPr bwMode="auto">
          <a:xfrm>
            <a:off x="155963" y="8620"/>
            <a:ext cx="8448485" cy="683264"/>
          </a:xfrm>
          <a:prstGeom prst="rect">
            <a:avLst/>
          </a:prstGeom>
          <a:noFill/>
          <a:ln w="9525">
            <a:noFill/>
            <a:miter lim="800000"/>
            <a:headEnd/>
            <a:tailEnd/>
          </a:ln>
        </p:spPr>
        <p:txBody>
          <a:bodyPr wrap="square">
            <a:spAutoFit/>
          </a:bodyPr>
          <a:lstStyle/>
          <a:p>
            <a:pPr>
              <a:lnSpc>
                <a:spcPct val="120000"/>
              </a:lnSpc>
              <a:spcAft>
                <a:spcPts val="0"/>
              </a:spcAft>
              <a:defRPr/>
            </a:pPr>
            <a:r>
              <a:rPr lang="en-AU" sz="3200" dirty="0" smtClean="0">
                <a:solidFill>
                  <a:schemeClr val="bg1"/>
                </a:solidFill>
                <a:latin typeface="Arial" charset="0"/>
              </a:rPr>
              <a:t>Other related issues…</a:t>
            </a:r>
            <a:endParaRPr lang="en-AU" sz="3200" dirty="0">
              <a:solidFill>
                <a:schemeClr val="bg1"/>
              </a:solidFill>
              <a:latin typeface="Arial" charset="0"/>
            </a:endParaRPr>
          </a:p>
        </p:txBody>
      </p:sp>
      <p:sp>
        <p:nvSpPr>
          <p:cNvPr id="31" name="Text Box 3"/>
          <p:cNvSpPr txBox="1">
            <a:spLocks noChangeArrowheads="1"/>
          </p:cNvSpPr>
          <p:nvPr/>
        </p:nvSpPr>
        <p:spPr bwMode="auto">
          <a:xfrm>
            <a:off x="179511" y="972894"/>
            <a:ext cx="8562825" cy="400110"/>
          </a:xfrm>
          <a:prstGeom prst="rect">
            <a:avLst/>
          </a:prstGeom>
          <a:noFill/>
          <a:ln w="9525">
            <a:noFill/>
            <a:miter lim="800000"/>
            <a:headEnd/>
            <a:tailEnd/>
          </a:ln>
        </p:spPr>
        <p:txBody>
          <a:bodyPr wrap="square">
            <a:spAutoFit/>
          </a:bodyPr>
          <a:lstStyle/>
          <a:p>
            <a:pPr marL="180000" indent="-180000" algn="l">
              <a:lnSpc>
                <a:spcPts val="2400"/>
              </a:lnSpc>
              <a:spcAft>
                <a:spcPts val="0"/>
              </a:spcAft>
              <a:defRPr/>
            </a:pPr>
            <a:r>
              <a:rPr lang="en-AU" sz="2400" dirty="0" smtClean="0">
                <a:solidFill>
                  <a:srgbClr val="000000"/>
                </a:solidFill>
                <a:latin typeface="Arial" charset="0"/>
              </a:rPr>
              <a:t>Dark and visible matter almost always coexist - why?</a:t>
            </a:r>
            <a:endParaRPr lang="en-AU" sz="2400" dirty="0">
              <a:solidFill>
                <a:schemeClr val="bg1"/>
              </a:solidFill>
              <a:latin typeface="Arial" charset="0"/>
            </a:endParaRPr>
          </a:p>
        </p:txBody>
      </p:sp>
      <p:sp>
        <p:nvSpPr>
          <p:cNvPr id="32" name="Text Box 3"/>
          <p:cNvSpPr txBox="1">
            <a:spLocks noChangeArrowheads="1"/>
          </p:cNvSpPr>
          <p:nvPr/>
        </p:nvSpPr>
        <p:spPr bwMode="auto">
          <a:xfrm>
            <a:off x="185638" y="4293096"/>
            <a:ext cx="8562825" cy="400110"/>
          </a:xfrm>
          <a:prstGeom prst="rect">
            <a:avLst/>
          </a:prstGeom>
          <a:noFill/>
          <a:ln w="9525">
            <a:noFill/>
            <a:miter lim="800000"/>
            <a:headEnd/>
            <a:tailEnd/>
          </a:ln>
        </p:spPr>
        <p:txBody>
          <a:bodyPr wrap="square">
            <a:spAutoFit/>
          </a:bodyPr>
          <a:lstStyle/>
          <a:p>
            <a:pPr marL="180000" indent="-180000" algn="l">
              <a:lnSpc>
                <a:spcPts val="2400"/>
              </a:lnSpc>
              <a:spcAft>
                <a:spcPts val="0"/>
              </a:spcAft>
              <a:defRPr/>
            </a:pPr>
            <a:r>
              <a:rPr lang="en-AU" sz="2400" dirty="0" smtClean="0">
                <a:solidFill>
                  <a:srgbClr val="000000"/>
                </a:solidFill>
                <a:latin typeface="Arial" charset="0"/>
              </a:rPr>
              <a:t>Cool galactic halos in hot cluster halos – how come?</a:t>
            </a:r>
            <a:endParaRPr lang="en-AU" sz="2400" dirty="0">
              <a:solidFill>
                <a:schemeClr val="bg1"/>
              </a:solidFill>
              <a:latin typeface="Arial" charset="0"/>
            </a:endParaRPr>
          </a:p>
        </p:txBody>
      </p:sp>
      <p:sp>
        <p:nvSpPr>
          <p:cNvPr id="33" name="Text Box 3"/>
          <p:cNvSpPr txBox="1">
            <a:spLocks noChangeArrowheads="1"/>
          </p:cNvSpPr>
          <p:nvPr/>
        </p:nvSpPr>
        <p:spPr bwMode="auto">
          <a:xfrm>
            <a:off x="165218" y="5406660"/>
            <a:ext cx="8562825" cy="707886"/>
          </a:xfrm>
          <a:prstGeom prst="rect">
            <a:avLst/>
          </a:prstGeom>
          <a:noFill/>
          <a:ln w="9525">
            <a:noFill/>
            <a:miter lim="800000"/>
            <a:headEnd/>
            <a:tailEnd/>
          </a:ln>
        </p:spPr>
        <p:txBody>
          <a:bodyPr wrap="square">
            <a:spAutoFit/>
          </a:bodyPr>
          <a:lstStyle/>
          <a:p>
            <a:pPr marL="180000" indent="-180000" algn="l">
              <a:lnSpc>
                <a:spcPts val="2400"/>
              </a:lnSpc>
              <a:spcAft>
                <a:spcPts val="0"/>
              </a:spcAft>
              <a:defRPr/>
            </a:pPr>
            <a:r>
              <a:rPr lang="en-AU" sz="2400" dirty="0" smtClean="0">
                <a:solidFill>
                  <a:srgbClr val="000000"/>
                </a:solidFill>
                <a:latin typeface="Arial" charset="0"/>
              </a:rPr>
              <a:t>Galactic black holes – how did they get so </a:t>
            </a:r>
            <a:r>
              <a:rPr lang="en-AU" sz="2400" dirty="0">
                <a:solidFill>
                  <a:srgbClr val="000000"/>
                </a:solidFill>
                <a:latin typeface="Arial" charset="0"/>
              </a:rPr>
              <a:t>massive and</a:t>
            </a:r>
            <a:br>
              <a:rPr lang="en-AU" sz="2400" dirty="0">
                <a:solidFill>
                  <a:srgbClr val="000000"/>
                </a:solidFill>
                <a:latin typeface="Arial" charset="0"/>
              </a:rPr>
            </a:br>
            <a:r>
              <a:rPr lang="en-AU" sz="2400" dirty="0" smtClean="0">
                <a:solidFill>
                  <a:srgbClr val="000000"/>
                </a:solidFill>
                <a:latin typeface="Arial" charset="0"/>
              </a:rPr>
              <a:t>why such a strong correlation with the </a:t>
            </a:r>
            <a:r>
              <a:rPr lang="en-AU" sz="2400" dirty="0">
                <a:solidFill>
                  <a:srgbClr val="000000"/>
                </a:solidFill>
                <a:latin typeface="Arial" charset="0"/>
              </a:rPr>
              <a:t>bulge </a:t>
            </a:r>
            <a:r>
              <a:rPr lang="en-AU" sz="2400" dirty="0" smtClean="0">
                <a:solidFill>
                  <a:srgbClr val="000000"/>
                </a:solidFill>
                <a:latin typeface="Arial" charset="0"/>
              </a:rPr>
              <a:t>mass?</a:t>
            </a:r>
            <a:endParaRPr lang="en-AU" sz="2400" dirty="0">
              <a:solidFill>
                <a:schemeClr val="bg1"/>
              </a:solidFill>
              <a:latin typeface="Arial" charset="0"/>
            </a:endParaRPr>
          </a:p>
        </p:txBody>
      </p:sp>
      <p:sp>
        <p:nvSpPr>
          <p:cNvPr id="19" name="Text Box 3"/>
          <p:cNvSpPr txBox="1">
            <a:spLocks noChangeArrowheads="1"/>
          </p:cNvSpPr>
          <p:nvPr/>
        </p:nvSpPr>
        <p:spPr bwMode="auto">
          <a:xfrm>
            <a:off x="179511" y="1927448"/>
            <a:ext cx="8562825" cy="707886"/>
          </a:xfrm>
          <a:prstGeom prst="rect">
            <a:avLst/>
          </a:prstGeom>
          <a:noFill/>
          <a:ln w="9525">
            <a:noFill/>
            <a:miter lim="800000"/>
            <a:headEnd/>
            <a:tailEnd/>
          </a:ln>
        </p:spPr>
        <p:txBody>
          <a:bodyPr wrap="square">
            <a:spAutoFit/>
          </a:bodyPr>
          <a:lstStyle/>
          <a:p>
            <a:pPr marL="180000" indent="-180000" algn="l">
              <a:lnSpc>
                <a:spcPts val="2400"/>
              </a:lnSpc>
              <a:spcAft>
                <a:spcPts val="0"/>
              </a:spcAft>
              <a:defRPr/>
            </a:pPr>
            <a:r>
              <a:rPr lang="en-AU" sz="2400" dirty="0" smtClean="0">
                <a:solidFill>
                  <a:srgbClr val="000000"/>
                </a:solidFill>
                <a:latin typeface="Arial" charset="0"/>
              </a:rPr>
              <a:t>Where does the baryonic matter come from to keep making new stars?</a:t>
            </a:r>
            <a:endParaRPr lang="en-AU" sz="2400" dirty="0">
              <a:solidFill>
                <a:schemeClr val="bg1"/>
              </a:solidFill>
              <a:latin typeface="Arial" charset="0"/>
            </a:endParaRPr>
          </a:p>
        </p:txBody>
      </p:sp>
      <p:sp>
        <p:nvSpPr>
          <p:cNvPr id="27" name="Text Box 3"/>
          <p:cNvSpPr txBox="1">
            <a:spLocks noChangeArrowheads="1"/>
          </p:cNvSpPr>
          <p:nvPr/>
        </p:nvSpPr>
        <p:spPr bwMode="auto">
          <a:xfrm>
            <a:off x="179511" y="3477198"/>
            <a:ext cx="8562825" cy="707886"/>
          </a:xfrm>
          <a:prstGeom prst="rect">
            <a:avLst/>
          </a:prstGeom>
          <a:noFill/>
          <a:ln w="9525">
            <a:noFill/>
            <a:miter lim="800000"/>
            <a:headEnd/>
            <a:tailEnd/>
          </a:ln>
        </p:spPr>
        <p:txBody>
          <a:bodyPr wrap="square">
            <a:spAutoFit/>
          </a:bodyPr>
          <a:lstStyle/>
          <a:p>
            <a:pPr marL="180000" indent="-180000" algn="l">
              <a:lnSpc>
                <a:spcPts val="2400"/>
              </a:lnSpc>
              <a:spcAft>
                <a:spcPts val="0"/>
              </a:spcAft>
              <a:defRPr/>
            </a:pPr>
            <a:r>
              <a:rPr lang="en-AU" sz="2400" dirty="0" smtClean="0">
                <a:solidFill>
                  <a:srgbClr val="000000"/>
                </a:solidFill>
                <a:latin typeface="Arial" charset="0"/>
              </a:rPr>
              <a:t>X-ray halos: constant temperatures, well correlated with the mass of their host systems - why?</a:t>
            </a:r>
            <a:endParaRPr lang="en-AU" sz="2400" dirty="0">
              <a:solidFill>
                <a:schemeClr val="bg1"/>
              </a:solidFill>
              <a:latin typeface="Arial" charset="0"/>
            </a:endParaRPr>
          </a:p>
        </p:txBody>
      </p:sp>
      <p:sp>
        <p:nvSpPr>
          <p:cNvPr id="29" name="TextBox 28"/>
          <p:cNvSpPr txBox="1"/>
          <p:nvPr/>
        </p:nvSpPr>
        <p:spPr>
          <a:xfrm>
            <a:off x="1146774" y="1565449"/>
            <a:ext cx="6628297" cy="1323439"/>
          </a:xfrm>
          <a:prstGeom prst="rect">
            <a:avLst/>
          </a:prstGeom>
          <a:solidFill>
            <a:schemeClr val="tx1"/>
          </a:solidFill>
          <a:ln>
            <a:solidFill>
              <a:schemeClr val="bg2">
                <a:lumMod val="60000"/>
                <a:lumOff val="40000"/>
              </a:schemeClr>
            </a:solidFill>
          </a:ln>
        </p:spPr>
        <p:txBody>
          <a:bodyPr wrap="square" rtlCol="0">
            <a:spAutoFit/>
          </a:bodyPr>
          <a:lstStyle/>
          <a:p>
            <a:pPr algn="l"/>
            <a:r>
              <a:rPr lang="en-AU" sz="2000" b="0" dirty="0">
                <a:solidFill>
                  <a:schemeClr val="bg1"/>
                </a:solidFill>
              </a:rPr>
              <a:t>"The dark matter seems to 'know' how the visible matter is distributed. They seem to conspire with each </a:t>
            </a:r>
            <a:r>
              <a:rPr lang="en-AU" sz="2000" b="0" dirty="0" smtClean="0">
                <a:solidFill>
                  <a:schemeClr val="bg1"/>
                </a:solidFill>
              </a:rPr>
              <a:t>other” … </a:t>
            </a:r>
            <a:br>
              <a:rPr lang="en-AU" sz="2000" b="0" dirty="0" smtClean="0">
                <a:solidFill>
                  <a:schemeClr val="bg1"/>
                </a:solidFill>
              </a:rPr>
            </a:br>
            <a:r>
              <a:rPr lang="en-AU" sz="2000" b="0" dirty="0" smtClean="0">
                <a:solidFill>
                  <a:schemeClr val="bg1"/>
                </a:solidFill>
              </a:rPr>
              <a:t>"</a:t>
            </a:r>
            <a:r>
              <a:rPr lang="en-AU" sz="2000" b="0" dirty="0">
                <a:solidFill>
                  <a:schemeClr val="bg1"/>
                </a:solidFill>
              </a:rPr>
              <a:t>This is extremely surprising </a:t>
            </a:r>
            <a:r>
              <a:rPr lang="en-AU" sz="2000" b="0" dirty="0" smtClean="0">
                <a:solidFill>
                  <a:schemeClr val="bg1"/>
                </a:solidFill>
              </a:rPr>
              <a:t>…”</a:t>
            </a:r>
          </a:p>
          <a:p>
            <a:pPr algn="l"/>
            <a:r>
              <a:rPr lang="en-AU" sz="2000" b="0" dirty="0" smtClean="0"/>
              <a:t>the </a:t>
            </a:r>
            <a:r>
              <a:rPr lang="en-AU" sz="2000" b="0" dirty="0"/>
              <a:t>individual </a:t>
            </a:r>
            <a:r>
              <a:rPr lang="en-AU" sz="1100" dirty="0" err="1">
                <a:solidFill>
                  <a:schemeClr val="bg1"/>
                </a:solidFill>
              </a:rPr>
              <a:t>Dr.</a:t>
            </a:r>
            <a:r>
              <a:rPr lang="en-AU" sz="1100" dirty="0">
                <a:solidFill>
                  <a:schemeClr val="bg1"/>
                </a:solidFill>
              </a:rPr>
              <a:t> Benoit </a:t>
            </a:r>
            <a:r>
              <a:rPr lang="en-AU" sz="1100" dirty="0" err="1">
                <a:solidFill>
                  <a:schemeClr val="bg1"/>
                </a:solidFill>
              </a:rPr>
              <a:t>Famaey</a:t>
            </a:r>
            <a:r>
              <a:rPr lang="en-AU" sz="1100" dirty="0">
                <a:solidFill>
                  <a:schemeClr val="bg1"/>
                </a:solidFill>
              </a:rPr>
              <a:t> (Universities of Bonn and </a:t>
            </a:r>
            <a:r>
              <a:rPr lang="en-AU" sz="1100" dirty="0" smtClean="0">
                <a:solidFill>
                  <a:schemeClr val="bg1"/>
                </a:solidFill>
              </a:rPr>
              <a:t>Strasbourg)</a:t>
            </a:r>
            <a:endParaRPr lang="en-AU" sz="1100" dirty="0">
              <a:solidFill>
                <a:schemeClr val="bg1"/>
              </a:solidFill>
            </a:endParaRPr>
          </a:p>
        </p:txBody>
      </p:sp>
      <p:sp>
        <p:nvSpPr>
          <p:cNvPr id="2" name="TextBox 1"/>
          <p:cNvSpPr txBox="1"/>
          <p:nvPr/>
        </p:nvSpPr>
        <p:spPr>
          <a:xfrm>
            <a:off x="1441983" y="3168180"/>
            <a:ext cx="5505400" cy="1492716"/>
          </a:xfrm>
          <a:prstGeom prst="rect">
            <a:avLst/>
          </a:prstGeom>
          <a:solidFill>
            <a:schemeClr val="tx1"/>
          </a:solidFill>
          <a:ln>
            <a:solidFill>
              <a:schemeClr val="bg2">
                <a:lumMod val="60000"/>
                <a:lumOff val="40000"/>
              </a:schemeClr>
            </a:solidFill>
          </a:ln>
        </p:spPr>
        <p:txBody>
          <a:bodyPr wrap="square" rtlCol="0">
            <a:spAutoFit/>
          </a:bodyPr>
          <a:lstStyle/>
          <a:p>
            <a:pPr algn="l"/>
            <a:r>
              <a:rPr lang="en-AU" sz="2000" b="0" dirty="0" smtClean="0">
                <a:solidFill>
                  <a:schemeClr val="bg1"/>
                </a:solidFill>
              </a:rPr>
              <a:t>… a </a:t>
            </a:r>
            <a:r>
              <a:rPr lang="en-AU" sz="2000" b="0" dirty="0">
                <a:solidFill>
                  <a:schemeClr val="bg1"/>
                </a:solidFill>
              </a:rPr>
              <a:t>pace that by now should have used up all the available gas. </a:t>
            </a:r>
            <a:endParaRPr lang="en-AU" sz="2000" b="0" dirty="0" smtClean="0">
              <a:solidFill>
                <a:schemeClr val="bg1"/>
              </a:solidFill>
            </a:endParaRPr>
          </a:p>
          <a:p>
            <a:pPr algn="l"/>
            <a:r>
              <a:rPr lang="en-AU" sz="2000" b="0" dirty="0" smtClean="0">
                <a:solidFill>
                  <a:schemeClr val="bg1"/>
                </a:solidFill>
              </a:rPr>
              <a:t>... </a:t>
            </a:r>
            <a:r>
              <a:rPr lang="en-AU" sz="2000" b="0" dirty="0">
                <a:solidFill>
                  <a:schemeClr val="bg1"/>
                </a:solidFill>
              </a:rPr>
              <a:t>“It’s got to get gas from somewhere,” </a:t>
            </a:r>
            <a:endParaRPr lang="en-AU" sz="2000" b="0" dirty="0" smtClean="0">
              <a:solidFill>
                <a:schemeClr val="bg1"/>
              </a:solidFill>
            </a:endParaRPr>
          </a:p>
          <a:p>
            <a:pPr algn="l"/>
            <a:r>
              <a:rPr lang="en-AU" sz="2000" b="0" dirty="0" smtClean="0">
                <a:solidFill>
                  <a:schemeClr val="bg1"/>
                </a:solidFill>
              </a:rPr>
              <a:t>Ken Freeman, </a:t>
            </a:r>
            <a:r>
              <a:rPr lang="en-AU" sz="2000" b="0" dirty="0">
                <a:solidFill>
                  <a:schemeClr val="bg1"/>
                </a:solidFill>
              </a:rPr>
              <a:t>Australian National </a:t>
            </a:r>
            <a:r>
              <a:rPr lang="en-AU" sz="2000" b="0" dirty="0" smtClean="0">
                <a:solidFill>
                  <a:schemeClr val="bg1"/>
                </a:solidFill>
              </a:rPr>
              <a:t>University</a:t>
            </a:r>
            <a:endParaRPr lang="en-AU" sz="1100" b="0" dirty="0" smtClean="0">
              <a:solidFill>
                <a:schemeClr val="bg1"/>
              </a:solidFill>
            </a:endParaRPr>
          </a:p>
          <a:p>
            <a:pPr algn="l"/>
            <a:r>
              <a:rPr lang="en-AU" sz="1100" dirty="0">
                <a:solidFill>
                  <a:schemeClr val="bg1"/>
                </a:solidFill>
              </a:rPr>
              <a:t>http://www.nature.com/news/galaxy-formation-the-new-milky-way-1.11517</a:t>
            </a:r>
          </a:p>
        </p:txBody>
      </p:sp>
      <p:grpSp>
        <p:nvGrpSpPr>
          <p:cNvPr id="37" name="Group 36"/>
          <p:cNvGrpSpPr/>
          <p:nvPr/>
        </p:nvGrpSpPr>
        <p:grpSpPr>
          <a:xfrm>
            <a:off x="2766237" y="886253"/>
            <a:ext cx="2742753" cy="2292726"/>
            <a:chOff x="5760132" y="3722113"/>
            <a:chExt cx="2742753" cy="2292726"/>
          </a:xfrm>
        </p:grpSpPr>
        <p:pic>
          <p:nvPicPr>
            <p:cNvPr id="3" name="Picture 2"/>
            <p:cNvPicPr>
              <a:picLocks noChangeAspect="1"/>
            </p:cNvPicPr>
            <p:nvPr/>
          </p:nvPicPr>
          <p:blipFill>
            <a:blip r:embed="rId5" cstate="print"/>
            <a:stretch>
              <a:fillRect/>
            </a:stretch>
          </p:blipFill>
          <p:spPr>
            <a:xfrm>
              <a:off x="5760132" y="3722113"/>
              <a:ext cx="2667000" cy="2057400"/>
            </a:xfrm>
            <a:prstGeom prst="rect">
              <a:avLst/>
            </a:prstGeom>
          </p:spPr>
        </p:pic>
        <p:sp>
          <p:nvSpPr>
            <p:cNvPr id="6" name="TextBox 5"/>
            <p:cNvSpPr txBox="1"/>
            <p:nvPr/>
          </p:nvSpPr>
          <p:spPr>
            <a:xfrm>
              <a:off x="6768244" y="5214620"/>
              <a:ext cx="1734641" cy="523220"/>
            </a:xfrm>
            <a:prstGeom prst="rect">
              <a:avLst/>
            </a:prstGeom>
            <a:noFill/>
          </p:spPr>
          <p:txBody>
            <a:bodyPr wrap="none" rtlCol="0">
              <a:spAutoFit/>
            </a:bodyPr>
            <a:lstStyle/>
            <a:p>
              <a:r>
                <a:rPr lang="en-AU" sz="1400" dirty="0" smtClean="0"/>
                <a:t>Background cluster </a:t>
              </a:r>
            </a:p>
            <a:p>
              <a:r>
                <a:rPr lang="en-AU" sz="1400" dirty="0" smtClean="0"/>
                <a:t>T~3-20keV</a:t>
              </a:r>
              <a:endParaRPr lang="en-AU" sz="1400" dirty="0"/>
            </a:p>
          </p:txBody>
        </p:sp>
        <p:sp>
          <p:nvSpPr>
            <p:cNvPr id="30" name="TextBox 29"/>
            <p:cNvSpPr txBox="1"/>
            <p:nvPr/>
          </p:nvSpPr>
          <p:spPr>
            <a:xfrm>
              <a:off x="6752152" y="3909815"/>
              <a:ext cx="1125629" cy="307777"/>
            </a:xfrm>
            <a:prstGeom prst="rect">
              <a:avLst/>
            </a:prstGeom>
            <a:noFill/>
          </p:spPr>
          <p:txBody>
            <a:bodyPr wrap="none" rtlCol="0">
              <a:spAutoFit/>
            </a:bodyPr>
            <a:lstStyle/>
            <a:p>
              <a:r>
                <a:rPr lang="en-AU" sz="1400" dirty="0" smtClean="0"/>
                <a:t>T~0.3-1 </a:t>
              </a:r>
              <a:r>
                <a:rPr lang="en-AU" sz="1400" dirty="0" err="1" smtClean="0"/>
                <a:t>keV</a:t>
              </a:r>
              <a:endParaRPr lang="en-AU" sz="1400" dirty="0"/>
            </a:p>
          </p:txBody>
        </p:sp>
        <p:cxnSp>
          <p:nvCxnSpPr>
            <p:cNvPr id="10" name="Straight Arrow Connector 9"/>
            <p:cNvCxnSpPr>
              <a:stCxn id="30" idx="2"/>
            </p:cNvCxnSpPr>
            <p:nvPr/>
          </p:nvCxnSpPr>
          <p:spPr bwMode="auto">
            <a:xfrm>
              <a:off x="7314967" y="4217592"/>
              <a:ext cx="425385" cy="313492"/>
            </a:xfrm>
            <a:prstGeom prst="straightConnector1">
              <a:avLst/>
            </a:prstGeom>
            <a:noFill/>
            <a:ln w="28575" cap="flat" cmpd="sng" algn="ctr">
              <a:solidFill>
                <a:srgbClr val="FF0000"/>
              </a:solidFill>
              <a:prstDash val="solid"/>
              <a:round/>
              <a:headEnd type="none" w="med" len="med"/>
              <a:tailEnd type="triangle"/>
            </a:ln>
            <a:effectLst/>
          </p:spPr>
        </p:cxnSp>
        <p:cxnSp>
          <p:nvCxnSpPr>
            <p:cNvPr id="34" name="Straight Arrow Connector 33"/>
            <p:cNvCxnSpPr>
              <a:stCxn id="30" idx="2"/>
            </p:cNvCxnSpPr>
            <p:nvPr/>
          </p:nvCxnSpPr>
          <p:spPr bwMode="auto">
            <a:xfrm>
              <a:off x="7314967" y="4217592"/>
              <a:ext cx="791529" cy="379987"/>
            </a:xfrm>
            <a:prstGeom prst="straightConnector1">
              <a:avLst/>
            </a:prstGeom>
            <a:noFill/>
            <a:ln w="28575" cap="flat" cmpd="sng" algn="ctr">
              <a:solidFill>
                <a:srgbClr val="FF0000"/>
              </a:solidFill>
              <a:prstDash val="solid"/>
              <a:round/>
              <a:headEnd type="none" w="med" len="med"/>
              <a:tailEnd type="triangle"/>
            </a:ln>
            <a:effectLst/>
          </p:spPr>
        </p:cxnSp>
        <p:cxnSp>
          <p:nvCxnSpPr>
            <p:cNvPr id="35" name="Straight Arrow Connector 34"/>
            <p:cNvCxnSpPr/>
            <p:nvPr/>
          </p:nvCxnSpPr>
          <p:spPr bwMode="auto">
            <a:xfrm flipH="1">
              <a:off x="6581209" y="4248820"/>
              <a:ext cx="733757" cy="803703"/>
            </a:xfrm>
            <a:prstGeom prst="straightConnector1">
              <a:avLst/>
            </a:prstGeom>
            <a:noFill/>
            <a:ln w="28575" cap="flat" cmpd="sng" algn="ctr">
              <a:solidFill>
                <a:srgbClr val="FF0000"/>
              </a:solidFill>
              <a:prstDash val="solid"/>
              <a:round/>
              <a:headEnd type="none" w="med" len="med"/>
              <a:tailEnd type="triangle"/>
            </a:ln>
            <a:effectLst/>
          </p:spPr>
        </p:cxnSp>
        <p:sp>
          <p:nvSpPr>
            <p:cNvPr id="36" name="TextBox 35"/>
            <p:cNvSpPr txBox="1"/>
            <p:nvPr/>
          </p:nvSpPr>
          <p:spPr>
            <a:xfrm>
              <a:off x="5760132" y="5737840"/>
              <a:ext cx="2666999" cy="276999"/>
            </a:xfrm>
            <a:prstGeom prst="rect">
              <a:avLst/>
            </a:prstGeom>
            <a:solidFill>
              <a:schemeClr val="bg1"/>
            </a:solidFill>
          </p:spPr>
          <p:txBody>
            <a:bodyPr wrap="square" rtlCol="0">
              <a:spAutoFit/>
            </a:bodyPr>
            <a:lstStyle/>
            <a:p>
              <a:r>
                <a:rPr lang="en-AU" sz="1200" b="0" dirty="0" smtClean="0"/>
                <a:t>                        (www2011.mpe.mpg.de)</a:t>
              </a:r>
              <a:endParaRPr lang="en-AU" sz="1200" b="0" dirty="0"/>
            </a:p>
          </p:txBody>
        </p:sp>
      </p:grpSp>
      <p:pic>
        <p:nvPicPr>
          <p:cNvPr id="4" name="Picture 3"/>
          <p:cNvPicPr>
            <a:picLocks noChangeAspect="1"/>
          </p:cNvPicPr>
          <p:nvPr/>
        </p:nvPicPr>
        <p:blipFill>
          <a:blip r:embed="rId6" cstate="print"/>
          <a:stretch>
            <a:fillRect/>
          </a:stretch>
        </p:blipFill>
        <p:spPr>
          <a:xfrm>
            <a:off x="2389965" y="1744857"/>
            <a:ext cx="3419541" cy="3397593"/>
          </a:xfrm>
          <a:prstGeom prst="rect">
            <a:avLst/>
          </a:prstGeom>
        </p:spPr>
      </p:pic>
    </p:spTree>
    <p:custDataLst>
      <p:tags r:id="rId1"/>
    </p:custDataLst>
    <p:extLst>
      <p:ext uri="{BB962C8B-B14F-4D97-AF65-F5344CB8AC3E}">
        <p14:creationId xmlns:p14="http://schemas.microsoft.com/office/powerpoint/2010/main" val="373571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9"/>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par>
                          <p:cTn id="24" fill="hold">
                            <p:stCondLst>
                              <p:cond delay="0"/>
                            </p:stCondLst>
                            <p:childTnLst>
                              <p:par>
                                <p:cTn id="25" presetID="1" presetClass="exit" presetSubtype="0" fill="hold" grpId="1" nodeType="after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par>
                          <p:cTn id="27" fill="hold">
                            <p:stCondLst>
                              <p:cond delay="0"/>
                            </p:stCondLst>
                            <p:childTnLst>
                              <p:par>
                                <p:cTn id="28" presetID="10" presetClass="entr" presetSubtype="0"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0"/>
                            </p:stCondLst>
                            <p:childTnLst>
                              <p:par>
                                <p:cTn id="36" presetID="1" presetClass="exit" presetSubtype="0" fill="hold" nodeType="afterEffect">
                                  <p:stCondLst>
                                    <p:cond delay="0"/>
                                  </p:stCondLst>
                                  <p:childTnLst>
                                    <p:set>
                                      <p:cBhvr>
                                        <p:cTn id="37" dur="1" fill="hold">
                                          <p:stCondLst>
                                            <p:cond delay="0"/>
                                          </p:stCondLst>
                                        </p:cTn>
                                        <p:tgtEl>
                                          <p:spTgt spid="37"/>
                                        </p:tgtEl>
                                        <p:attrNameLst>
                                          <p:attrName>style.visibility</p:attrName>
                                        </p:attrNameLst>
                                      </p:cBhvr>
                                      <p:to>
                                        <p:strVal val="hidden"/>
                                      </p:to>
                                    </p:set>
                                  </p:childTnLst>
                                </p:cTn>
                              </p:par>
                            </p:childTnLst>
                          </p:cTn>
                        </p:par>
                        <p:par>
                          <p:cTn id="38" fill="hold">
                            <p:stCondLst>
                              <p:cond delay="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9" grpId="0"/>
      <p:bldP spid="27" grpId="0"/>
      <p:bldP spid="29" grpId="0" animBg="1"/>
      <p:bldP spid="29" grpId="1" animBg="1"/>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8" name="Group 47"/>
          <p:cNvGrpSpPr/>
          <p:nvPr/>
        </p:nvGrpSpPr>
        <p:grpSpPr>
          <a:xfrm>
            <a:off x="-509" y="-1"/>
            <a:ext cx="9145195" cy="6858253"/>
            <a:chOff x="-509" y="-1"/>
            <a:chExt cx="9145195" cy="6858253"/>
          </a:xfrm>
        </p:grpSpPr>
        <p:grpSp>
          <p:nvGrpSpPr>
            <p:cNvPr id="52" name="Group 51"/>
            <p:cNvGrpSpPr/>
            <p:nvPr/>
          </p:nvGrpSpPr>
          <p:grpSpPr>
            <a:xfrm>
              <a:off x="-509" y="-1"/>
              <a:ext cx="9145195" cy="6858253"/>
              <a:chOff x="-509" y="-1"/>
              <a:chExt cx="9145195" cy="6858253"/>
            </a:xfrm>
          </p:grpSpPr>
          <p:sp>
            <p:nvSpPr>
              <p:cNvPr id="54" name="TextBox 53"/>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55" name="TextBox 54"/>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56" name="Rectangle 55"/>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1" name="Rectangle 60"/>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62" name="TextBox 61"/>
              <p:cNvSpPr txBox="1"/>
              <p:nvPr/>
            </p:nvSpPr>
            <p:spPr>
              <a:xfrm>
                <a:off x="8856476" y="6550223"/>
                <a:ext cx="288210"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5</a:t>
                </a:fld>
                <a:endParaRPr lang="en-AU" sz="1400" dirty="0">
                  <a:solidFill>
                    <a:schemeClr val="accent4">
                      <a:lumMod val="50000"/>
                    </a:schemeClr>
                  </a:solidFill>
                  <a:latin typeface="+mn-lt"/>
                </a:endParaRPr>
              </a:p>
            </p:txBody>
          </p:sp>
        </p:gr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1" name="TextBox 10"/>
          <p:cNvSpPr txBox="1"/>
          <p:nvPr/>
        </p:nvSpPr>
        <p:spPr>
          <a:xfrm>
            <a:off x="424126" y="1675633"/>
            <a:ext cx="8401924" cy="3046988"/>
          </a:xfrm>
          <a:prstGeom prst="rect">
            <a:avLst/>
          </a:prstGeom>
          <a:solidFill>
            <a:schemeClr val="tx1"/>
          </a:solidFill>
          <a:ln w="38100">
            <a:solidFill>
              <a:schemeClr val="bg2">
                <a:lumMod val="60000"/>
                <a:lumOff val="40000"/>
              </a:schemeClr>
            </a:solidFill>
          </a:ln>
        </p:spPr>
        <p:txBody>
          <a:bodyPr wrap="square" rtlCol="0">
            <a:spAutoFit/>
          </a:bodyPr>
          <a:lstStyle/>
          <a:p>
            <a:r>
              <a:rPr lang="en-AU" sz="3200" dirty="0" smtClean="0">
                <a:solidFill>
                  <a:srgbClr val="E4E4E4"/>
                </a:solidFill>
              </a:rPr>
              <a:t>Outline</a:t>
            </a:r>
          </a:p>
          <a:p>
            <a:pPr marL="514350" indent="-514350" algn="l">
              <a:buFont typeface="+mj-lt"/>
              <a:buAutoNum type="arabicPeriod"/>
            </a:pPr>
            <a:r>
              <a:rPr lang="en-AU" sz="3200" dirty="0" smtClean="0">
                <a:solidFill>
                  <a:srgbClr val="E4E4E4"/>
                </a:solidFill>
              </a:rPr>
              <a:t>What’s the problem?</a:t>
            </a:r>
            <a:endParaRPr lang="en-AU" sz="3200" dirty="0">
              <a:solidFill>
                <a:srgbClr val="E4E4E4"/>
              </a:solidFill>
            </a:endParaRPr>
          </a:p>
          <a:p>
            <a:pPr marL="514350" indent="-514350" algn="l">
              <a:buFont typeface="+mj-lt"/>
              <a:buAutoNum type="arabicPeriod"/>
            </a:pPr>
            <a:r>
              <a:rPr lang="en-AU" sz="3200" dirty="0" smtClean="0">
                <a:solidFill>
                  <a:schemeClr val="bg1"/>
                </a:solidFill>
              </a:rPr>
              <a:t>Describing galaxy halo particles in QM</a:t>
            </a:r>
          </a:p>
          <a:p>
            <a:pPr marL="514350" indent="-514350" algn="l">
              <a:buFont typeface="+mj-lt"/>
              <a:buAutoNum type="arabicPeriod"/>
            </a:pPr>
            <a:r>
              <a:rPr lang="en-AU" sz="3200" dirty="0" smtClean="0">
                <a:solidFill>
                  <a:srgbClr val="E4E4E4"/>
                </a:solidFill>
              </a:rPr>
              <a:t>Dark halo formation</a:t>
            </a:r>
          </a:p>
          <a:p>
            <a:pPr marL="514350" indent="-514350" algn="l">
              <a:buFont typeface="+mj-lt"/>
              <a:buAutoNum type="arabicPeriod"/>
            </a:pPr>
            <a:r>
              <a:rPr lang="en-AU" sz="3200" dirty="0" smtClean="0">
                <a:solidFill>
                  <a:srgbClr val="E4E4E4"/>
                </a:solidFill>
              </a:rPr>
              <a:t>Dark matter vs. hot gas in halo structures</a:t>
            </a:r>
          </a:p>
          <a:p>
            <a:pPr marL="514350" indent="-514350" algn="l">
              <a:buFont typeface="+mj-lt"/>
              <a:buAutoNum type="arabicPeriod"/>
            </a:pPr>
            <a:r>
              <a:rPr lang="en-AU" sz="3200" dirty="0" smtClean="0">
                <a:solidFill>
                  <a:srgbClr val="E4E4E4"/>
                </a:solidFill>
              </a:rPr>
              <a:t>How QLCDM views some halo interactions</a:t>
            </a:r>
            <a:endParaRPr lang="en-AU" sz="3200" dirty="0">
              <a:solidFill>
                <a:srgbClr val="E4E4E4"/>
              </a:solidFill>
            </a:endParaRPr>
          </a:p>
        </p:txBody>
      </p:sp>
    </p:spTree>
    <p:custDataLst>
      <p:tags r:id="rId1"/>
    </p:custDataLst>
    <p:extLst>
      <p:ext uri="{BB962C8B-B14F-4D97-AF65-F5344CB8AC3E}">
        <p14:creationId xmlns:p14="http://schemas.microsoft.com/office/powerpoint/2010/main" val="2819593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74" name="Group 73"/>
          <p:cNvGrpSpPr/>
          <p:nvPr/>
        </p:nvGrpSpPr>
        <p:grpSpPr>
          <a:xfrm>
            <a:off x="-509" y="-1"/>
            <a:ext cx="9145195" cy="6858253"/>
            <a:chOff x="-509" y="-1"/>
            <a:chExt cx="9145195" cy="6858253"/>
          </a:xfrm>
        </p:grpSpPr>
        <p:grpSp>
          <p:nvGrpSpPr>
            <p:cNvPr id="75" name="Group 74"/>
            <p:cNvGrpSpPr/>
            <p:nvPr/>
          </p:nvGrpSpPr>
          <p:grpSpPr>
            <a:xfrm>
              <a:off x="-509" y="-1"/>
              <a:ext cx="9145195" cy="6858253"/>
              <a:chOff x="-509" y="-1"/>
              <a:chExt cx="9145195" cy="6858253"/>
            </a:xfrm>
          </p:grpSpPr>
          <p:sp>
            <p:nvSpPr>
              <p:cNvPr id="77" name="TextBox 76"/>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78" name="TextBox 77"/>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79" name="Rectangle 78"/>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80" name="Rectangle 79"/>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81" name="TextBox 80"/>
              <p:cNvSpPr txBox="1"/>
              <p:nvPr/>
            </p:nvSpPr>
            <p:spPr>
              <a:xfrm>
                <a:off x="8856476" y="6550223"/>
                <a:ext cx="288210"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6</a:t>
                </a:fld>
                <a:endParaRPr lang="en-AU" sz="1400" dirty="0">
                  <a:solidFill>
                    <a:schemeClr val="accent4">
                      <a:lumMod val="50000"/>
                    </a:schemeClr>
                  </a:solidFill>
                  <a:latin typeface="+mn-lt"/>
                </a:endParaRPr>
              </a:p>
            </p:txBody>
          </p:sp>
        </p:gr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grpSp>
        <p:nvGrpSpPr>
          <p:cNvPr id="11" name="Group 10"/>
          <p:cNvGrpSpPr/>
          <p:nvPr/>
        </p:nvGrpSpPr>
        <p:grpSpPr>
          <a:xfrm>
            <a:off x="777020" y="836712"/>
            <a:ext cx="5148572" cy="2996952"/>
            <a:chOff x="1717638" y="700734"/>
            <a:chExt cx="5316960" cy="3364211"/>
          </a:xfrm>
        </p:grpSpPr>
        <p:sp>
          <p:nvSpPr>
            <p:cNvPr id="13" name="Rectangle 12"/>
            <p:cNvSpPr/>
            <p:nvPr/>
          </p:nvSpPr>
          <p:spPr bwMode="auto">
            <a:xfrm>
              <a:off x="1717638" y="700734"/>
              <a:ext cx="5316960" cy="3168352"/>
            </a:xfrm>
            <a:prstGeom prst="rect">
              <a:avLst/>
            </a:prstGeom>
            <a:solidFill>
              <a:schemeClr val="bg1"/>
            </a:solidFill>
            <a:ln w="28575"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pic>
          <p:nvPicPr>
            <p:cNvPr id="2" name="Picture 1"/>
            <p:cNvPicPr>
              <a:picLocks noChangeAspect="1"/>
            </p:cNvPicPr>
            <p:nvPr/>
          </p:nvPicPr>
          <p:blipFill>
            <a:blip r:embed="rId5" cstate="print"/>
            <a:stretch>
              <a:fillRect/>
            </a:stretch>
          </p:blipFill>
          <p:spPr>
            <a:xfrm>
              <a:off x="1912622" y="1689261"/>
              <a:ext cx="2559746" cy="2375684"/>
            </a:xfrm>
            <a:prstGeom prst="rect">
              <a:avLst/>
            </a:prstGeom>
          </p:spPr>
        </p:pic>
        <p:sp>
          <p:nvSpPr>
            <p:cNvPr id="19" name="TextBox 18"/>
            <p:cNvSpPr txBox="1"/>
            <p:nvPr/>
          </p:nvSpPr>
          <p:spPr>
            <a:xfrm>
              <a:off x="4591240" y="2374562"/>
              <a:ext cx="2353528" cy="400110"/>
            </a:xfrm>
            <a:prstGeom prst="rect">
              <a:avLst/>
            </a:prstGeom>
            <a:noFill/>
          </p:spPr>
          <p:txBody>
            <a:bodyPr wrap="none" rtlCol="0">
              <a:spAutoFit/>
            </a:bodyPr>
            <a:lstStyle/>
            <a:p>
              <a:r>
                <a:rPr lang="en-AU" sz="2000" b="0" dirty="0" smtClean="0">
                  <a:latin typeface="+mn-lt"/>
                </a:rPr>
                <a:t>Classical approach</a:t>
              </a:r>
              <a:endParaRPr lang="en-AU" sz="2000" b="0" dirty="0">
                <a:latin typeface="+mn-lt"/>
              </a:endParaRPr>
            </a:p>
          </p:txBody>
        </p:sp>
        <p:pic>
          <p:nvPicPr>
            <p:cNvPr id="4" name="Picture 3"/>
            <p:cNvPicPr>
              <a:picLocks noChangeAspect="1"/>
            </p:cNvPicPr>
            <p:nvPr/>
          </p:nvPicPr>
          <p:blipFill>
            <a:blip r:embed="rId6" cstate="print"/>
            <a:stretch>
              <a:fillRect/>
            </a:stretch>
          </p:blipFill>
          <p:spPr>
            <a:xfrm>
              <a:off x="2427749" y="2233046"/>
              <a:ext cx="128027" cy="115834"/>
            </a:xfrm>
            <a:prstGeom prst="rect">
              <a:avLst/>
            </a:prstGeom>
          </p:spPr>
        </p:pic>
        <p:sp>
          <p:nvSpPr>
            <p:cNvPr id="7" name="Freeform 6"/>
            <p:cNvSpPr/>
            <p:nvPr/>
          </p:nvSpPr>
          <p:spPr bwMode="auto">
            <a:xfrm>
              <a:off x="2593144" y="2116766"/>
              <a:ext cx="2558562" cy="988198"/>
            </a:xfrm>
            <a:custGeom>
              <a:avLst/>
              <a:gdLst>
                <a:gd name="connsiteX0" fmla="*/ 0 w 2479431"/>
                <a:gd name="connsiteY0" fmla="*/ 150622 h 968307"/>
                <a:gd name="connsiteX1" fmla="*/ 1037492 w 2479431"/>
                <a:gd name="connsiteY1" fmla="*/ 62699 h 968307"/>
                <a:gd name="connsiteX2" fmla="*/ 2479431 w 2479431"/>
                <a:gd name="connsiteY2" fmla="*/ 968307 h 968307"/>
                <a:gd name="connsiteX0" fmla="*/ 0 w 2558562"/>
                <a:gd name="connsiteY0" fmla="*/ 117760 h 988198"/>
                <a:gd name="connsiteX1" fmla="*/ 1116623 w 2558562"/>
                <a:gd name="connsiteY1" fmla="*/ 82590 h 988198"/>
                <a:gd name="connsiteX2" fmla="*/ 2558562 w 2558562"/>
                <a:gd name="connsiteY2" fmla="*/ 988198 h 988198"/>
              </a:gdLst>
              <a:ahLst/>
              <a:cxnLst>
                <a:cxn ang="0">
                  <a:pos x="connsiteX0" y="connsiteY0"/>
                </a:cxn>
                <a:cxn ang="0">
                  <a:pos x="connsiteX1" y="connsiteY1"/>
                </a:cxn>
                <a:cxn ang="0">
                  <a:pos x="connsiteX2" y="connsiteY2"/>
                </a:cxn>
              </a:cxnLst>
              <a:rect l="l" t="t" r="r" b="b"/>
              <a:pathLst>
                <a:path w="2558562" h="988198">
                  <a:moveTo>
                    <a:pt x="0" y="117760"/>
                  </a:moveTo>
                  <a:cubicBezTo>
                    <a:pt x="312127" y="5658"/>
                    <a:pt x="690196" y="-62483"/>
                    <a:pt x="1116623" y="82590"/>
                  </a:cubicBezTo>
                  <a:cubicBezTo>
                    <a:pt x="1543050" y="227663"/>
                    <a:pt x="2321170" y="815283"/>
                    <a:pt x="2558562" y="988198"/>
                  </a:cubicBezTo>
                </a:path>
              </a:pathLst>
            </a:custGeom>
            <a:noFill/>
            <a:ln w="1905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dirty="0" smtClean="0">
                <a:ln>
                  <a:noFill/>
                </a:ln>
                <a:solidFill>
                  <a:schemeClr val="tx1"/>
                </a:solidFill>
                <a:effectLst/>
                <a:latin typeface="Times New Roman" pitchFamily="18" charset="0"/>
              </a:endParaRPr>
            </a:p>
          </p:txBody>
        </p:sp>
        <p:cxnSp>
          <p:nvCxnSpPr>
            <p:cNvPr id="9" name="Straight Arrow Connector 8"/>
            <p:cNvCxnSpPr/>
            <p:nvPr/>
          </p:nvCxnSpPr>
          <p:spPr bwMode="auto">
            <a:xfrm>
              <a:off x="2653940" y="2388536"/>
              <a:ext cx="203698" cy="186081"/>
            </a:xfrm>
            <a:prstGeom prst="straightConnector1">
              <a:avLst/>
            </a:prstGeom>
            <a:noFill/>
            <a:ln w="38100" cap="flat" cmpd="sng" algn="ctr">
              <a:solidFill>
                <a:srgbClr val="FF0000"/>
              </a:solidFill>
              <a:prstDash val="solid"/>
              <a:round/>
              <a:headEnd type="none" w="med" len="med"/>
              <a:tailEnd type="triangle"/>
            </a:ln>
            <a:effectLst/>
          </p:spPr>
        </p:cxnSp>
        <p:sp>
          <p:nvSpPr>
            <p:cNvPr id="42" name="TextBox 41"/>
            <p:cNvSpPr txBox="1"/>
            <p:nvPr/>
          </p:nvSpPr>
          <p:spPr>
            <a:xfrm>
              <a:off x="2423624" y="2385061"/>
              <a:ext cx="341760" cy="400110"/>
            </a:xfrm>
            <a:prstGeom prst="rect">
              <a:avLst/>
            </a:prstGeom>
            <a:noFill/>
          </p:spPr>
          <p:txBody>
            <a:bodyPr wrap="none" rtlCol="0">
              <a:spAutoFit/>
            </a:bodyPr>
            <a:lstStyle/>
            <a:p>
              <a:r>
                <a:rPr lang="en-AU" sz="2000" b="0" dirty="0" smtClean="0">
                  <a:solidFill>
                    <a:srgbClr val="FF0000"/>
                  </a:solidFill>
                  <a:latin typeface="+mn-lt"/>
                </a:rPr>
                <a:t>F</a:t>
              </a:r>
              <a:endParaRPr lang="en-AU" sz="2000" b="0" dirty="0">
                <a:solidFill>
                  <a:srgbClr val="FF0000"/>
                </a:solidFill>
                <a:latin typeface="+mn-lt"/>
              </a:endParaRPr>
            </a:p>
          </p:txBody>
        </p:sp>
      </p:grpSp>
      <p:sp>
        <p:nvSpPr>
          <p:cNvPr id="25" name="Text Box 3"/>
          <p:cNvSpPr txBox="1">
            <a:spLocks noChangeArrowheads="1"/>
          </p:cNvSpPr>
          <p:nvPr/>
        </p:nvSpPr>
        <p:spPr bwMode="auto">
          <a:xfrm>
            <a:off x="155963" y="8620"/>
            <a:ext cx="8448485" cy="628955"/>
          </a:xfrm>
          <a:prstGeom prst="rect">
            <a:avLst/>
          </a:prstGeom>
          <a:noFill/>
          <a:ln w="9525">
            <a:noFill/>
            <a:miter lim="800000"/>
            <a:headEnd/>
            <a:tailEnd/>
          </a:ln>
        </p:spPr>
        <p:txBody>
          <a:bodyPr wrap="square">
            <a:spAutoFit/>
          </a:bodyPr>
          <a:lstStyle/>
          <a:p>
            <a:pPr>
              <a:lnSpc>
                <a:spcPct val="120000"/>
              </a:lnSpc>
              <a:spcAft>
                <a:spcPts val="0"/>
              </a:spcAft>
              <a:defRPr/>
            </a:pPr>
            <a:r>
              <a:rPr lang="en-AU" sz="3200" dirty="0" smtClean="0">
                <a:solidFill>
                  <a:schemeClr val="bg1"/>
                </a:solidFill>
                <a:latin typeface="Arial" charset="0"/>
              </a:rPr>
              <a:t>Quantum LCDM</a:t>
            </a:r>
            <a:endParaRPr lang="en-AU" sz="3200" dirty="0">
              <a:solidFill>
                <a:schemeClr val="bg1"/>
              </a:solidFill>
              <a:latin typeface="Arial" charset="0"/>
            </a:endParaRPr>
          </a:p>
        </p:txBody>
      </p:sp>
      <p:sp>
        <p:nvSpPr>
          <p:cNvPr id="31" name="Text Box 3"/>
          <p:cNvSpPr txBox="1">
            <a:spLocks noChangeArrowheads="1"/>
          </p:cNvSpPr>
          <p:nvPr/>
        </p:nvSpPr>
        <p:spPr bwMode="auto">
          <a:xfrm>
            <a:off x="153623" y="6057292"/>
            <a:ext cx="8450825" cy="461665"/>
          </a:xfrm>
          <a:prstGeom prst="rect">
            <a:avLst/>
          </a:prstGeom>
          <a:noFill/>
          <a:ln w="9525">
            <a:noFill/>
            <a:miter lim="800000"/>
            <a:headEnd/>
            <a:tailEnd/>
          </a:ln>
        </p:spPr>
        <p:txBody>
          <a:bodyPr wrap="square">
            <a:spAutoFit/>
          </a:bodyPr>
          <a:lstStyle/>
          <a:p>
            <a:pPr algn="l">
              <a:lnSpc>
                <a:spcPct val="120000"/>
              </a:lnSpc>
              <a:spcAft>
                <a:spcPct val="15000"/>
              </a:spcAft>
              <a:defRPr/>
            </a:pPr>
            <a:r>
              <a:rPr lang="en-AU" sz="1000" b="0" dirty="0" smtClean="0">
                <a:solidFill>
                  <a:schemeClr val="bg1"/>
                </a:solidFill>
                <a:latin typeface="Arial" charset="0"/>
              </a:rPr>
              <a:t>* Ernest, A. D</a:t>
            </a:r>
            <a:r>
              <a:rPr lang="en-AU" sz="1000" b="0" dirty="0">
                <a:solidFill>
                  <a:schemeClr val="bg1"/>
                </a:solidFill>
                <a:latin typeface="Arial" charset="0"/>
              </a:rPr>
              <a:t>. J. Phys. </a:t>
            </a:r>
            <a:r>
              <a:rPr lang="en-AU" sz="1000" b="0" dirty="0" smtClean="0">
                <a:solidFill>
                  <a:schemeClr val="bg1"/>
                </a:solidFill>
                <a:latin typeface="Arial" charset="0"/>
              </a:rPr>
              <a:t>A </a:t>
            </a:r>
            <a:r>
              <a:rPr lang="en-AU" sz="1000" dirty="0">
                <a:solidFill>
                  <a:schemeClr val="bg1"/>
                </a:solidFill>
                <a:latin typeface="Arial" charset="0"/>
              </a:rPr>
              <a:t>42</a:t>
            </a:r>
            <a:r>
              <a:rPr lang="en-AU" sz="1000" b="0" dirty="0">
                <a:solidFill>
                  <a:schemeClr val="bg1"/>
                </a:solidFill>
                <a:latin typeface="Arial" charset="0"/>
              </a:rPr>
              <a:t> </a:t>
            </a:r>
            <a:r>
              <a:rPr lang="en-AU" sz="1000" b="0" dirty="0" smtClean="0">
                <a:solidFill>
                  <a:schemeClr val="bg1"/>
                </a:solidFill>
                <a:latin typeface="Arial" charset="0"/>
              </a:rPr>
              <a:t>115207, 2009;   Ernest</a:t>
            </a:r>
            <a:r>
              <a:rPr lang="en-AU" sz="1000" b="0" dirty="0">
                <a:solidFill>
                  <a:schemeClr val="bg1"/>
                </a:solidFill>
                <a:latin typeface="Arial" charset="0"/>
              </a:rPr>
              <a:t>, A. D. J. Phys. </a:t>
            </a:r>
            <a:r>
              <a:rPr lang="en-AU" sz="1000" b="0" dirty="0" smtClean="0">
                <a:solidFill>
                  <a:schemeClr val="bg1"/>
                </a:solidFill>
                <a:latin typeface="Arial" charset="0"/>
              </a:rPr>
              <a:t>A </a:t>
            </a:r>
            <a:r>
              <a:rPr lang="en-AU" sz="1000" dirty="0">
                <a:solidFill>
                  <a:schemeClr val="bg1"/>
                </a:solidFill>
                <a:latin typeface="Arial" charset="0"/>
              </a:rPr>
              <a:t>42</a:t>
            </a:r>
            <a:r>
              <a:rPr lang="en-AU" sz="1000" b="0" dirty="0">
                <a:solidFill>
                  <a:schemeClr val="bg1"/>
                </a:solidFill>
                <a:latin typeface="Arial" charset="0"/>
              </a:rPr>
              <a:t> </a:t>
            </a:r>
            <a:r>
              <a:rPr lang="en-AU" sz="1000" b="0" dirty="0" smtClean="0">
                <a:solidFill>
                  <a:schemeClr val="bg1"/>
                </a:solidFill>
                <a:latin typeface="Arial" charset="0"/>
              </a:rPr>
              <a:t>115208, 2009;   Ernest</a:t>
            </a:r>
            <a:r>
              <a:rPr lang="en-AU" sz="1000" b="0" dirty="0">
                <a:solidFill>
                  <a:schemeClr val="bg1"/>
                </a:solidFill>
                <a:latin typeface="Arial" charset="0"/>
              </a:rPr>
              <a:t>, A. D., Collins, M. P., G&amp;C, </a:t>
            </a:r>
            <a:r>
              <a:rPr lang="en-AU" sz="1000" dirty="0">
                <a:solidFill>
                  <a:schemeClr val="bg1"/>
                </a:solidFill>
                <a:latin typeface="Arial" charset="0"/>
              </a:rPr>
              <a:t>18</a:t>
            </a:r>
            <a:r>
              <a:rPr lang="en-AU" sz="1000" b="0" dirty="0">
                <a:solidFill>
                  <a:schemeClr val="bg1"/>
                </a:solidFill>
                <a:latin typeface="Arial" charset="0"/>
              </a:rPr>
              <a:t>, 242-248, 2012</a:t>
            </a:r>
            <a:r>
              <a:rPr lang="en-AU" sz="1000" b="0" dirty="0" smtClean="0">
                <a:solidFill>
                  <a:schemeClr val="bg1"/>
                </a:solidFill>
                <a:latin typeface="Arial" charset="0"/>
              </a:rPr>
              <a:t/>
            </a:r>
            <a:br>
              <a:rPr lang="en-AU" sz="1000" b="0" dirty="0" smtClean="0">
                <a:solidFill>
                  <a:schemeClr val="bg1"/>
                </a:solidFill>
                <a:latin typeface="Arial" charset="0"/>
              </a:rPr>
            </a:br>
            <a:r>
              <a:rPr lang="en-AU" sz="1000" b="0" dirty="0" smtClean="0">
                <a:solidFill>
                  <a:schemeClr val="bg1"/>
                </a:solidFill>
                <a:latin typeface="Arial" charset="0"/>
              </a:rPr>
              <a:t>  </a:t>
            </a:r>
            <a:r>
              <a:rPr lang="en-AU" sz="1000" b="0" dirty="0">
                <a:solidFill>
                  <a:schemeClr val="bg1"/>
                </a:solidFill>
                <a:latin typeface="Arial" charset="0"/>
              </a:rPr>
              <a:t>Ernest, A. D., </a:t>
            </a:r>
            <a:r>
              <a:rPr lang="en-AU" sz="1000" b="0" i="1" dirty="0">
                <a:solidFill>
                  <a:schemeClr val="bg1"/>
                </a:solidFill>
                <a:latin typeface="Arial" charset="0"/>
              </a:rPr>
              <a:t>Advances in Quantum Theory</a:t>
            </a:r>
            <a:r>
              <a:rPr lang="en-AU" sz="1000" b="0" dirty="0">
                <a:solidFill>
                  <a:schemeClr val="bg1"/>
                </a:solidFill>
                <a:latin typeface="Arial" charset="0"/>
              </a:rPr>
              <a:t>, ed. </a:t>
            </a:r>
            <a:r>
              <a:rPr lang="en-AU" sz="1000" b="0" dirty="0" err="1">
                <a:solidFill>
                  <a:schemeClr val="bg1"/>
                </a:solidFill>
                <a:latin typeface="Arial" charset="0"/>
              </a:rPr>
              <a:t>Cotaescu</a:t>
            </a:r>
            <a:r>
              <a:rPr lang="en-AU" sz="1000" b="0" dirty="0">
                <a:solidFill>
                  <a:schemeClr val="bg1"/>
                </a:solidFill>
                <a:latin typeface="Arial" charset="0"/>
              </a:rPr>
              <a:t>, I, Rijeka, </a:t>
            </a:r>
            <a:r>
              <a:rPr lang="en-AU" sz="1000" b="0" dirty="0" smtClean="0">
                <a:solidFill>
                  <a:schemeClr val="bg1"/>
                </a:solidFill>
                <a:latin typeface="Arial" charset="0"/>
              </a:rPr>
              <a:t>2012.</a:t>
            </a:r>
            <a:endParaRPr lang="en-AU" sz="1000" b="0" dirty="0">
              <a:solidFill>
                <a:schemeClr val="bg1"/>
              </a:solidFill>
              <a:latin typeface="Arial" charset="0"/>
            </a:endParaRPr>
          </a:p>
        </p:txBody>
      </p:sp>
      <p:sp>
        <p:nvSpPr>
          <p:cNvPr id="16" name="Rectangle 15"/>
          <p:cNvSpPr/>
          <p:nvPr/>
        </p:nvSpPr>
        <p:spPr bwMode="auto">
          <a:xfrm>
            <a:off x="-972757" y="7209420"/>
            <a:ext cx="8029033" cy="199010"/>
          </a:xfrm>
          <a:prstGeom prst="rect">
            <a:avLst/>
          </a:prstGeom>
          <a:solidFill>
            <a:schemeClr val="tx1"/>
          </a:solidFill>
          <a:ln w="5080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600" b="1" i="0" u="none" strike="noStrike" cap="none" normalizeH="0" baseline="0" smtClean="0">
              <a:ln>
                <a:noFill/>
              </a:ln>
              <a:solidFill>
                <a:schemeClr val="tx1"/>
              </a:solidFill>
              <a:effectLst/>
              <a:latin typeface="Times New Roman" pitchFamily="18" charset="0"/>
            </a:endParaRPr>
          </a:p>
        </p:txBody>
      </p:sp>
      <p:grpSp>
        <p:nvGrpSpPr>
          <p:cNvPr id="8" name="Group 7"/>
          <p:cNvGrpSpPr/>
          <p:nvPr/>
        </p:nvGrpSpPr>
        <p:grpSpPr>
          <a:xfrm>
            <a:off x="856308" y="872715"/>
            <a:ext cx="5119848" cy="1243231"/>
            <a:chOff x="359532" y="728700"/>
            <a:chExt cx="5119848" cy="1243231"/>
          </a:xfrm>
        </p:grpSpPr>
        <p:grpSp>
          <p:nvGrpSpPr>
            <p:cNvPr id="6" name="Group 5"/>
            <p:cNvGrpSpPr/>
            <p:nvPr/>
          </p:nvGrpSpPr>
          <p:grpSpPr>
            <a:xfrm>
              <a:off x="518427" y="728700"/>
              <a:ext cx="4960953" cy="590499"/>
              <a:chOff x="518427" y="728700"/>
              <a:chExt cx="4960953" cy="590499"/>
            </a:xfrm>
          </p:grpSpPr>
          <p:pic>
            <p:nvPicPr>
              <p:cNvPr id="29"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7622" y="764704"/>
                <a:ext cx="528526" cy="554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4434" y="764704"/>
                <a:ext cx="511184" cy="536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61558" y="764704"/>
                <a:ext cx="524317" cy="5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91028" y="764704"/>
                <a:ext cx="511184" cy="534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35"/>
              <p:cNvSpPr txBox="1">
                <a:spLocks noChangeArrowheads="1"/>
              </p:cNvSpPr>
              <p:nvPr/>
            </p:nvSpPr>
            <p:spPr bwMode="auto">
              <a:xfrm>
                <a:off x="2553625" y="836712"/>
                <a:ext cx="359396" cy="461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r>
                  <a:rPr lang="en-AU" sz="2400" dirty="0"/>
                  <a:t>+</a:t>
                </a:r>
              </a:p>
            </p:txBody>
          </p:sp>
          <p:sp>
            <p:nvSpPr>
              <p:cNvPr id="36" name="TextBox 38"/>
              <p:cNvSpPr txBox="1">
                <a:spLocks noChangeArrowheads="1"/>
              </p:cNvSpPr>
              <p:nvPr/>
            </p:nvSpPr>
            <p:spPr bwMode="auto">
              <a:xfrm>
                <a:off x="3380219" y="836712"/>
                <a:ext cx="359396" cy="461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r>
                  <a:rPr lang="en-AU" sz="2400" dirty="0"/>
                  <a:t>+</a:t>
                </a:r>
              </a:p>
            </p:txBody>
          </p:sp>
          <p:sp>
            <p:nvSpPr>
              <p:cNvPr id="37" name="TextBox 41"/>
              <p:cNvSpPr txBox="1">
                <a:spLocks noChangeArrowheads="1"/>
              </p:cNvSpPr>
              <p:nvPr/>
            </p:nvSpPr>
            <p:spPr bwMode="auto">
              <a:xfrm>
                <a:off x="518427" y="728700"/>
                <a:ext cx="87235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r>
                  <a:rPr lang="en-AU" sz="2400" dirty="0">
                    <a:sym typeface="Symbol" pitchFamily="18" charset="2"/>
                  </a:rPr>
                  <a:t></a:t>
                </a:r>
                <a:r>
                  <a:rPr lang="en-AU" sz="3200" i="1" dirty="0">
                    <a:sym typeface="Symbol" pitchFamily="18" charset="2"/>
                  </a:rPr>
                  <a:t></a:t>
                </a:r>
                <a:r>
                  <a:rPr lang="en-AU" sz="2400" i="1" dirty="0">
                    <a:sym typeface="Symbol" pitchFamily="18" charset="2"/>
                  </a:rPr>
                  <a:t>  =</a:t>
                </a:r>
                <a:endParaRPr lang="en-AU" sz="2400" i="1" dirty="0"/>
              </a:p>
            </p:txBody>
          </p:sp>
          <p:sp>
            <p:nvSpPr>
              <p:cNvPr id="38" name="TextBox 42"/>
              <p:cNvSpPr txBox="1">
                <a:spLocks noChangeArrowheads="1"/>
              </p:cNvSpPr>
              <p:nvPr/>
            </p:nvSpPr>
            <p:spPr bwMode="auto">
              <a:xfrm>
                <a:off x="1333523" y="836712"/>
                <a:ext cx="415501" cy="461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r>
                  <a:rPr lang="en-AU" sz="2400" dirty="0"/>
                  <a:t>...</a:t>
                </a:r>
              </a:p>
            </p:txBody>
          </p:sp>
          <p:sp>
            <p:nvSpPr>
              <p:cNvPr id="39" name="TextBox 46"/>
              <p:cNvSpPr txBox="1">
                <a:spLocks noChangeArrowheads="1"/>
              </p:cNvSpPr>
              <p:nvPr/>
            </p:nvSpPr>
            <p:spPr bwMode="auto">
              <a:xfrm>
                <a:off x="1727031" y="836712"/>
                <a:ext cx="359396" cy="461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r>
                  <a:rPr lang="en-AU" sz="2400" dirty="0"/>
                  <a:t>+</a:t>
                </a:r>
              </a:p>
            </p:txBody>
          </p:sp>
          <p:sp>
            <p:nvSpPr>
              <p:cNvPr id="40" name="TextBox 50"/>
              <p:cNvSpPr txBox="1">
                <a:spLocks noChangeArrowheads="1"/>
              </p:cNvSpPr>
              <p:nvPr/>
            </p:nvSpPr>
            <p:spPr bwMode="auto">
              <a:xfrm>
                <a:off x="4224155" y="836712"/>
                <a:ext cx="359396" cy="461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r>
                  <a:rPr lang="en-AU" sz="2400" dirty="0"/>
                  <a:t>+</a:t>
                </a:r>
              </a:p>
            </p:txBody>
          </p:sp>
          <p:sp>
            <p:nvSpPr>
              <p:cNvPr id="41" name="TextBox 51"/>
              <p:cNvSpPr txBox="1">
                <a:spLocks noChangeArrowheads="1"/>
              </p:cNvSpPr>
              <p:nvPr/>
            </p:nvSpPr>
            <p:spPr bwMode="auto">
              <a:xfrm>
                <a:off x="5063879" y="836712"/>
                <a:ext cx="415501" cy="461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r>
                  <a:rPr lang="en-AU" sz="2400" dirty="0"/>
                  <a:t>...</a:t>
                </a:r>
              </a:p>
            </p:txBody>
          </p:sp>
        </p:grpSp>
        <p:pic>
          <p:nvPicPr>
            <p:cNvPr id="17" name="Picture 16"/>
            <p:cNvPicPr>
              <a:picLocks noChangeAspect="1"/>
            </p:cNvPicPr>
            <p:nvPr/>
          </p:nvPicPr>
          <p:blipFill>
            <a:blip r:embed="rId11" cstate="print"/>
            <a:stretch>
              <a:fillRect/>
            </a:stretch>
          </p:blipFill>
          <p:spPr>
            <a:xfrm>
              <a:off x="359532" y="1304764"/>
              <a:ext cx="1037387" cy="667167"/>
            </a:xfrm>
            <a:prstGeom prst="rect">
              <a:avLst/>
            </a:prstGeom>
          </p:spPr>
        </p:pic>
        <p:sp>
          <p:nvSpPr>
            <p:cNvPr id="28" name="TextBox 27"/>
            <p:cNvSpPr txBox="1"/>
            <p:nvPr/>
          </p:nvSpPr>
          <p:spPr>
            <a:xfrm>
              <a:off x="1357958" y="1488036"/>
              <a:ext cx="2377574" cy="400110"/>
            </a:xfrm>
            <a:prstGeom prst="rect">
              <a:avLst/>
            </a:prstGeom>
            <a:noFill/>
          </p:spPr>
          <p:txBody>
            <a:bodyPr wrap="none" rtlCol="0">
              <a:spAutoFit/>
            </a:bodyPr>
            <a:lstStyle/>
            <a:p>
              <a:r>
                <a:rPr lang="en-AU" sz="2000" b="0" dirty="0" smtClean="0">
                  <a:latin typeface="+mn-lt"/>
                </a:rPr>
                <a:t>Quantum approach</a:t>
              </a:r>
              <a:endParaRPr lang="en-AU" sz="2000" b="0" dirty="0">
                <a:latin typeface="+mn-lt"/>
              </a:endParaRPr>
            </a:p>
          </p:txBody>
        </p:sp>
      </p:grpSp>
      <p:sp>
        <p:nvSpPr>
          <p:cNvPr id="47" name="Text Box 3"/>
          <p:cNvSpPr txBox="1">
            <a:spLocks noChangeArrowheads="1"/>
          </p:cNvSpPr>
          <p:nvPr/>
        </p:nvSpPr>
        <p:spPr bwMode="auto">
          <a:xfrm>
            <a:off x="189627" y="3933056"/>
            <a:ext cx="8450825" cy="2062103"/>
          </a:xfrm>
          <a:prstGeom prst="rect">
            <a:avLst/>
          </a:prstGeom>
          <a:solidFill>
            <a:schemeClr val="accent1">
              <a:lumMod val="20000"/>
              <a:lumOff val="80000"/>
            </a:schemeClr>
          </a:solidFill>
          <a:ln w="28575">
            <a:solidFill>
              <a:schemeClr val="bg2">
                <a:lumMod val="60000"/>
                <a:lumOff val="40000"/>
              </a:schemeClr>
            </a:solidFill>
            <a:miter lim="800000"/>
            <a:headEnd/>
            <a:tailEnd/>
          </a:ln>
        </p:spPr>
        <p:txBody>
          <a:bodyPr wrap="square">
            <a:spAutoFit/>
          </a:bodyPr>
          <a:lstStyle/>
          <a:p>
            <a:pPr algn="l">
              <a:spcAft>
                <a:spcPts val="0"/>
              </a:spcAft>
              <a:defRPr/>
            </a:pPr>
            <a:r>
              <a:rPr lang="en-AU" sz="3200" b="0" dirty="0" smtClean="0">
                <a:solidFill>
                  <a:schemeClr val="bg1"/>
                </a:solidFill>
                <a:latin typeface="Arial" charset="0"/>
              </a:rPr>
              <a:t>The </a:t>
            </a:r>
            <a:r>
              <a:rPr lang="en-AU" sz="3200" dirty="0" smtClean="0">
                <a:solidFill>
                  <a:schemeClr val="bg1"/>
                </a:solidFill>
                <a:latin typeface="Arial" charset="0"/>
              </a:rPr>
              <a:t>quantum theory of dark matter</a:t>
            </a:r>
            <a:r>
              <a:rPr lang="en-AU" sz="3200" b="0" baseline="30000" dirty="0" smtClean="0">
                <a:solidFill>
                  <a:schemeClr val="bg1"/>
                </a:solidFill>
                <a:latin typeface="Arial" charset="0"/>
              </a:rPr>
              <a:t>*</a:t>
            </a:r>
            <a:r>
              <a:rPr lang="en-AU" sz="3200" b="0" dirty="0" smtClean="0">
                <a:solidFill>
                  <a:schemeClr val="bg1"/>
                </a:solidFill>
                <a:latin typeface="Arial" charset="0"/>
              </a:rPr>
              <a:t> is one that comes from </a:t>
            </a:r>
            <a:r>
              <a:rPr lang="en-AU" sz="3200" b="0" smtClean="0">
                <a:solidFill>
                  <a:schemeClr val="bg1"/>
                </a:solidFill>
                <a:latin typeface="Arial" charset="0"/>
              </a:rPr>
              <a:t>considering baryons in </a:t>
            </a:r>
            <a:r>
              <a:rPr lang="en-AU" sz="3200" b="0" dirty="0" smtClean="0">
                <a:solidFill>
                  <a:schemeClr val="bg1"/>
                </a:solidFill>
                <a:latin typeface="Arial" charset="0"/>
              </a:rPr>
              <a:t>the </a:t>
            </a:r>
            <a:r>
              <a:rPr lang="en-AU" sz="3200" dirty="0" smtClean="0">
                <a:solidFill>
                  <a:schemeClr val="bg1"/>
                </a:solidFill>
                <a:latin typeface="Arial" charset="0"/>
              </a:rPr>
              <a:t>gravitational wells</a:t>
            </a:r>
            <a:r>
              <a:rPr lang="en-AU" sz="3200" b="0" dirty="0" smtClean="0">
                <a:solidFill>
                  <a:schemeClr val="bg1"/>
                </a:solidFill>
                <a:latin typeface="Arial" charset="0"/>
              </a:rPr>
              <a:t> of </a:t>
            </a:r>
            <a:r>
              <a:rPr lang="en-AU" sz="3200" dirty="0" smtClean="0">
                <a:solidFill>
                  <a:schemeClr val="bg1"/>
                </a:solidFill>
                <a:latin typeface="Arial" charset="0"/>
              </a:rPr>
              <a:t>galaxies</a:t>
            </a:r>
            <a:r>
              <a:rPr lang="en-AU" sz="3200" b="0" dirty="0" smtClean="0">
                <a:solidFill>
                  <a:schemeClr val="bg1"/>
                </a:solidFill>
                <a:latin typeface="Arial" charset="0"/>
              </a:rPr>
              <a:t> and </a:t>
            </a:r>
            <a:r>
              <a:rPr lang="en-AU" sz="3200" dirty="0" smtClean="0">
                <a:solidFill>
                  <a:schemeClr val="bg1"/>
                </a:solidFill>
                <a:latin typeface="Arial" charset="0"/>
              </a:rPr>
              <a:t>clusters</a:t>
            </a:r>
            <a:r>
              <a:rPr lang="en-AU" sz="3200" b="0" dirty="0" smtClean="0">
                <a:solidFill>
                  <a:schemeClr val="bg1"/>
                </a:solidFill>
                <a:latin typeface="Arial" charset="0"/>
              </a:rPr>
              <a:t> from a </a:t>
            </a:r>
            <a:r>
              <a:rPr lang="en-AU" sz="3200" dirty="0" smtClean="0">
                <a:solidFill>
                  <a:schemeClr val="bg1"/>
                </a:solidFill>
                <a:latin typeface="Arial" charset="0"/>
              </a:rPr>
              <a:t>quantum mechanical </a:t>
            </a:r>
            <a:r>
              <a:rPr lang="en-AU" sz="3200" b="0" dirty="0" smtClean="0">
                <a:solidFill>
                  <a:schemeClr val="bg1"/>
                </a:solidFill>
                <a:latin typeface="Arial" charset="0"/>
              </a:rPr>
              <a:t>point of view.</a:t>
            </a:r>
            <a:endParaRPr lang="en-AU" sz="3200" b="0" dirty="0">
              <a:solidFill>
                <a:schemeClr val="bg1"/>
              </a:solidFill>
              <a:latin typeface="Arial" charset="0"/>
            </a:endParaRPr>
          </a:p>
        </p:txBody>
      </p:sp>
      <p:grpSp>
        <p:nvGrpSpPr>
          <p:cNvPr id="10" name="Group 9"/>
          <p:cNvGrpSpPr/>
          <p:nvPr/>
        </p:nvGrpSpPr>
        <p:grpSpPr>
          <a:xfrm>
            <a:off x="6662770" y="807591"/>
            <a:ext cx="1977681" cy="1439595"/>
            <a:chOff x="3887924" y="3104964"/>
            <a:chExt cx="4608512" cy="3096344"/>
          </a:xfrm>
        </p:grpSpPr>
        <p:sp>
          <p:nvSpPr>
            <p:cNvPr id="5" name="Rectangle 4"/>
            <p:cNvSpPr/>
            <p:nvPr/>
          </p:nvSpPr>
          <p:spPr bwMode="auto">
            <a:xfrm>
              <a:off x="3887924" y="3104964"/>
              <a:ext cx="4608512" cy="3096344"/>
            </a:xfrm>
            <a:prstGeom prst="rect">
              <a:avLst/>
            </a:prstGeom>
            <a:solidFill>
              <a:schemeClr val="tx1"/>
            </a:solidFill>
            <a:ln w="508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grpSp>
          <p:nvGrpSpPr>
            <p:cNvPr id="45" name="Group 16"/>
            <p:cNvGrpSpPr>
              <a:grpSpLocks/>
            </p:cNvGrpSpPr>
            <p:nvPr/>
          </p:nvGrpSpPr>
          <p:grpSpPr bwMode="auto">
            <a:xfrm>
              <a:off x="3997383" y="3185513"/>
              <a:ext cx="4446494" cy="2693368"/>
              <a:chOff x="555570" y="1712890"/>
              <a:chExt cx="4418073" cy="2673381"/>
            </a:xfrm>
          </p:grpSpPr>
          <p:pic>
            <p:nvPicPr>
              <p:cNvPr id="48"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5570" y="1712890"/>
                <a:ext cx="4272021" cy="2648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a:tailEnd type="none" w="lg" len="lg"/>
                  </a14:hiddenLine>
                </a:ext>
              </a:extLst>
            </p:spPr>
          </p:pic>
          <p:sp>
            <p:nvSpPr>
              <p:cNvPr id="49" name="Rectangle 15"/>
              <p:cNvSpPr>
                <a:spLocks noChangeArrowheads="1"/>
              </p:cNvSpPr>
              <p:nvPr/>
            </p:nvSpPr>
            <p:spPr bwMode="auto">
              <a:xfrm>
                <a:off x="4316409" y="4049721"/>
                <a:ext cx="657234"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AU" sz="1600" b="0">
                    <a:solidFill>
                      <a:schemeClr val="bg1"/>
                    </a:solidFill>
                    <a:latin typeface="Arial" charset="0"/>
                  </a:rPr>
                  <a:t>...</a:t>
                </a:r>
              </a:p>
            </p:txBody>
          </p:sp>
        </p:grpSp>
      </p:grpSp>
      <p:grpSp>
        <p:nvGrpSpPr>
          <p:cNvPr id="15" name="Group 14"/>
          <p:cNvGrpSpPr/>
          <p:nvPr/>
        </p:nvGrpSpPr>
        <p:grpSpPr>
          <a:xfrm>
            <a:off x="6660232" y="2295597"/>
            <a:ext cx="1964352" cy="1457439"/>
            <a:chOff x="-51071" y="3104963"/>
            <a:chExt cx="3886435" cy="3096345"/>
          </a:xfrm>
        </p:grpSpPr>
        <p:sp>
          <p:nvSpPr>
            <p:cNvPr id="14" name="Rectangle 13"/>
            <p:cNvSpPr/>
            <p:nvPr/>
          </p:nvSpPr>
          <p:spPr bwMode="auto">
            <a:xfrm>
              <a:off x="-51071" y="3104963"/>
              <a:ext cx="3886435" cy="3096345"/>
            </a:xfrm>
            <a:prstGeom prst="rect">
              <a:avLst/>
            </a:prstGeom>
            <a:solidFill>
              <a:schemeClr val="tx1"/>
            </a:solidFill>
            <a:ln w="508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pic>
          <p:nvPicPr>
            <p:cNvPr id="12" name="Picture 11"/>
            <p:cNvPicPr>
              <a:picLocks noChangeAspect="1"/>
            </p:cNvPicPr>
            <p:nvPr/>
          </p:nvPicPr>
          <p:blipFill>
            <a:blip r:embed="rId13" cstate="print"/>
            <a:stretch>
              <a:fillRect/>
            </a:stretch>
          </p:blipFill>
          <p:spPr>
            <a:xfrm>
              <a:off x="137738" y="3299077"/>
              <a:ext cx="3627434" cy="2603218"/>
            </a:xfrm>
            <a:prstGeom prst="rect">
              <a:avLst/>
            </a:prstGeom>
          </p:spPr>
        </p:pic>
      </p:grpSp>
    </p:spTree>
    <p:custDataLst>
      <p:tags r:id="rId1"/>
    </p:custDataLst>
    <p:extLst>
      <p:ext uri="{BB962C8B-B14F-4D97-AF65-F5344CB8AC3E}">
        <p14:creationId xmlns:p14="http://schemas.microsoft.com/office/powerpoint/2010/main" val="2283201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9"/>
          <p:cNvGrpSpPr/>
          <p:nvPr/>
        </p:nvGrpSpPr>
        <p:grpSpPr>
          <a:xfrm>
            <a:off x="-509" y="-1"/>
            <a:ext cx="9145195" cy="6858253"/>
            <a:chOff x="-509" y="-1"/>
            <a:chExt cx="9145195" cy="6858253"/>
          </a:xfrm>
        </p:grpSpPr>
        <p:grpSp>
          <p:nvGrpSpPr>
            <p:cNvPr id="24" name="Group 23"/>
            <p:cNvGrpSpPr/>
            <p:nvPr/>
          </p:nvGrpSpPr>
          <p:grpSpPr>
            <a:xfrm>
              <a:off x="-509" y="-1"/>
              <a:ext cx="9145195" cy="6858253"/>
              <a:chOff x="-509" y="-1"/>
              <a:chExt cx="9145195" cy="6858253"/>
            </a:xfrm>
          </p:grpSpPr>
          <p:sp>
            <p:nvSpPr>
              <p:cNvPr id="26" name="TextBox 25"/>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27" name="TextBox 26"/>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28" name="Rectangle 27"/>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29" name="Rectangle 28"/>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30" name="TextBox 29"/>
              <p:cNvSpPr txBox="1"/>
              <p:nvPr/>
            </p:nvSpPr>
            <p:spPr>
              <a:xfrm>
                <a:off x="8856476" y="6550223"/>
                <a:ext cx="288210"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7</a:t>
                </a:fld>
                <a:endParaRPr lang="en-AU" sz="1400" dirty="0">
                  <a:solidFill>
                    <a:schemeClr val="accent4">
                      <a:lumMod val="50000"/>
                    </a:schemeClr>
                  </a:solidFill>
                  <a:latin typeface="+mn-lt"/>
                </a:endParaRPr>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grpSp>
        <p:nvGrpSpPr>
          <p:cNvPr id="2" name="Group 1"/>
          <p:cNvGrpSpPr/>
          <p:nvPr/>
        </p:nvGrpSpPr>
        <p:grpSpPr>
          <a:xfrm>
            <a:off x="-509" y="6541603"/>
            <a:ext cx="9145881" cy="316649"/>
            <a:chOff x="-509" y="6541603"/>
            <a:chExt cx="9145881" cy="316649"/>
          </a:xfrm>
        </p:grpSpPr>
        <p:sp>
          <p:nvSpPr>
            <p:cNvPr id="15" name="TextBox 14"/>
            <p:cNvSpPr txBox="1"/>
            <p:nvPr/>
          </p:nvSpPr>
          <p:spPr>
            <a:xfrm>
              <a:off x="-509" y="6561347"/>
              <a:ext cx="3743169" cy="296905"/>
            </a:xfrm>
            <a:prstGeom prst="rect">
              <a:avLst/>
            </a:prstGeom>
            <a:solidFill>
              <a:srgbClr val="C1CCE1"/>
            </a:solidFill>
            <a:ln>
              <a:noFill/>
            </a:ln>
            <a:effectLst/>
          </p:spPr>
          <p:txBody>
            <a:bodyPr wrap="square" lIns="0" tIns="36000" rIns="0" bIns="36000">
              <a:noAutofit/>
            </a:bodyPr>
            <a:lstStyle/>
            <a:p>
              <a:pPr marL="72000" algn="l">
                <a:defRPr/>
              </a:pPr>
              <a:r>
                <a:rPr lang="en-AU" sz="1400" b="0" smtClean="0">
                  <a:latin typeface="+mj-lt"/>
                  <a:cs typeface="Times New Roman" pitchFamily="18" charset="0"/>
                </a:rPr>
                <a:t>Allan D Ernest, Matthew P Collins and Graeme L White</a:t>
              </a:r>
              <a:endParaRPr lang="en-AU" sz="1400" b="0">
                <a:latin typeface="+mj-lt"/>
                <a:cs typeface="Times New Roman" pitchFamily="18" charset="0"/>
              </a:endParaRPr>
            </a:p>
          </p:txBody>
        </p:sp>
        <p:sp>
          <p:nvSpPr>
            <p:cNvPr id="17" name="Rectangle 16"/>
            <p:cNvSpPr/>
            <p:nvPr/>
          </p:nvSpPr>
          <p:spPr bwMode="auto">
            <a:xfrm>
              <a:off x="3779912" y="6561347"/>
              <a:ext cx="4817436"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8640452" y="6561347"/>
              <a:ext cx="504056" cy="296653"/>
            </a:xfrm>
            <a:prstGeom prst="rect">
              <a:avLst/>
            </a:prstGeom>
            <a:solidFill>
              <a:srgbClr val="C1CCE1"/>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8656227" y="6541603"/>
              <a:ext cx="489145" cy="307777"/>
            </a:xfrm>
            <a:prstGeom prst="rect">
              <a:avLst/>
            </a:prstGeom>
            <a:noFill/>
            <a:ln>
              <a:noFill/>
            </a:ln>
          </p:spPr>
          <p:txBody>
            <a:bodyPr wrap="square" rtlCol="0">
              <a:spAutoFit/>
            </a:bodyPr>
            <a:lstStyle/>
            <a:p>
              <a:fld id="{83B71C5F-ABF0-4FCB-AD17-9A9AF5424086}" type="slidenum">
                <a:rPr lang="en-AU" sz="1400" smtClean="0">
                  <a:latin typeface="+mn-lt"/>
                </a:rPr>
                <a:pPr/>
                <a:t>7</a:t>
              </a:fld>
              <a:endParaRPr lang="en-AU" sz="1400">
                <a:latin typeface="+mn-lt"/>
              </a:endParaRPr>
            </a:p>
          </p:txBody>
        </p:sp>
      </p:grpSp>
      <p:pic>
        <p:nvPicPr>
          <p:cNvPr id="829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672" y="1628800"/>
            <a:ext cx="12221859" cy="52324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3"/>
          <p:cNvGrpSpPr/>
          <p:nvPr/>
        </p:nvGrpSpPr>
        <p:grpSpPr>
          <a:xfrm>
            <a:off x="143508" y="80628"/>
            <a:ext cx="2602160" cy="1650094"/>
            <a:chOff x="215516" y="80628"/>
            <a:chExt cx="2602160" cy="1650094"/>
          </a:xfrm>
        </p:grpSpPr>
        <p:sp>
          <p:nvSpPr>
            <p:cNvPr id="3" name="Rounded Rectangular Callout 2"/>
            <p:cNvSpPr/>
            <p:nvPr/>
          </p:nvSpPr>
          <p:spPr bwMode="auto">
            <a:xfrm>
              <a:off x="225388" y="80628"/>
              <a:ext cx="2592288" cy="1650094"/>
            </a:xfrm>
            <a:prstGeom prst="wedgeRoundRectCallout">
              <a:avLst>
                <a:gd name="adj1" fmla="val 54693"/>
                <a:gd name="adj2" fmla="val 152312"/>
                <a:gd name="adj3" fmla="val 16667"/>
              </a:avLst>
            </a:prstGeom>
            <a:solidFill>
              <a:srgbClr val="E4E4E4"/>
            </a:solidFill>
            <a:ln w="508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215516" y="152636"/>
              <a:ext cx="2587661" cy="1569660"/>
            </a:xfrm>
            <a:prstGeom prst="rect">
              <a:avLst/>
            </a:prstGeom>
            <a:noFill/>
          </p:spPr>
          <p:txBody>
            <a:bodyPr wrap="square" rtlCol="0">
              <a:spAutoFit/>
            </a:bodyPr>
            <a:lstStyle/>
            <a:p>
              <a:r>
                <a:rPr lang="en-AU" sz="2400" i="1" dirty="0" smtClean="0">
                  <a:solidFill>
                    <a:schemeClr val="bg1"/>
                  </a:solidFill>
                </a:rPr>
                <a:t>Hey Bones, what do you make of these dark matter halos?</a:t>
              </a:r>
              <a:endParaRPr lang="en-AU" sz="2400" i="1" dirty="0">
                <a:solidFill>
                  <a:schemeClr val="bg1"/>
                </a:solidFill>
              </a:endParaRPr>
            </a:p>
          </p:txBody>
        </p:sp>
      </p:grpSp>
      <p:grpSp>
        <p:nvGrpSpPr>
          <p:cNvPr id="5" name="Group 4"/>
          <p:cNvGrpSpPr/>
          <p:nvPr/>
        </p:nvGrpSpPr>
        <p:grpSpPr>
          <a:xfrm>
            <a:off x="6048164" y="322505"/>
            <a:ext cx="2340116" cy="1306295"/>
            <a:chOff x="4634257" y="80628"/>
            <a:chExt cx="2340116" cy="1306295"/>
          </a:xfrm>
        </p:grpSpPr>
        <p:sp>
          <p:nvSpPr>
            <p:cNvPr id="21" name="Rounded Rectangular Callout 20"/>
            <p:cNvSpPr/>
            <p:nvPr/>
          </p:nvSpPr>
          <p:spPr bwMode="auto">
            <a:xfrm>
              <a:off x="4634257" y="80628"/>
              <a:ext cx="2331373" cy="1306295"/>
            </a:xfrm>
            <a:prstGeom prst="wedgeRoundRectCallout">
              <a:avLst>
                <a:gd name="adj1" fmla="val -113131"/>
                <a:gd name="adj2" fmla="val 152215"/>
                <a:gd name="adj3" fmla="val 16667"/>
              </a:avLst>
            </a:prstGeom>
            <a:solidFill>
              <a:srgbClr val="E4E4E4"/>
            </a:solidFill>
            <a:ln w="508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22" name="TextBox 21"/>
            <p:cNvSpPr txBox="1"/>
            <p:nvPr/>
          </p:nvSpPr>
          <p:spPr>
            <a:xfrm>
              <a:off x="4643000" y="166961"/>
              <a:ext cx="2331373" cy="1200329"/>
            </a:xfrm>
            <a:prstGeom prst="rect">
              <a:avLst/>
            </a:prstGeom>
            <a:noFill/>
          </p:spPr>
          <p:txBody>
            <a:bodyPr wrap="square" rtlCol="0">
              <a:spAutoFit/>
            </a:bodyPr>
            <a:lstStyle/>
            <a:p>
              <a:r>
                <a:rPr lang="en-AU" sz="2400" i="1" dirty="0" smtClean="0">
                  <a:solidFill>
                    <a:schemeClr val="bg1"/>
                  </a:solidFill>
                </a:rPr>
                <a:t>They’re protons Jim, but not as we know them.</a:t>
              </a:r>
              <a:endParaRPr lang="en-AU" sz="2400" i="1" dirty="0">
                <a:solidFill>
                  <a:schemeClr val="bg1"/>
                </a:solidFill>
              </a:endParaRPr>
            </a:p>
          </p:txBody>
        </p:sp>
      </p:grpSp>
      <p:sp>
        <p:nvSpPr>
          <p:cNvPr id="23" name="Rectangle 22"/>
          <p:cNvSpPr/>
          <p:nvPr/>
        </p:nvSpPr>
        <p:spPr>
          <a:xfrm>
            <a:off x="6570222" y="6512127"/>
            <a:ext cx="2322004" cy="215444"/>
          </a:xfrm>
          <a:prstGeom prst="rect">
            <a:avLst/>
          </a:prstGeom>
        </p:spPr>
        <p:txBody>
          <a:bodyPr wrap="square">
            <a:spAutoFit/>
          </a:bodyPr>
          <a:lstStyle/>
          <a:p>
            <a:r>
              <a:rPr lang="en-AU" sz="800" smtClean="0">
                <a:latin typeface="Calibri" pitchFamily="34" charset="0"/>
                <a:cs typeface="Calibri" pitchFamily="34" charset="0"/>
              </a:rPr>
              <a:t>(Credit: </a:t>
            </a:r>
            <a:r>
              <a:rPr lang="en-AU" sz="800">
                <a:latin typeface="Calibri" pitchFamily="34" charset="0"/>
                <a:cs typeface="Calibri" pitchFamily="34" charset="0"/>
              </a:rPr>
              <a:t>http://en.memory-alpha.org/wiki/)</a:t>
            </a:r>
          </a:p>
        </p:txBody>
      </p:sp>
      <p:sp>
        <p:nvSpPr>
          <p:cNvPr id="16" name="Text Box 3"/>
          <p:cNvSpPr txBox="1">
            <a:spLocks noChangeArrowheads="1"/>
          </p:cNvSpPr>
          <p:nvPr/>
        </p:nvSpPr>
        <p:spPr bwMode="auto">
          <a:xfrm>
            <a:off x="114406" y="1700808"/>
            <a:ext cx="8922090" cy="3841052"/>
          </a:xfrm>
          <a:prstGeom prst="rect">
            <a:avLst/>
          </a:prstGeom>
          <a:solidFill>
            <a:schemeClr val="accent5">
              <a:lumMod val="20000"/>
              <a:lumOff val="80000"/>
            </a:schemeClr>
          </a:solidFill>
          <a:ln w="28575">
            <a:solidFill>
              <a:schemeClr val="bg2">
                <a:lumMod val="60000"/>
                <a:lumOff val="40000"/>
              </a:schemeClr>
            </a:solidFill>
            <a:miter lim="800000"/>
            <a:headEnd/>
            <a:tailEnd/>
          </a:ln>
        </p:spPr>
        <p:txBody>
          <a:bodyPr wrap="square">
            <a:spAutoFit/>
          </a:bodyPr>
          <a:lstStyle/>
          <a:p>
            <a:pPr marL="571500" indent="-571500" algn="l">
              <a:lnSpc>
                <a:spcPct val="120000"/>
              </a:lnSpc>
              <a:spcAft>
                <a:spcPct val="15000"/>
              </a:spcAft>
              <a:buFont typeface="+mj-lt"/>
              <a:buAutoNum type="romanLcPeriod"/>
              <a:defRPr/>
            </a:pPr>
            <a:r>
              <a:rPr lang="en-AU" sz="2800" dirty="0" smtClean="0">
                <a:solidFill>
                  <a:schemeClr val="bg1"/>
                </a:solidFill>
                <a:latin typeface="Arial" charset="0"/>
              </a:rPr>
              <a:t>QM predicts the existence of ‘dark’ </a:t>
            </a:r>
            <a:r>
              <a:rPr lang="en-AU" sz="2800" dirty="0" err="1" smtClean="0">
                <a:solidFill>
                  <a:schemeClr val="bg1"/>
                </a:solidFill>
                <a:latin typeface="Arial" charset="0"/>
              </a:rPr>
              <a:t>eigenstates</a:t>
            </a:r>
            <a:r>
              <a:rPr lang="en-AU" sz="2800" dirty="0" smtClean="0">
                <a:solidFill>
                  <a:schemeClr val="bg1"/>
                </a:solidFill>
                <a:latin typeface="Arial" charset="0"/>
              </a:rPr>
              <a:t> (Rydberg equivalent)</a:t>
            </a:r>
          </a:p>
          <a:p>
            <a:pPr marL="571500" indent="-571500" algn="l">
              <a:lnSpc>
                <a:spcPct val="120000"/>
              </a:lnSpc>
              <a:spcAft>
                <a:spcPct val="15000"/>
              </a:spcAft>
              <a:buFont typeface="+mj-lt"/>
              <a:buAutoNum type="romanLcPeriod"/>
              <a:defRPr/>
            </a:pPr>
            <a:r>
              <a:rPr lang="en-AU" sz="2800" u="sng" dirty="0" smtClean="0">
                <a:solidFill>
                  <a:schemeClr val="bg1"/>
                </a:solidFill>
                <a:latin typeface="Arial" charset="0"/>
              </a:rPr>
              <a:t>Larger, deeper</a:t>
            </a:r>
            <a:r>
              <a:rPr lang="en-AU" sz="2800" dirty="0" smtClean="0">
                <a:solidFill>
                  <a:schemeClr val="bg1"/>
                </a:solidFill>
                <a:latin typeface="Arial" charset="0"/>
              </a:rPr>
              <a:t> wells </a:t>
            </a:r>
            <a:r>
              <a:rPr lang="en-AU" sz="2800" dirty="0" smtClean="0">
                <a:solidFill>
                  <a:schemeClr val="bg1"/>
                </a:solidFill>
                <a:latin typeface="Arial" charset="0"/>
                <a:sym typeface="Symbol" panose="05050102010706020507" pitchFamily="18" charset="2"/>
              </a:rPr>
              <a:t> larger % </a:t>
            </a:r>
            <a:r>
              <a:rPr lang="en-AU" sz="2800" dirty="0" smtClean="0">
                <a:solidFill>
                  <a:schemeClr val="bg1"/>
                </a:solidFill>
                <a:latin typeface="Arial" charset="0"/>
              </a:rPr>
              <a:t>dark states</a:t>
            </a:r>
          </a:p>
          <a:p>
            <a:pPr marL="571500" indent="-571500" algn="l">
              <a:lnSpc>
                <a:spcPct val="120000"/>
              </a:lnSpc>
              <a:spcAft>
                <a:spcPct val="15000"/>
              </a:spcAft>
              <a:buFont typeface="+mj-lt"/>
              <a:buAutoNum type="romanLcPeriod"/>
              <a:defRPr/>
            </a:pPr>
            <a:r>
              <a:rPr lang="en-AU" sz="2800" dirty="0" smtClean="0">
                <a:solidFill>
                  <a:schemeClr val="bg1"/>
                </a:solidFill>
                <a:latin typeface="Arial" charset="0"/>
              </a:rPr>
              <a:t>Enables baryons to ‘hide’ in dark </a:t>
            </a:r>
            <a:r>
              <a:rPr lang="en-AU" sz="2800" dirty="0" err="1" smtClean="0">
                <a:solidFill>
                  <a:schemeClr val="bg1"/>
                </a:solidFill>
                <a:latin typeface="Arial" charset="0"/>
              </a:rPr>
              <a:t>eigenspectral</a:t>
            </a:r>
            <a:r>
              <a:rPr lang="en-AU" sz="2800" dirty="0" smtClean="0">
                <a:solidFill>
                  <a:schemeClr val="bg1"/>
                </a:solidFill>
                <a:latin typeface="Arial" charset="0"/>
              </a:rPr>
              <a:t> compositions and provides for an all-baryonic dark  matter scenario consistent with WMAP and BBN</a:t>
            </a:r>
            <a:endParaRPr lang="en-AU" sz="2800" dirty="0">
              <a:solidFill>
                <a:schemeClr val="bg1"/>
              </a:solidFill>
              <a:latin typeface="Arial" charset="0"/>
            </a:endParaRPr>
          </a:p>
        </p:txBody>
      </p:sp>
      <p:sp>
        <p:nvSpPr>
          <p:cNvPr id="19" name="Text Box 3"/>
          <p:cNvSpPr txBox="1">
            <a:spLocks noChangeArrowheads="1"/>
          </p:cNvSpPr>
          <p:nvPr/>
        </p:nvSpPr>
        <p:spPr bwMode="auto">
          <a:xfrm>
            <a:off x="155963" y="8620"/>
            <a:ext cx="8448485" cy="628955"/>
          </a:xfrm>
          <a:prstGeom prst="rect">
            <a:avLst/>
          </a:prstGeom>
          <a:noFill/>
          <a:ln w="9525">
            <a:noFill/>
            <a:miter lim="800000"/>
            <a:headEnd/>
            <a:tailEnd/>
          </a:ln>
        </p:spPr>
        <p:txBody>
          <a:bodyPr wrap="square">
            <a:spAutoFit/>
          </a:bodyPr>
          <a:lstStyle/>
          <a:p>
            <a:pPr>
              <a:lnSpc>
                <a:spcPct val="120000"/>
              </a:lnSpc>
              <a:spcAft>
                <a:spcPts val="0"/>
              </a:spcAft>
              <a:defRPr/>
            </a:pPr>
            <a:r>
              <a:rPr lang="en-AU" sz="3200" dirty="0" smtClean="0">
                <a:solidFill>
                  <a:schemeClr val="bg1"/>
                </a:solidFill>
                <a:latin typeface="Arial" charset="0"/>
              </a:rPr>
              <a:t>Quantum LCDM</a:t>
            </a:r>
            <a:endParaRPr lang="en-AU" sz="3200" dirty="0">
              <a:solidFill>
                <a:schemeClr val="bg1"/>
              </a:solidFill>
              <a:latin typeface="Arial" charset="0"/>
            </a:endParaRPr>
          </a:p>
        </p:txBody>
      </p:sp>
    </p:spTree>
    <p:custDataLst>
      <p:tags r:id="rId1"/>
    </p:custDataLst>
    <p:extLst>
      <p:ext uri="{BB962C8B-B14F-4D97-AF65-F5344CB8AC3E}">
        <p14:creationId xmlns:p14="http://schemas.microsoft.com/office/powerpoint/2010/main" val="293043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462" name="Group 461"/>
          <p:cNvGrpSpPr/>
          <p:nvPr/>
        </p:nvGrpSpPr>
        <p:grpSpPr>
          <a:xfrm>
            <a:off x="-509" y="-1"/>
            <a:ext cx="9145195" cy="6858253"/>
            <a:chOff x="-509" y="-1"/>
            <a:chExt cx="9145195" cy="6858253"/>
          </a:xfrm>
        </p:grpSpPr>
        <p:grpSp>
          <p:nvGrpSpPr>
            <p:cNvPr id="463" name="Group 462"/>
            <p:cNvGrpSpPr/>
            <p:nvPr/>
          </p:nvGrpSpPr>
          <p:grpSpPr>
            <a:xfrm>
              <a:off x="-509" y="-1"/>
              <a:ext cx="9145195" cy="6858253"/>
              <a:chOff x="-509" y="-1"/>
              <a:chExt cx="9145195" cy="6858253"/>
            </a:xfrm>
          </p:grpSpPr>
          <p:sp>
            <p:nvSpPr>
              <p:cNvPr id="465" name="TextBox 464"/>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466" name="TextBox 465"/>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467" name="Rectangle 466"/>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468" name="Rectangle 467"/>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469" name="TextBox 468"/>
              <p:cNvSpPr txBox="1"/>
              <p:nvPr/>
            </p:nvSpPr>
            <p:spPr>
              <a:xfrm>
                <a:off x="8856476" y="6550223"/>
                <a:ext cx="288210"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8</a:t>
                </a:fld>
                <a:endParaRPr lang="en-AU" sz="1400" dirty="0">
                  <a:solidFill>
                    <a:schemeClr val="accent4">
                      <a:lumMod val="50000"/>
                    </a:schemeClr>
                  </a:solidFill>
                  <a:latin typeface="+mn-lt"/>
                </a:endParaRPr>
              </a:p>
            </p:txBody>
          </p:sp>
        </p:grpSp>
        <p:pic>
          <p:nvPicPr>
            <p:cNvPr id="464" name="Picture 4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4" name="Rectangle 13"/>
          <p:cNvSpPr/>
          <p:nvPr/>
        </p:nvSpPr>
        <p:spPr bwMode="auto">
          <a:xfrm>
            <a:off x="196295" y="692695"/>
            <a:ext cx="8300141" cy="5868653"/>
          </a:xfrm>
          <a:prstGeom prst="rect">
            <a:avLst/>
          </a:prstGeom>
          <a:solidFill>
            <a:schemeClr val="bg1"/>
          </a:solidFill>
          <a:ln w="1905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5" name="Text Box 4"/>
          <p:cNvSpPr txBox="1">
            <a:spLocks noChangeArrowheads="1"/>
          </p:cNvSpPr>
          <p:nvPr/>
        </p:nvSpPr>
        <p:spPr bwMode="auto">
          <a:xfrm rot="10800000">
            <a:off x="7994931" y="1962247"/>
            <a:ext cx="537509" cy="158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r>
              <a:rPr lang="en-AU" sz="2000" b="0" i="1" dirty="0">
                <a:solidFill>
                  <a:srgbClr val="FFFF9E"/>
                </a:solidFill>
              </a:rPr>
              <a:t>n</a:t>
            </a:r>
            <a:r>
              <a:rPr lang="en-AU" sz="2000" b="0" dirty="0">
                <a:solidFill>
                  <a:srgbClr val="FFFF9E"/>
                </a:solidFill>
              </a:rPr>
              <a:t> value </a:t>
            </a:r>
            <a:r>
              <a:rPr lang="en-AU" sz="2000" b="0" dirty="0">
                <a:solidFill>
                  <a:srgbClr val="FFFF9E"/>
                </a:solidFill>
                <a:sym typeface="Symbol" pitchFamily="18" charset="2"/>
              </a:rPr>
              <a:t></a:t>
            </a:r>
            <a:endParaRPr lang="en-AU" sz="2000" b="0" dirty="0">
              <a:solidFill>
                <a:srgbClr val="FFFF9E"/>
              </a:solidFill>
            </a:endParaRPr>
          </a:p>
        </p:txBody>
      </p:sp>
      <p:sp>
        <p:nvSpPr>
          <p:cNvPr id="16" name="Text Box 5"/>
          <p:cNvSpPr txBox="1">
            <a:spLocks noChangeArrowheads="1"/>
          </p:cNvSpPr>
          <p:nvPr/>
        </p:nvSpPr>
        <p:spPr bwMode="auto">
          <a:xfrm>
            <a:off x="3301161" y="901951"/>
            <a:ext cx="2153084" cy="572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9600" b="1">
                <a:solidFill>
                  <a:schemeClr val="tx1"/>
                </a:solidFill>
                <a:latin typeface="Times New Roman" pitchFamily="18" charset="0"/>
              </a:defRPr>
            </a:lvl1pPr>
            <a:lvl2pPr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lvl="1" algn="l" eaLnBrk="1" hangingPunct="1"/>
            <a:r>
              <a:rPr lang="en-AU" sz="2000" b="0">
                <a:solidFill>
                  <a:srgbClr val="FFFF9E"/>
                </a:solidFill>
                <a:sym typeface="Symbol" pitchFamily="18" charset="2"/>
              </a:rPr>
              <a:t></a:t>
            </a:r>
            <a:r>
              <a:rPr lang="en-AU" sz="2000" b="0">
                <a:solidFill>
                  <a:srgbClr val="FFFF9E"/>
                </a:solidFill>
              </a:rPr>
              <a:t>  </a:t>
            </a:r>
            <a:r>
              <a:rPr lang="en-AU" sz="2000" b="0" i="1">
                <a:solidFill>
                  <a:srgbClr val="FFFF9E"/>
                </a:solidFill>
                <a:sym typeface="MT Extra" pitchFamily="18" charset="2"/>
              </a:rPr>
              <a:t>l</a:t>
            </a:r>
            <a:r>
              <a:rPr lang="en-AU" sz="2000" b="0">
                <a:solidFill>
                  <a:srgbClr val="FFFF9E"/>
                </a:solidFill>
              </a:rPr>
              <a:t> value</a:t>
            </a:r>
          </a:p>
        </p:txBody>
      </p:sp>
      <p:sp>
        <p:nvSpPr>
          <p:cNvPr id="17" name="Text Box 72"/>
          <p:cNvSpPr txBox="1">
            <a:spLocks noChangeArrowheads="1"/>
          </p:cNvSpPr>
          <p:nvPr/>
        </p:nvSpPr>
        <p:spPr bwMode="auto">
          <a:xfrm>
            <a:off x="7484190" y="2797421"/>
            <a:ext cx="1192266" cy="325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r>
              <a:rPr lang="en-AU" sz="2000" b="0" i="1" dirty="0">
                <a:solidFill>
                  <a:srgbClr val="FFFF99"/>
                </a:solidFill>
              </a:rPr>
              <a:t>n</a:t>
            </a:r>
            <a:r>
              <a:rPr lang="en-AU" sz="2000" b="0" dirty="0">
                <a:solidFill>
                  <a:srgbClr val="FFFF99"/>
                </a:solidFill>
              </a:rPr>
              <a:t> - 3</a:t>
            </a:r>
          </a:p>
        </p:txBody>
      </p:sp>
      <p:sp>
        <p:nvSpPr>
          <p:cNvPr id="18" name="Text Box 73"/>
          <p:cNvSpPr txBox="1">
            <a:spLocks noChangeArrowheads="1"/>
          </p:cNvSpPr>
          <p:nvPr/>
        </p:nvSpPr>
        <p:spPr bwMode="auto">
          <a:xfrm>
            <a:off x="7484190" y="2343954"/>
            <a:ext cx="1192266" cy="32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r>
              <a:rPr lang="en-AU" sz="2000" b="0" i="1">
                <a:solidFill>
                  <a:srgbClr val="FFFF99"/>
                </a:solidFill>
              </a:rPr>
              <a:t>n</a:t>
            </a:r>
            <a:r>
              <a:rPr lang="en-AU" sz="2000" b="0">
                <a:solidFill>
                  <a:srgbClr val="FFFF99"/>
                </a:solidFill>
              </a:rPr>
              <a:t> - 2</a:t>
            </a:r>
          </a:p>
        </p:txBody>
      </p:sp>
      <p:sp>
        <p:nvSpPr>
          <p:cNvPr id="19" name="Text Box 74"/>
          <p:cNvSpPr txBox="1">
            <a:spLocks noChangeArrowheads="1"/>
          </p:cNvSpPr>
          <p:nvPr/>
        </p:nvSpPr>
        <p:spPr bwMode="auto">
          <a:xfrm>
            <a:off x="7484190" y="1890486"/>
            <a:ext cx="1192266" cy="322161"/>
          </a:xfrm>
          <a:prstGeom prst="rect">
            <a:avLst/>
          </a:prstGeom>
          <a:noFill/>
          <a:ln w="9525">
            <a:noFill/>
            <a:miter lim="800000"/>
            <a:headEnd/>
            <a:tailEnd/>
          </a:ln>
        </p:spPr>
        <p:txBody>
          <a:bodyPr/>
          <a:lstStyle/>
          <a:p>
            <a:pPr algn="l">
              <a:defRPr/>
            </a:pPr>
            <a:r>
              <a:rPr lang="en-AU" sz="2000" b="0" i="1">
                <a:solidFill>
                  <a:schemeClr val="tx2">
                    <a:lumMod val="90000"/>
                  </a:schemeClr>
                </a:solidFill>
              </a:rPr>
              <a:t>n</a:t>
            </a:r>
            <a:r>
              <a:rPr lang="en-AU" sz="2000" b="0">
                <a:solidFill>
                  <a:schemeClr val="tx2">
                    <a:lumMod val="90000"/>
                  </a:schemeClr>
                </a:solidFill>
              </a:rPr>
              <a:t> - 1</a:t>
            </a:r>
          </a:p>
        </p:txBody>
      </p:sp>
      <p:sp>
        <p:nvSpPr>
          <p:cNvPr id="25" name="Text Box 75"/>
          <p:cNvSpPr txBox="1">
            <a:spLocks noChangeArrowheads="1"/>
          </p:cNvSpPr>
          <p:nvPr/>
        </p:nvSpPr>
        <p:spPr bwMode="auto">
          <a:xfrm>
            <a:off x="7484190" y="1435491"/>
            <a:ext cx="1192266" cy="32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r>
              <a:rPr lang="en-AU" sz="2000" b="0" i="1">
                <a:solidFill>
                  <a:srgbClr val="FFFF99"/>
                </a:solidFill>
              </a:rPr>
              <a:t>n</a:t>
            </a:r>
            <a:endParaRPr lang="en-AU" sz="2000" b="0">
              <a:solidFill>
                <a:srgbClr val="FFFF99"/>
              </a:solidFill>
            </a:endParaRPr>
          </a:p>
        </p:txBody>
      </p:sp>
      <p:sp>
        <p:nvSpPr>
          <p:cNvPr id="27" name="Text Box 83"/>
          <p:cNvSpPr txBox="1">
            <a:spLocks noChangeArrowheads="1"/>
          </p:cNvSpPr>
          <p:nvPr/>
        </p:nvSpPr>
        <p:spPr bwMode="auto">
          <a:xfrm>
            <a:off x="7654731" y="3333338"/>
            <a:ext cx="444626" cy="484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r>
              <a:rPr lang="en-AU" sz="2000" b="0" i="1">
                <a:solidFill>
                  <a:srgbClr val="FFFF99"/>
                </a:solidFill>
              </a:rPr>
              <a:t>… </a:t>
            </a:r>
            <a:endParaRPr lang="en-AU" sz="2000" b="0">
              <a:solidFill>
                <a:srgbClr val="FFFF99"/>
              </a:solidFill>
            </a:endParaRPr>
          </a:p>
        </p:txBody>
      </p:sp>
      <p:sp>
        <p:nvSpPr>
          <p:cNvPr id="29" name="Text Box 84"/>
          <p:cNvSpPr txBox="1">
            <a:spLocks noChangeArrowheads="1"/>
          </p:cNvSpPr>
          <p:nvPr/>
        </p:nvSpPr>
        <p:spPr bwMode="auto">
          <a:xfrm>
            <a:off x="5607287" y="764704"/>
            <a:ext cx="517715" cy="384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spcBef>
                <a:spcPct val="50000"/>
              </a:spcBef>
            </a:pPr>
            <a:r>
              <a:rPr lang="en-AU" sz="2000" b="0">
                <a:solidFill>
                  <a:srgbClr val="FFFF9E"/>
                </a:solidFill>
              </a:rPr>
              <a:t>…</a:t>
            </a:r>
            <a:endParaRPr lang="en-US" sz="2000" b="0">
              <a:solidFill>
                <a:srgbClr val="FFFF9E"/>
              </a:solidFill>
            </a:endParaRPr>
          </a:p>
        </p:txBody>
      </p:sp>
      <p:sp>
        <p:nvSpPr>
          <p:cNvPr id="30" name="TextBox 109"/>
          <p:cNvSpPr txBox="1">
            <a:spLocks noChangeArrowheads="1"/>
          </p:cNvSpPr>
          <p:nvPr/>
        </p:nvSpPr>
        <p:spPr bwMode="auto">
          <a:xfrm rot="18960000">
            <a:off x="6936357" y="4902454"/>
            <a:ext cx="1678665" cy="658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lnSpc>
                <a:spcPts val="2200"/>
              </a:lnSpc>
            </a:pPr>
            <a:r>
              <a:rPr lang="en-AU" sz="2400" b="0" dirty="0" smtClean="0">
                <a:solidFill>
                  <a:srgbClr val="FF0000"/>
                </a:solidFill>
              </a:rPr>
              <a:t>increasing </a:t>
            </a:r>
            <a:r>
              <a:rPr lang="en-AU" sz="2400" b="0" i="1" dirty="0" smtClean="0">
                <a:solidFill>
                  <a:srgbClr val="FF0000"/>
                </a:solidFill>
              </a:rPr>
              <a:t>p</a:t>
            </a:r>
            <a:br>
              <a:rPr lang="en-AU" sz="2400" b="0" i="1" dirty="0" smtClean="0">
                <a:solidFill>
                  <a:srgbClr val="FF0000"/>
                </a:solidFill>
              </a:rPr>
            </a:br>
            <a:r>
              <a:rPr lang="en-AU" sz="2400" b="0" i="1" dirty="0" smtClean="0">
                <a:solidFill>
                  <a:srgbClr val="FF0000"/>
                </a:solidFill>
              </a:rPr>
              <a:t>(p=n-l)</a:t>
            </a:r>
            <a:endParaRPr lang="en-AU" sz="2400" b="0" i="1" dirty="0">
              <a:solidFill>
                <a:srgbClr val="FF0000"/>
              </a:solidFill>
            </a:endParaRPr>
          </a:p>
        </p:txBody>
      </p:sp>
      <p:sp>
        <p:nvSpPr>
          <p:cNvPr id="31" name="Text Box 78"/>
          <p:cNvSpPr txBox="1">
            <a:spLocks noChangeArrowheads="1"/>
          </p:cNvSpPr>
          <p:nvPr/>
        </p:nvSpPr>
        <p:spPr bwMode="auto">
          <a:xfrm flipV="1">
            <a:off x="6468241" y="764704"/>
            <a:ext cx="444626" cy="57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lIns="0" tIns="0" rIns="0" bIns="0"/>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r>
              <a:rPr lang="en-AU" sz="2000" b="0" i="1" dirty="0">
                <a:solidFill>
                  <a:srgbClr val="FFFF99"/>
                </a:solidFill>
              </a:rPr>
              <a:t>l =</a:t>
            </a:r>
            <a:r>
              <a:rPr lang="en-AU" sz="2000" b="0" dirty="0">
                <a:solidFill>
                  <a:srgbClr val="FFFF99"/>
                </a:solidFill>
              </a:rPr>
              <a:t> 1</a:t>
            </a:r>
            <a:endParaRPr lang="en-AU" sz="2000" b="0" i="1" dirty="0">
              <a:solidFill>
                <a:srgbClr val="FFFF99"/>
              </a:solidFill>
            </a:endParaRPr>
          </a:p>
        </p:txBody>
      </p:sp>
      <p:sp>
        <p:nvSpPr>
          <p:cNvPr id="37" name="Text Box 86"/>
          <p:cNvSpPr txBox="1">
            <a:spLocks noChangeArrowheads="1"/>
          </p:cNvSpPr>
          <p:nvPr/>
        </p:nvSpPr>
        <p:spPr bwMode="auto">
          <a:xfrm flipV="1">
            <a:off x="6878332" y="764704"/>
            <a:ext cx="444626" cy="57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lIns="0" tIns="0" rIns="0" bIns="0"/>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r>
              <a:rPr lang="en-AU" sz="2000" b="0" i="1" dirty="0">
                <a:solidFill>
                  <a:srgbClr val="FFFF99"/>
                </a:solidFill>
              </a:rPr>
              <a:t>l </a:t>
            </a:r>
            <a:r>
              <a:rPr lang="en-AU" sz="2000" b="0" dirty="0">
                <a:solidFill>
                  <a:srgbClr val="FFFF99"/>
                </a:solidFill>
              </a:rPr>
              <a:t>= 0</a:t>
            </a:r>
          </a:p>
        </p:txBody>
      </p:sp>
      <p:sp>
        <p:nvSpPr>
          <p:cNvPr id="38" name="Text Box 78"/>
          <p:cNvSpPr txBox="1">
            <a:spLocks noChangeArrowheads="1"/>
          </p:cNvSpPr>
          <p:nvPr/>
        </p:nvSpPr>
        <p:spPr bwMode="auto">
          <a:xfrm flipV="1">
            <a:off x="6049513" y="764704"/>
            <a:ext cx="444626" cy="57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lIns="0" tIns="0" rIns="0" bIns="0"/>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algn="l" eaLnBrk="1" hangingPunct="1"/>
            <a:r>
              <a:rPr lang="en-AU" sz="2000" b="0" i="1">
                <a:solidFill>
                  <a:srgbClr val="FFFF99"/>
                </a:solidFill>
              </a:rPr>
              <a:t>l =</a:t>
            </a:r>
            <a:r>
              <a:rPr lang="en-AU" sz="2000" b="0">
                <a:solidFill>
                  <a:srgbClr val="FFFF99"/>
                </a:solidFill>
              </a:rPr>
              <a:t> 2</a:t>
            </a:r>
            <a:endParaRPr lang="en-AU" sz="2000" b="0" i="1">
              <a:solidFill>
                <a:srgbClr val="FFFF99"/>
              </a:solidFill>
            </a:endParaRPr>
          </a:p>
        </p:txBody>
      </p:sp>
      <p:sp>
        <p:nvSpPr>
          <p:cNvPr id="39" name="TextBox 109"/>
          <p:cNvSpPr txBox="1">
            <a:spLocks noChangeArrowheads="1"/>
          </p:cNvSpPr>
          <p:nvPr/>
        </p:nvSpPr>
        <p:spPr bwMode="auto">
          <a:xfrm>
            <a:off x="204475" y="1520788"/>
            <a:ext cx="206312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9600" b="1">
                <a:solidFill>
                  <a:schemeClr val="tx1"/>
                </a:solidFill>
                <a:latin typeface="Times New Roman" pitchFamily="18" charset="0"/>
              </a:defRPr>
            </a:lvl1pPr>
            <a:lvl2pPr marL="742950" indent="-285750" eaLnBrk="0" hangingPunct="0">
              <a:defRPr sz="9600" b="1">
                <a:solidFill>
                  <a:schemeClr val="tx1"/>
                </a:solidFill>
                <a:latin typeface="Times New Roman" pitchFamily="18" charset="0"/>
              </a:defRPr>
            </a:lvl2pPr>
            <a:lvl3pPr marL="1143000" indent="-228600" eaLnBrk="0" hangingPunct="0">
              <a:defRPr sz="9600" b="1">
                <a:solidFill>
                  <a:schemeClr val="tx1"/>
                </a:solidFill>
                <a:latin typeface="Times New Roman" pitchFamily="18" charset="0"/>
              </a:defRPr>
            </a:lvl3pPr>
            <a:lvl4pPr marL="1600200" indent="-228600" eaLnBrk="0" hangingPunct="0">
              <a:defRPr sz="9600" b="1">
                <a:solidFill>
                  <a:schemeClr val="tx1"/>
                </a:solidFill>
                <a:latin typeface="Times New Roman" pitchFamily="18" charset="0"/>
              </a:defRPr>
            </a:lvl4pPr>
            <a:lvl5pPr marL="2057400" indent="-228600" eaLnBrk="0" hangingPunct="0">
              <a:defRPr sz="9600" b="1">
                <a:solidFill>
                  <a:schemeClr val="tx1"/>
                </a:solidFill>
                <a:latin typeface="Times New Roman" pitchFamily="18" charset="0"/>
              </a:defRPr>
            </a:lvl5pPr>
            <a:lvl6pPr marL="2514600" indent="-228600" algn="ctr" eaLnBrk="0" fontAlgn="base" hangingPunct="0">
              <a:spcBef>
                <a:spcPct val="0"/>
              </a:spcBef>
              <a:spcAft>
                <a:spcPct val="0"/>
              </a:spcAft>
              <a:defRPr sz="9600" b="1">
                <a:solidFill>
                  <a:schemeClr val="tx1"/>
                </a:solidFill>
                <a:latin typeface="Times New Roman" pitchFamily="18" charset="0"/>
              </a:defRPr>
            </a:lvl6pPr>
            <a:lvl7pPr marL="2971800" indent="-228600" algn="ctr" eaLnBrk="0" fontAlgn="base" hangingPunct="0">
              <a:spcBef>
                <a:spcPct val="0"/>
              </a:spcBef>
              <a:spcAft>
                <a:spcPct val="0"/>
              </a:spcAft>
              <a:defRPr sz="9600" b="1">
                <a:solidFill>
                  <a:schemeClr val="tx1"/>
                </a:solidFill>
                <a:latin typeface="Times New Roman" pitchFamily="18" charset="0"/>
              </a:defRPr>
            </a:lvl7pPr>
            <a:lvl8pPr marL="3429000" indent="-228600" algn="ctr" eaLnBrk="0" fontAlgn="base" hangingPunct="0">
              <a:spcBef>
                <a:spcPct val="0"/>
              </a:spcBef>
              <a:spcAft>
                <a:spcPct val="0"/>
              </a:spcAft>
              <a:defRPr sz="9600" b="1">
                <a:solidFill>
                  <a:schemeClr val="tx1"/>
                </a:solidFill>
                <a:latin typeface="Times New Roman" pitchFamily="18" charset="0"/>
              </a:defRPr>
            </a:lvl8pPr>
            <a:lvl9pPr marL="3886200" indent="-228600" algn="ctr" eaLnBrk="0" fontAlgn="base" hangingPunct="0">
              <a:spcBef>
                <a:spcPct val="0"/>
              </a:spcBef>
              <a:spcAft>
                <a:spcPct val="0"/>
              </a:spcAft>
              <a:defRPr sz="9600" b="1">
                <a:solidFill>
                  <a:schemeClr val="tx1"/>
                </a:solidFill>
                <a:latin typeface="Times New Roman" pitchFamily="18" charset="0"/>
              </a:defRPr>
            </a:lvl9pPr>
          </a:lstStyle>
          <a:p>
            <a:pPr eaLnBrk="1" hangingPunct="1"/>
            <a:r>
              <a:rPr lang="en-AU" sz="2400" b="0" dirty="0" smtClean="0">
                <a:solidFill>
                  <a:srgbClr val="FFFF99"/>
                </a:solidFill>
              </a:rPr>
              <a:t>low-</a:t>
            </a:r>
            <a:r>
              <a:rPr lang="en-AU" sz="2400" b="0" i="1" dirty="0" smtClean="0">
                <a:solidFill>
                  <a:srgbClr val="FFFF99"/>
                </a:solidFill>
              </a:rPr>
              <a:t>p</a:t>
            </a:r>
            <a:r>
              <a:rPr lang="en-AU" sz="2400" b="0" dirty="0" smtClean="0">
                <a:solidFill>
                  <a:srgbClr val="FFFF99"/>
                </a:solidFill>
              </a:rPr>
              <a:t>,</a:t>
            </a:r>
            <a:r>
              <a:rPr lang="en-AU" sz="2400" b="0" i="1" dirty="0" smtClean="0">
                <a:solidFill>
                  <a:srgbClr val="FFFF99"/>
                </a:solidFill>
              </a:rPr>
              <a:t> </a:t>
            </a:r>
            <a:r>
              <a:rPr lang="en-AU" sz="2400" b="0" dirty="0" smtClean="0">
                <a:solidFill>
                  <a:srgbClr val="FFFF99"/>
                </a:solidFill>
              </a:rPr>
              <a:t>dark </a:t>
            </a:r>
            <a:br>
              <a:rPr lang="en-AU" sz="2400" b="0" dirty="0" smtClean="0">
                <a:solidFill>
                  <a:srgbClr val="FFFF99"/>
                </a:solidFill>
              </a:rPr>
            </a:br>
            <a:r>
              <a:rPr lang="en-AU" sz="2400" b="0" dirty="0" smtClean="0">
                <a:solidFill>
                  <a:srgbClr val="FFFF99"/>
                </a:solidFill>
              </a:rPr>
              <a:t>(Rydberg-type)</a:t>
            </a:r>
            <a:r>
              <a:rPr lang="en-AU" sz="2400" b="0" i="1" dirty="0" smtClean="0">
                <a:solidFill>
                  <a:srgbClr val="FFFF99"/>
                </a:solidFill>
              </a:rPr>
              <a:t/>
            </a:r>
            <a:br>
              <a:rPr lang="en-AU" sz="2400" b="0" i="1" dirty="0" smtClean="0">
                <a:solidFill>
                  <a:srgbClr val="FFFF99"/>
                </a:solidFill>
              </a:rPr>
            </a:br>
            <a:r>
              <a:rPr lang="en-AU" sz="2400" b="0" dirty="0" smtClean="0">
                <a:solidFill>
                  <a:srgbClr val="FFFF99"/>
                </a:solidFill>
              </a:rPr>
              <a:t>states</a:t>
            </a:r>
          </a:p>
          <a:p>
            <a:pPr eaLnBrk="1" hangingPunct="1"/>
            <a:r>
              <a:rPr lang="en-AU" sz="2400" b="0" dirty="0" smtClean="0">
                <a:solidFill>
                  <a:srgbClr val="FFFF99"/>
                </a:solidFill>
              </a:rPr>
              <a:t>(</a:t>
            </a:r>
            <a:r>
              <a:rPr lang="en-AU" sz="2400" b="0" i="1" dirty="0" smtClean="0">
                <a:solidFill>
                  <a:srgbClr val="FFFF99"/>
                </a:solidFill>
              </a:rPr>
              <a:t>p</a:t>
            </a:r>
            <a:r>
              <a:rPr lang="en-AU" sz="2400" b="0" dirty="0" smtClean="0">
                <a:solidFill>
                  <a:srgbClr val="FFFF99"/>
                </a:solidFill>
              </a:rPr>
              <a:t> ≡ </a:t>
            </a:r>
            <a:r>
              <a:rPr lang="en-AU" sz="2400" b="0" i="1" dirty="0" smtClean="0">
                <a:solidFill>
                  <a:srgbClr val="FFFF99"/>
                </a:solidFill>
              </a:rPr>
              <a:t>n</a:t>
            </a:r>
            <a:r>
              <a:rPr lang="en-AU" sz="2400" b="0" dirty="0" smtClean="0">
                <a:solidFill>
                  <a:srgbClr val="FFFF99"/>
                </a:solidFill>
              </a:rPr>
              <a:t> – </a:t>
            </a:r>
            <a:r>
              <a:rPr lang="en-AU" sz="2400" b="0" i="1" dirty="0" smtClean="0">
                <a:solidFill>
                  <a:srgbClr val="FFFF99"/>
                </a:solidFill>
              </a:rPr>
              <a:t>l</a:t>
            </a:r>
            <a:r>
              <a:rPr lang="en-AU" sz="2400" b="0" dirty="0" smtClean="0">
                <a:solidFill>
                  <a:srgbClr val="FFFF99"/>
                </a:solidFill>
              </a:rPr>
              <a:t>)</a:t>
            </a:r>
            <a:endParaRPr lang="en-AU" sz="2400" b="0" dirty="0">
              <a:solidFill>
                <a:srgbClr val="FFFF99"/>
              </a:solidFill>
            </a:endParaRPr>
          </a:p>
        </p:txBody>
      </p:sp>
      <p:sp>
        <p:nvSpPr>
          <p:cNvPr id="40" name="Right Brace 39"/>
          <p:cNvSpPr/>
          <p:nvPr/>
        </p:nvSpPr>
        <p:spPr bwMode="auto">
          <a:xfrm rot="16200000">
            <a:off x="2961042" y="759602"/>
            <a:ext cx="252028" cy="1488831"/>
          </a:xfrm>
          <a:prstGeom prst="rightBrace">
            <a:avLst>
              <a:gd name="adj1" fmla="val 33572"/>
              <a:gd name="adj2" fmla="val 19354"/>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grpSp>
        <p:nvGrpSpPr>
          <p:cNvPr id="41" name="Group 40"/>
          <p:cNvGrpSpPr/>
          <p:nvPr/>
        </p:nvGrpSpPr>
        <p:grpSpPr>
          <a:xfrm>
            <a:off x="2328101" y="1660670"/>
            <a:ext cx="4796507" cy="3091846"/>
            <a:chOff x="3157013" y="4457959"/>
            <a:chExt cx="4796507" cy="3091846"/>
          </a:xfrm>
        </p:grpSpPr>
        <p:sp>
          <p:nvSpPr>
            <p:cNvPr id="42" name="Parallelogram 41"/>
            <p:cNvSpPr/>
            <p:nvPr/>
          </p:nvSpPr>
          <p:spPr bwMode="auto">
            <a:xfrm flipH="1">
              <a:off x="3157013" y="4457959"/>
              <a:ext cx="4796507" cy="3091846"/>
            </a:xfrm>
            <a:prstGeom prst="parallelogram">
              <a:avLst>
                <a:gd name="adj" fmla="val 91053"/>
              </a:avLst>
            </a:prstGeom>
            <a:gradFill flip="none" rotWithShape="1">
              <a:gsLst>
                <a:gs pos="33000">
                  <a:schemeClr val="bg1"/>
                </a:gs>
                <a:gs pos="44000">
                  <a:schemeClr val="tx2">
                    <a:lumMod val="90000"/>
                    <a:alpha val="21000"/>
                  </a:schemeClr>
                </a:gs>
                <a:gs pos="62000">
                  <a:schemeClr val="tx2">
                    <a:lumMod val="75000"/>
                  </a:schemeClr>
                </a:gs>
              </a:gsLst>
              <a:lin ang="13200000" scaled="0"/>
              <a:tileRect/>
            </a:gradFill>
            <a:ln w="50800" cap="flat" cmpd="sng" algn="ctr">
              <a:noFill/>
              <a:prstDash val="solid"/>
              <a:round/>
              <a:headEnd type="none" w="med" len="med"/>
              <a:tailEnd type="stealth" w="lg" len="lg"/>
            </a:ln>
            <a:effectLst/>
          </p:spPr>
          <p:txBody>
            <a:bodyPr/>
            <a:lstStyle/>
            <a:p>
              <a:pPr>
                <a:defRPr/>
              </a:pPr>
              <a:endParaRPr lang="en-AU"/>
            </a:p>
          </p:txBody>
        </p:sp>
        <p:sp>
          <p:nvSpPr>
            <p:cNvPr id="43" name="Isosceles Triangle 42"/>
            <p:cNvSpPr/>
            <p:nvPr/>
          </p:nvSpPr>
          <p:spPr bwMode="auto">
            <a:xfrm rot="16200000">
              <a:off x="4938277" y="4560554"/>
              <a:ext cx="3091846" cy="2886655"/>
            </a:xfrm>
            <a:prstGeom prst="triangle">
              <a:avLst>
                <a:gd name="adj" fmla="val 100000"/>
              </a:avLst>
            </a:prstGeom>
            <a:gradFill>
              <a:gsLst>
                <a:gs pos="0">
                  <a:schemeClr val="bg1"/>
                </a:gs>
                <a:gs pos="43000">
                  <a:schemeClr val="tx2">
                    <a:lumMod val="90000"/>
                    <a:alpha val="21000"/>
                  </a:schemeClr>
                </a:gs>
                <a:gs pos="50000">
                  <a:schemeClr val="tx2">
                    <a:lumMod val="75000"/>
                  </a:schemeClr>
                </a:gs>
              </a:gsLst>
              <a:lin ang="2820000" scaled="0"/>
            </a:gra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grpSp>
      <p:sp>
        <p:nvSpPr>
          <p:cNvPr id="44" name="Text Box 3"/>
          <p:cNvSpPr txBox="1">
            <a:spLocks noChangeArrowheads="1"/>
          </p:cNvSpPr>
          <p:nvPr/>
        </p:nvSpPr>
        <p:spPr bwMode="auto">
          <a:xfrm>
            <a:off x="302373" y="5781454"/>
            <a:ext cx="8014044" cy="707886"/>
          </a:xfrm>
          <a:prstGeom prst="rect">
            <a:avLst/>
          </a:prstGeom>
          <a:solidFill>
            <a:schemeClr val="accent1">
              <a:lumMod val="20000"/>
              <a:lumOff val="80000"/>
            </a:schemeClr>
          </a:solidFill>
          <a:ln w="9525">
            <a:solidFill>
              <a:schemeClr val="bg2">
                <a:lumMod val="60000"/>
                <a:lumOff val="40000"/>
              </a:schemeClr>
            </a:solidFill>
            <a:miter lim="800000"/>
            <a:headEnd/>
            <a:tailEnd/>
          </a:ln>
        </p:spPr>
        <p:txBody>
          <a:bodyPr wrap="square">
            <a:spAutoFit/>
          </a:bodyPr>
          <a:lstStyle/>
          <a:p>
            <a:pPr algn="l">
              <a:spcAft>
                <a:spcPts val="600"/>
              </a:spcAft>
              <a:defRPr/>
            </a:pPr>
            <a:r>
              <a:rPr lang="en-AU" sz="2000" b="0" dirty="0" smtClean="0">
                <a:solidFill>
                  <a:schemeClr val="bg1"/>
                </a:solidFill>
                <a:latin typeface="Arial" charset="0"/>
              </a:rPr>
              <a:t>Particles containing dark </a:t>
            </a:r>
            <a:r>
              <a:rPr lang="en-AU" sz="2000" b="0" dirty="0" err="1" smtClean="0">
                <a:solidFill>
                  <a:schemeClr val="bg1"/>
                </a:solidFill>
                <a:latin typeface="Arial" charset="0"/>
              </a:rPr>
              <a:t>eigenspectral</a:t>
            </a:r>
            <a:r>
              <a:rPr lang="en-AU" sz="2000" b="0" dirty="0" smtClean="0">
                <a:solidFill>
                  <a:schemeClr val="bg1"/>
                </a:solidFill>
                <a:latin typeface="Arial" charset="0"/>
              </a:rPr>
              <a:t> compositions have </a:t>
            </a:r>
            <a:r>
              <a:rPr lang="en-AU" sz="2000" b="0" dirty="0">
                <a:solidFill>
                  <a:schemeClr val="bg1"/>
                </a:solidFill>
                <a:latin typeface="Arial" charset="0"/>
              </a:rPr>
              <a:t>lower cross sections </a:t>
            </a:r>
            <a:r>
              <a:rPr lang="en-AU" sz="2000" b="0" dirty="0" smtClean="0">
                <a:solidFill>
                  <a:schemeClr val="bg1"/>
                </a:solidFill>
                <a:latin typeface="Arial" charset="0"/>
              </a:rPr>
              <a:t>than particles having visible distributions (e.g. lab)</a:t>
            </a:r>
            <a:endParaRPr lang="en-AU" sz="2000" b="0" dirty="0">
              <a:solidFill>
                <a:schemeClr val="bg1"/>
              </a:solidFill>
              <a:latin typeface="Arial" charset="0"/>
            </a:endParaRPr>
          </a:p>
        </p:txBody>
      </p:sp>
      <p:sp>
        <p:nvSpPr>
          <p:cNvPr id="45" name="Line 79"/>
          <p:cNvSpPr>
            <a:spLocks noChangeShapeType="1"/>
          </p:cNvSpPr>
          <p:nvPr/>
        </p:nvSpPr>
        <p:spPr bwMode="auto">
          <a:xfrm>
            <a:off x="3248640" y="1682837"/>
            <a:ext cx="2994163" cy="3250280"/>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46" name="Line 80"/>
          <p:cNvSpPr>
            <a:spLocks noChangeShapeType="1"/>
          </p:cNvSpPr>
          <p:nvPr/>
        </p:nvSpPr>
        <p:spPr bwMode="auto">
          <a:xfrm>
            <a:off x="2453795" y="1717954"/>
            <a:ext cx="3368110" cy="3665327"/>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47" name="Line 81"/>
          <p:cNvSpPr>
            <a:spLocks noChangeShapeType="1"/>
          </p:cNvSpPr>
          <p:nvPr/>
        </p:nvSpPr>
        <p:spPr bwMode="auto">
          <a:xfrm>
            <a:off x="4076984" y="1684365"/>
            <a:ext cx="2727137" cy="2943722"/>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48" name="Line 79"/>
          <p:cNvSpPr>
            <a:spLocks noChangeShapeType="1"/>
          </p:cNvSpPr>
          <p:nvPr/>
        </p:nvSpPr>
        <p:spPr bwMode="auto">
          <a:xfrm>
            <a:off x="2822287" y="1682837"/>
            <a:ext cx="3241604" cy="3492676"/>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49" name="Line 79"/>
          <p:cNvSpPr>
            <a:spLocks noChangeShapeType="1"/>
          </p:cNvSpPr>
          <p:nvPr/>
        </p:nvSpPr>
        <p:spPr bwMode="auto">
          <a:xfrm>
            <a:off x="3665858" y="1682837"/>
            <a:ext cx="2952496" cy="3181024"/>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50" name="Line 81"/>
          <p:cNvSpPr>
            <a:spLocks noChangeShapeType="1"/>
          </p:cNvSpPr>
          <p:nvPr/>
        </p:nvSpPr>
        <p:spPr bwMode="auto">
          <a:xfrm>
            <a:off x="4510951" y="1684365"/>
            <a:ext cx="2625118" cy="2833217"/>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sp>
        <p:nvSpPr>
          <p:cNvPr id="51" name="Line 81"/>
          <p:cNvSpPr>
            <a:spLocks noChangeShapeType="1"/>
          </p:cNvSpPr>
          <p:nvPr/>
        </p:nvSpPr>
        <p:spPr bwMode="auto">
          <a:xfrm>
            <a:off x="4922077" y="1684365"/>
            <a:ext cx="2331239" cy="2521566"/>
          </a:xfrm>
          <a:prstGeom prst="line">
            <a:avLst/>
          </a:prstGeom>
          <a:noFill/>
          <a:ln w="15875">
            <a:solidFill>
              <a:srgbClr val="FF0000"/>
            </a:solidFill>
            <a:prstDash val="dash"/>
            <a:round/>
            <a:headEnd/>
            <a:tailEnd/>
          </a:ln>
          <a:extLst>
            <a:ext uri="{909E8E84-426E-40dd-AFC4-6F175D3DCCD1}">
              <a14:hiddenFill xmlns:a14="http://schemas.microsoft.com/office/drawing/2010/main" xmlns="">
                <a:noFill/>
              </a14:hiddenFill>
            </a:ext>
          </a:extLst>
        </p:spPr>
        <p:txBody>
          <a:bodyPr/>
          <a:lstStyle/>
          <a:p>
            <a:endParaRPr lang="en-AU"/>
          </a:p>
        </p:txBody>
      </p:sp>
      <p:grpSp>
        <p:nvGrpSpPr>
          <p:cNvPr id="52" name="Group 7"/>
          <p:cNvGrpSpPr>
            <a:grpSpLocks/>
          </p:cNvGrpSpPr>
          <p:nvPr/>
        </p:nvGrpSpPr>
        <p:grpSpPr bwMode="auto">
          <a:xfrm>
            <a:off x="2342640" y="1621764"/>
            <a:ext cx="4743180" cy="2816996"/>
            <a:chOff x="2673" y="3338"/>
            <a:chExt cx="7787" cy="5089"/>
          </a:xfrm>
        </p:grpSpPr>
        <p:sp>
          <p:nvSpPr>
            <p:cNvPr id="53" name="Oval 8"/>
            <p:cNvSpPr>
              <a:spLocks noChangeArrowheads="1"/>
            </p:cNvSpPr>
            <p:nvPr/>
          </p:nvSpPr>
          <p:spPr bwMode="auto">
            <a:xfrm>
              <a:off x="2673"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54" name="Oval 9"/>
            <p:cNvSpPr>
              <a:spLocks noChangeArrowheads="1"/>
            </p:cNvSpPr>
            <p:nvPr/>
          </p:nvSpPr>
          <p:spPr bwMode="auto">
            <a:xfrm>
              <a:off x="3364"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55" name="Oval 10"/>
            <p:cNvSpPr>
              <a:spLocks noChangeArrowheads="1"/>
            </p:cNvSpPr>
            <p:nvPr/>
          </p:nvSpPr>
          <p:spPr bwMode="auto">
            <a:xfrm>
              <a:off x="4057"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56" name="Oval 11"/>
            <p:cNvSpPr>
              <a:spLocks noChangeArrowheads="1"/>
            </p:cNvSpPr>
            <p:nvPr/>
          </p:nvSpPr>
          <p:spPr bwMode="auto">
            <a:xfrm>
              <a:off x="4748"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57" name="Oval 12"/>
            <p:cNvSpPr>
              <a:spLocks noChangeArrowheads="1"/>
            </p:cNvSpPr>
            <p:nvPr/>
          </p:nvSpPr>
          <p:spPr bwMode="auto">
            <a:xfrm>
              <a:off x="5441"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58" name="Oval 13"/>
            <p:cNvSpPr>
              <a:spLocks noChangeArrowheads="1"/>
            </p:cNvSpPr>
            <p:nvPr/>
          </p:nvSpPr>
          <p:spPr bwMode="auto">
            <a:xfrm>
              <a:off x="6133" y="3338"/>
              <a:ext cx="175" cy="176"/>
            </a:xfrm>
            <a:prstGeom prst="ellipse">
              <a:avLst/>
            </a:prstGeom>
            <a:solidFill>
              <a:srgbClr val="00FFFF"/>
            </a:solidFill>
            <a:ln w="9525">
              <a:solidFill>
                <a:srgbClr val="00FFFF"/>
              </a:solidFill>
              <a:round/>
              <a:headEnd/>
              <a:tailEnd/>
            </a:ln>
          </p:spPr>
          <p:txBody>
            <a:bodyPr/>
            <a:lstStyle/>
            <a:p>
              <a:endParaRPr lang="en-AU"/>
            </a:p>
          </p:txBody>
        </p:sp>
        <p:sp>
          <p:nvSpPr>
            <p:cNvPr id="59" name="Oval 14"/>
            <p:cNvSpPr>
              <a:spLocks noChangeArrowheads="1"/>
            </p:cNvSpPr>
            <p:nvPr/>
          </p:nvSpPr>
          <p:spPr bwMode="auto">
            <a:xfrm>
              <a:off x="6825"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60" name="Oval 15"/>
            <p:cNvSpPr>
              <a:spLocks noChangeArrowheads="1"/>
            </p:cNvSpPr>
            <p:nvPr/>
          </p:nvSpPr>
          <p:spPr bwMode="auto">
            <a:xfrm>
              <a:off x="7517" y="3338"/>
              <a:ext cx="175" cy="176"/>
            </a:xfrm>
            <a:prstGeom prst="ellipse">
              <a:avLst/>
            </a:prstGeom>
            <a:solidFill>
              <a:srgbClr val="00FFFF"/>
            </a:solidFill>
            <a:ln w="9525">
              <a:solidFill>
                <a:srgbClr val="00FFFF"/>
              </a:solidFill>
              <a:round/>
              <a:headEnd/>
              <a:tailEnd/>
            </a:ln>
          </p:spPr>
          <p:txBody>
            <a:bodyPr/>
            <a:lstStyle/>
            <a:p>
              <a:endParaRPr lang="en-AU"/>
            </a:p>
          </p:txBody>
        </p:sp>
        <p:sp>
          <p:nvSpPr>
            <p:cNvPr id="61" name="Oval 16"/>
            <p:cNvSpPr>
              <a:spLocks noChangeArrowheads="1"/>
            </p:cNvSpPr>
            <p:nvPr/>
          </p:nvSpPr>
          <p:spPr bwMode="auto">
            <a:xfrm>
              <a:off x="8209"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62" name="Oval 17"/>
            <p:cNvSpPr>
              <a:spLocks noChangeArrowheads="1"/>
            </p:cNvSpPr>
            <p:nvPr/>
          </p:nvSpPr>
          <p:spPr bwMode="auto">
            <a:xfrm>
              <a:off x="8901" y="3338"/>
              <a:ext cx="175" cy="176"/>
            </a:xfrm>
            <a:prstGeom prst="ellipse">
              <a:avLst/>
            </a:prstGeom>
            <a:solidFill>
              <a:srgbClr val="00FFFF"/>
            </a:solidFill>
            <a:ln w="9525">
              <a:solidFill>
                <a:srgbClr val="00FFFF"/>
              </a:solidFill>
              <a:round/>
              <a:headEnd/>
              <a:tailEnd/>
            </a:ln>
          </p:spPr>
          <p:txBody>
            <a:bodyPr/>
            <a:lstStyle/>
            <a:p>
              <a:endParaRPr lang="en-AU"/>
            </a:p>
          </p:txBody>
        </p:sp>
        <p:sp>
          <p:nvSpPr>
            <p:cNvPr id="63" name="Oval 18"/>
            <p:cNvSpPr>
              <a:spLocks noChangeArrowheads="1"/>
            </p:cNvSpPr>
            <p:nvPr/>
          </p:nvSpPr>
          <p:spPr bwMode="auto">
            <a:xfrm>
              <a:off x="9593" y="3338"/>
              <a:ext cx="176" cy="176"/>
            </a:xfrm>
            <a:prstGeom prst="ellipse">
              <a:avLst/>
            </a:prstGeom>
            <a:solidFill>
              <a:srgbClr val="00FFFF"/>
            </a:solidFill>
            <a:ln w="9525">
              <a:solidFill>
                <a:srgbClr val="00FFFF"/>
              </a:solidFill>
              <a:round/>
              <a:headEnd/>
              <a:tailEnd/>
            </a:ln>
          </p:spPr>
          <p:txBody>
            <a:bodyPr/>
            <a:lstStyle/>
            <a:p>
              <a:endParaRPr lang="en-AU"/>
            </a:p>
          </p:txBody>
        </p:sp>
        <p:sp>
          <p:nvSpPr>
            <p:cNvPr id="64" name="Oval 19"/>
            <p:cNvSpPr>
              <a:spLocks noChangeArrowheads="1"/>
            </p:cNvSpPr>
            <p:nvPr/>
          </p:nvSpPr>
          <p:spPr bwMode="auto">
            <a:xfrm>
              <a:off x="10285" y="3338"/>
              <a:ext cx="175" cy="176"/>
            </a:xfrm>
            <a:prstGeom prst="ellipse">
              <a:avLst/>
            </a:prstGeom>
            <a:solidFill>
              <a:srgbClr val="00FFFF"/>
            </a:solidFill>
            <a:ln w="9525">
              <a:solidFill>
                <a:srgbClr val="00FFFF"/>
              </a:solidFill>
              <a:round/>
              <a:headEnd/>
              <a:tailEnd/>
            </a:ln>
          </p:spPr>
          <p:txBody>
            <a:bodyPr/>
            <a:lstStyle/>
            <a:p>
              <a:endParaRPr lang="en-AU"/>
            </a:p>
          </p:txBody>
        </p:sp>
        <p:sp>
          <p:nvSpPr>
            <p:cNvPr id="65" name="Oval 20"/>
            <p:cNvSpPr>
              <a:spLocks noChangeArrowheads="1"/>
            </p:cNvSpPr>
            <p:nvPr/>
          </p:nvSpPr>
          <p:spPr bwMode="auto">
            <a:xfrm>
              <a:off x="3364"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66" name="Oval 21"/>
            <p:cNvSpPr>
              <a:spLocks noChangeArrowheads="1"/>
            </p:cNvSpPr>
            <p:nvPr/>
          </p:nvSpPr>
          <p:spPr bwMode="auto">
            <a:xfrm>
              <a:off x="4057"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67" name="Oval 22"/>
            <p:cNvSpPr>
              <a:spLocks noChangeArrowheads="1"/>
            </p:cNvSpPr>
            <p:nvPr/>
          </p:nvSpPr>
          <p:spPr bwMode="auto">
            <a:xfrm>
              <a:off x="4748"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68" name="Oval 23"/>
            <p:cNvSpPr>
              <a:spLocks noChangeArrowheads="1"/>
            </p:cNvSpPr>
            <p:nvPr/>
          </p:nvSpPr>
          <p:spPr bwMode="auto">
            <a:xfrm>
              <a:off x="5441"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69" name="Oval 24"/>
            <p:cNvSpPr>
              <a:spLocks noChangeArrowheads="1"/>
            </p:cNvSpPr>
            <p:nvPr/>
          </p:nvSpPr>
          <p:spPr bwMode="auto">
            <a:xfrm>
              <a:off x="6133" y="4156"/>
              <a:ext cx="175" cy="176"/>
            </a:xfrm>
            <a:prstGeom prst="ellipse">
              <a:avLst/>
            </a:prstGeom>
            <a:solidFill>
              <a:srgbClr val="00FFFF"/>
            </a:solidFill>
            <a:ln w="9525">
              <a:solidFill>
                <a:srgbClr val="00FFFF"/>
              </a:solidFill>
              <a:round/>
              <a:headEnd/>
              <a:tailEnd/>
            </a:ln>
          </p:spPr>
          <p:txBody>
            <a:bodyPr/>
            <a:lstStyle/>
            <a:p>
              <a:endParaRPr lang="en-AU"/>
            </a:p>
          </p:txBody>
        </p:sp>
        <p:sp>
          <p:nvSpPr>
            <p:cNvPr id="70" name="Oval 25"/>
            <p:cNvSpPr>
              <a:spLocks noChangeArrowheads="1"/>
            </p:cNvSpPr>
            <p:nvPr/>
          </p:nvSpPr>
          <p:spPr bwMode="auto">
            <a:xfrm>
              <a:off x="6825"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71" name="Oval 26"/>
            <p:cNvSpPr>
              <a:spLocks noChangeArrowheads="1"/>
            </p:cNvSpPr>
            <p:nvPr/>
          </p:nvSpPr>
          <p:spPr bwMode="auto">
            <a:xfrm>
              <a:off x="7517" y="4156"/>
              <a:ext cx="175" cy="176"/>
            </a:xfrm>
            <a:prstGeom prst="ellipse">
              <a:avLst/>
            </a:prstGeom>
            <a:solidFill>
              <a:srgbClr val="00FFFF"/>
            </a:solidFill>
            <a:ln w="9525">
              <a:solidFill>
                <a:srgbClr val="00FFFF"/>
              </a:solidFill>
              <a:round/>
              <a:headEnd/>
              <a:tailEnd/>
            </a:ln>
          </p:spPr>
          <p:txBody>
            <a:bodyPr/>
            <a:lstStyle/>
            <a:p>
              <a:endParaRPr lang="en-AU"/>
            </a:p>
          </p:txBody>
        </p:sp>
        <p:sp>
          <p:nvSpPr>
            <p:cNvPr id="72" name="Oval 27"/>
            <p:cNvSpPr>
              <a:spLocks noChangeArrowheads="1"/>
            </p:cNvSpPr>
            <p:nvPr/>
          </p:nvSpPr>
          <p:spPr bwMode="auto">
            <a:xfrm>
              <a:off x="8209"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73" name="Oval 28"/>
            <p:cNvSpPr>
              <a:spLocks noChangeArrowheads="1"/>
            </p:cNvSpPr>
            <p:nvPr/>
          </p:nvSpPr>
          <p:spPr bwMode="auto">
            <a:xfrm>
              <a:off x="8901" y="4156"/>
              <a:ext cx="175" cy="176"/>
            </a:xfrm>
            <a:prstGeom prst="ellipse">
              <a:avLst/>
            </a:prstGeom>
            <a:solidFill>
              <a:srgbClr val="00FFFF"/>
            </a:solidFill>
            <a:ln w="9525">
              <a:solidFill>
                <a:srgbClr val="00FFFF"/>
              </a:solidFill>
              <a:round/>
              <a:headEnd/>
              <a:tailEnd/>
            </a:ln>
          </p:spPr>
          <p:txBody>
            <a:bodyPr/>
            <a:lstStyle/>
            <a:p>
              <a:endParaRPr lang="en-AU"/>
            </a:p>
          </p:txBody>
        </p:sp>
        <p:sp>
          <p:nvSpPr>
            <p:cNvPr id="74" name="Oval 29"/>
            <p:cNvSpPr>
              <a:spLocks noChangeArrowheads="1"/>
            </p:cNvSpPr>
            <p:nvPr/>
          </p:nvSpPr>
          <p:spPr bwMode="auto">
            <a:xfrm>
              <a:off x="9593" y="4156"/>
              <a:ext cx="176" cy="176"/>
            </a:xfrm>
            <a:prstGeom prst="ellipse">
              <a:avLst/>
            </a:prstGeom>
            <a:solidFill>
              <a:srgbClr val="00FFFF"/>
            </a:solidFill>
            <a:ln w="9525">
              <a:solidFill>
                <a:srgbClr val="00FFFF"/>
              </a:solidFill>
              <a:round/>
              <a:headEnd/>
              <a:tailEnd/>
            </a:ln>
          </p:spPr>
          <p:txBody>
            <a:bodyPr/>
            <a:lstStyle/>
            <a:p>
              <a:endParaRPr lang="en-AU"/>
            </a:p>
          </p:txBody>
        </p:sp>
        <p:sp>
          <p:nvSpPr>
            <p:cNvPr id="75" name="Oval 30"/>
            <p:cNvSpPr>
              <a:spLocks noChangeArrowheads="1"/>
            </p:cNvSpPr>
            <p:nvPr/>
          </p:nvSpPr>
          <p:spPr bwMode="auto">
            <a:xfrm>
              <a:off x="10285" y="4156"/>
              <a:ext cx="175" cy="176"/>
            </a:xfrm>
            <a:prstGeom prst="ellipse">
              <a:avLst/>
            </a:prstGeom>
            <a:solidFill>
              <a:srgbClr val="00FFFF"/>
            </a:solidFill>
            <a:ln w="9525">
              <a:solidFill>
                <a:srgbClr val="00FFFF"/>
              </a:solidFill>
              <a:round/>
              <a:headEnd/>
              <a:tailEnd/>
            </a:ln>
          </p:spPr>
          <p:txBody>
            <a:bodyPr/>
            <a:lstStyle/>
            <a:p>
              <a:endParaRPr lang="en-AU"/>
            </a:p>
          </p:txBody>
        </p:sp>
        <p:sp>
          <p:nvSpPr>
            <p:cNvPr id="76" name="Oval 31"/>
            <p:cNvSpPr>
              <a:spLocks noChangeArrowheads="1"/>
            </p:cNvSpPr>
            <p:nvPr/>
          </p:nvSpPr>
          <p:spPr bwMode="auto">
            <a:xfrm>
              <a:off x="4057"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77" name="Oval 32"/>
            <p:cNvSpPr>
              <a:spLocks noChangeArrowheads="1"/>
            </p:cNvSpPr>
            <p:nvPr/>
          </p:nvSpPr>
          <p:spPr bwMode="auto">
            <a:xfrm>
              <a:off x="4748"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78" name="Oval 33"/>
            <p:cNvSpPr>
              <a:spLocks noChangeArrowheads="1"/>
            </p:cNvSpPr>
            <p:nvPr/>
          </p:nvSpPr>
          <p:spPr bwMode="auto">
            <a:xfrm>
              <a:off x="5441"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79" name="Oval 34"/>
            <p:cNvSpPr>
              <a:spLocks noChangeArrowheads="1"/>
            </p:cNvSpPr>
            <p:nvPr/>
          </p:nvSpPr>
          <p:spPr bwMode="auto">
            <a:xfrm>
              <a:off x="6133" y="4976"/>
              <a:ext cx="175" cy="175"/>
            </a:xfrm>
            <a:prstGeom prst="ellipse">
              <a:avLst/>
            </a:prstGeom>
            <a:solidFill>
              <a:srgbClr val="00FFFF"/>
            </a:solidFill>
            <a:ln w="9525">
              <a:solidFill>
                <a:srgbClr val="00FFFF"/>
              </a:solidFill>
              <a:round/>
              <a:headEnd/>
              <a:tailEnd/>
            </a:ln>
          </p:spPr>
          <p:txBody>
            <a:bodyPr/>
            <a:lstStyle/>
            <a:p>
              <a:endParaRPr lang="en-AU"/>
            </a:p>
          </p:txBody>
        </p:sp>
        <p:sp>
          <p:nvSpPr>
            <p:cNvPr id="80" name="Oval 35"/>
            <p:cNvSpPr>
              <a:spLocks noChangeArrowheads="1"/>
            </p:cNvSpPr>
            <p:nvPr/>
          </p:nvSpPr>
          <p:spPr bwMode="auto">
            <a:xfrm>
              <a:off x="6825"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81" name="Oval 36"/>
            <p:cNvSpPr>
              <a:spLocks noChangeArrowheads="1"/>
            </p:cNvSpPr>
            <p:nvPr/>
          </p:nvSpPr>
          <p:spPr bwMode="auto">
            <a:xfrm>
              <a:off x="7517" y="4976"/>
              <a:ext cx="175" cy="175"/>
            </a:xfrm>
            <a:prstGeom prst="ellipse">
              <a:avLst/>
            </a:prstGeom>
            <a:solidFill>
              <a:srgbClr val="00FFFF"/>
            </a:solidFill>
            <a:ln w="9525">
              <a:solidFill>
                <a:srgbClr val="00FFFF"/>
              </a:solidFill>
              <a:round/>
              <a:headEnd/>
              <a:tailEnd/>
            </a:ln>
          </p:spPr>
          <p:txBody>
            <a:bodyPr/>
            <a:lstStyle/>
            <a:p>
              <a:endParaRPr lang="en-AU"/>
            </a:p>
          </p:txBody>
        </p:sp>
        <p:sp>
          <p:nvSpPr>
            <p:cNvPr id="82" name="Oval 37"/>
            <p:cNvSpPr>
              <a:spLocks noChangeArrowheads="1"/>
            </p:cNvSpPr>
            <p:nvPr/>
          </p:nvSpPr>
          <p:spPr bwMode="auto">
            <a:xfrm>
              <a:off x="8209"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83" name="Oval 38"/>
            <p:cNvSpPr>
              <a:spLocks noChangeArrowheads="1"/>
            </p:cNvSpPr>
            <p:nvPr/>
          </p:nvSpPr>
          <p:spPr bwMode="auto">
            <a:xfrm>
              <a:off x="8901" y="4976"/>
              <a:ext cx="175" cy="175"/>
            </a:xfrm>
            <a:prstGeom prst="ellipse">
              <a:avLst/>
            </a:prstGeom>
            <a:solidFill>
              <a:srgbClr val="00FFFF"/>
            </a:solidFill>
            <a:ln w="9525">
              <a:solidFill>
                <a:srgbClr val="00FFFF"/>
              </a:solidFill>
              <a:round/>
              <a:headEnd/>
              <a:tailEnd/>
            </a:ln>
          </p:spPr>
          <p:txBody>
            <a:bodyPr/>
            <a:lstStyle/>
            <a:p>
              <a:endParaRPr lang="en-AU"/>
            </a:p>
          </p:txBody>
        </p:sp>
        <p:sp>
          <p:nvSpPr>
            <p:cNvPr id="84" name="Oval 39"/>
            <p:cNvSpPr>
              <a:spLocks noChangeArrowheads="1"/>
            </p:cNvSpPr>
            <p:nvPr/>
          </p:nvSpPr>
          <p:spPr bwMode="auto">
            <a:xfrm>
              <a:off x="9593" y="4976"/>
              <a:ext cx="176" cy="175"/>
            </a:xfrm>
            <a:prstGeom prst="ellipse">
              <a:avLst/>
            </a:prstGeom>
            <a:solidFill>
              <a:srgbClr val="00FFFF"/>
            </a:solidFill>
            <a:ln w="9525">
              <a:solidFill>
                <a:srgbClr val="00FFFF"/>
              </a:solidFill>
              <a:round/>
              <a:headEnd/>
              <a:tailEnd/>
            </a:ln>
          </p:spPr>
          <p:txBody>
            <a:bodyPr/>
            <a:lstStyle/>
            <a:p>
              <a:endParaRPr lang="en-AU"/>
            </a:p>
          </p:txBody>
        </p:sp>
        <p:sp>
          <p:nvSpPr>
            <p:cNvPr id="85" name="Oval 40"/>
            <p:cNvSpPr>
              <a:spLocks noChangeArrowheads="1"/>
            </p:cNvSpPr>
            <p:nvPr/>
          </p:nvSpPr>
          <p:spPr bwMode="auto">
            <a:xfrm>
              <a:off x="10285" y="4976"/>
              <a:ext cx="175" cy="175"/>
            </a:xfrm>
            <a:prstGeom prst="ellipse">
              <a:avLst/>
            </a:prstGeom>
            <a:solidFill>
              <a:srgbClr val="00FFFF"/>
            </a:solidFill>
            <a:ln w="9525">
              <a:solidFill>
                <a:srgbClr val="00FFFF"/>
              </a:solidFill>
              <a:round/>
              <a:headEnd/>
              <a:tailEnd/>
            </a:ln>
          </p:spPr>
          <p:txBody>
            <a:bodyPr/>
            <a:lstStyle/>
            <a:p>
              <a:endParaRPr lang="en-AU"/>
            </a:p>
          </p:txBody>
        </p:sp>
        <p:sp>
          <p:nvSpPr>
            <p:cNvPr id="86" name="Oval 41"/>
            <p:cNvSpPr>
              <a:spLocks noChangeArrowheads="1"/>
            </p:cNvSpPr>
            <p:nvPr/>
          </p:nvSpPr>
          <p:spPr bwMode="auto">
            <a:xfrm>
              <a:off x="4748" y="5794"/>
              <a:ext cx="176" cy="176"/>
            </a:xfrm>
            <a:prstGeom prst="ellipse">
              <a:avLst/>
            </a:prstGeom>
            <a:solidFill>
              <a:srgbClr val="00FFFF"/>
            </a:solidFill>
            <a:ln w="9525">
              <a:solidFill>
                <a:srgbClr val="00FFFF"/>
              </a:solidFill>
              <a:round/>
              <a:headEnd/>
              <a:tailEnd/>
            </a:ln>
          </p:spPr>
          <p:txBody>
            <a:bodyPr/>
            <a:lstStyle/>
            <a:p>
              <a:endParaRPr lang="en-AU"/>
            </a:p>
          </p:txBody>
        </p:sp>
        <p:sp>
          <p:nvSpPr>
            <p:cNvPr id="87" name="Oval 42"/>
            <p:cNvSpPr>
              <a:spLocks noChangeArrowheads="1"/>
            </p:cNvSpPr>
            <p:nvPr/>
          </p:nvSpPr>
          <p:spPr bwMode="auto">
            <a:xfrm>
              <a:off x="5441" y="5794"/>
              <a:ext cx="176" cy="176"/>
            </a:xfrm>
            <a:prstGeom prst="ellipse">
              <a:avLst/>
            </a:prstGeom>
            <a:solidFill>
              <a:srgbClr val="00FFFF"/>
            </a:solidFill>
            <a:ln w="9525">
              <a:solidFill>
                <a:srgbClr val="00FFFF"/>
              </a:solidFill>
              <a:round/>
              <a:headEnd/>
              <a:tailEnd/>
            </a:ln>
          </p:spPr>
          <p:txBody>
            <a:bodyPr/>
            <a:lstStyle/>
            <a:p>
              <a:endParaRPr lang="en-AU"/>
            </a:p>
          </p:txBody>
        </p:sp>
        <p:sp>
          <p:nvSpPr>
            <p:cNvPr id="88" name="Oval 43"/>
            <p:cNvSpPr>
              <a:spLocks noChangeArrowheads="1"/>
            </p:cNvSpPr>
            <p:nvPr/>
          </p:nvSpPr>
          <p:spPr bwMode="auto">
            <a:xfrm>
              <a:off x="6133" y="5794"/>
              <a:ext cx="175" cy="176"/>
            </a:xfrm>
            <a:prstGeom prst="ellipse">
              <a:avLst/>
            </a:prstGeom>
            <a:solidFill>
              <a:srgbClr val="00FFFF"/>
            </a:solidFill>
            <a:ln w="9525">
              <a:solidFill>
                <a:srgbClr val="00FFFF"/>
              </a:solidFill>
              <a:round/>
              <a:headEnd/>
              <a:tailEnd/>
            </a:ln>
          </p:spPr>
          <p:txBody>
            <a:bodyPr/>
            <a:lstStyle/>
            <a:p>
              <a:endParaRPr lang="en-AU"/>
            </a:p>
          </p:txBody>
        </p:sp>
        <p:sp>
          <p:nvSpPr>
            <p:cNvPr id="89" name="Oval 44"/>
            <p:cNvSpPr>
              <a:spLocks noChangeArrowheads="1"/>
            </p:cNvSpPr>
            <p:nvPr/>
          </p:nvSpPr>
          <p:spPr bwMode="auto">
            <a:xfrm>
              <a:off x="6825" y="5794"/>
              <a:ext cx="176" cy="176"/>
            </a:xfrm>
            <a:prstGeom prst="ellipse">
              <a:avLst/>
            </a:prstGeom>
            <a:solidFill>
              <a:srgbClr val="00FFFF"/>
            </a:solidFill>
            <a:ln w="9525">
              <a:solidFill>
                <a:srgbClr val="00FFFF"/>
              </a:solidFill>
              <a:round/>
              <a:headEnd/>
              <a:tailEnd/>
            </a:ln>
          </p:spPr>
          <p:txBody>
            <a:bodyPr/>
            <a:lstStyle/>
            <a:p>
              <a:endParaRPr lang="en-AU"/>
            </a:p>
          </p:txBody>
        </p:sp>
        <p:sp>
          <p:nvSpPr>
            <p:cNvPr id="90" name="Oval 45"/>
            <p:cNvSpPr>
              <a:spLocks noChangeArrowheads="1"/>
            </p:cNvSpPr>
            <p:nvPr/>
          </p:nvSpPr>
          <p:spPr bwMode="auto">
            <a:xfrm>
              <a:off x="7517" y="5794"/>
              <a:ext cx="175" cy="176"/>
            </a:xfrm>
            <a:prstGeom prst="ellipse">
              <a:avLst/>
            </a:prstGeom>
            <a:solidFill>
              <a:srgbClr val="00FFFF"/>
            </a:solidFill>
            <a:ln w="9525">
              <a:solidFill>
                <a:srgbClr val="00FFFF"/>
              </a:solidFill>
              <a:round/>
              <a:headEnd/>
              <a:tailEnd/>
            </a:ln>
          </p:spPr>
          <p:txBody>
            <a:bodyPr/>
            <a:lstStyle/>
            <a:p>
              <a:endParaRPr lang="en-AU"/>
            </a:p>
          </p:txBody>
        </p:sp>
        <p:sp>
          <p:nvSpPr>
            <p:cNvPr id="91" name="Oval 46"/>
            <p:cNvSpPr>
              <a:spLocks noChangeArrowheads="1"/>
            </p:cNvSpPr>
            <p:nvPr/>
          </p:nvSpPr>
          <p:spPr bwMode="auto">
            <a:xfrm>
              <a:off x="8209" y="5794"/>
              <a:ext cx="176" cy="176"/>
            </a:xfrm>
            <a:prstGeom prst="ellipse">
              <a:avLst/>
            </a:prstGeom>
            <a:solidFill>
              <a:srgbClr val="00FFFF"/>
            </a:solidFill>
            <a:ln w="9525">
              <a:solidFill>
                <a:srgbClr val="00FFFF"/>
              </a:solidFill>
              <a:round/>
              <a:headEnd/>
              <a:tailEnd/>
            </a:ln>
          </p:spPr>
          <p:txBody>
            <a:bodyPr/>
            <a:lstStyle/>
            <a:p>
              <a:endParaRPr lang="en-AU"/>
            </a:p>
          </p:txBody>
        </p:sp>
        <p:sp>
          <p:nvSpPr>
            <p:cNvPr id="92" name="Oval 47"/>
            <p:cNvSpPr>
              <a:spLocks noChangeArrowheads="1"/>
            </p:cNvSpPr>
            <p:nvPr/>
          </p:nvSpPr>
          <p:spPr bwMode="auto">
            <a:xfrm>
              <a:off x="8901" y="5794"/>
              <a:ext cx="175" cy="176"/>
            </a:xfrm>
            <a:prstGeom prst="ellipse">
              <a:avLst/>
            </a:prstGeom>
            <a:solidFill>
              <a:srgbClr val="00FFFF"/>
            </a:solidFill>
            <a:ln w="9525">
              <a:solidFill>
                <a:srgbClr val="00FFFF"/>
              </a:solidFill>
              <a:round/>
              <a:headEnd/>
              <a:tailEnd/>
            </a:ln>
          </p:spPr>
          <p:txBody>
            <a:bodyPr/>
            <a:lstStyle/>
            <a:p>
              <a:endParaRPr lang="en-AU"/>
            </a:p>
          </p:txBody>
        </p:sp>
        <p:sp>
          <p:nvSpPr>
            <p:cNvPr id="93" name="Oval 48"/>
            <p:cNvSpPr>
              <a:spLocks noChangeArrowheads="1"/>
            </p:cNvSpPr>
            <p:nvPr/>
          </p:nvSpPr>
          <p:spPr bwMode="auto">
            <a:xfrm>
              <a:off x="9593" y="5794"/>
              <a:ext cx="176" cy="176"/>
            </a:xfrm>
            <a:prstGeom prst="ellipse">
              <a:avLst/>
            </a:prstGeom>
            <a:solidFill>
              <a:srgbClr val="00FFFF"/>
            </a:solidFill>
            <a:ln w="9525">
              <a:solidFill>
                <a:srgbClr val="00FFFF"/>
              </a:solidFill>
              <a:round/>
              <a:headEnd/>
              <a:tailEnd/>
            </a:ln>
          </p:spPr>
          <p:txBody>
            <a:bodyPr/>
            <a:lstStyle/>
            <a:p>
              <a:endParaRPr lang="en-AU"/>
            </a:p>
          </p:txBody>
        </p:sp>
        <p:sp>
          <p:nvSpPr>
            <p:cNvPr id="94" name="Oval 49"/>
            <p:cNvSpPr>
              <a:spLocks noChangeArrowheads="1"/>
            </p:cNvSpPr>
            <p:nvPr/>
          </p:nvSpPr>
          <p:spPr bwMode="auto">
            <a:xfrm>
              <a:off x="10285" y="5794"/>
              <a:ext cx="175" cy="176"/>
            </a:xfrm>
            <a:prstGeom prst="ellipse">
              <a:avLst/>
            </a:prstGeom>
            <a:solidFill>
              <a:srgbClr val="00FFFF"/>
            </a:solidFill>
            <a:ln w="9525">
              <a:solidFill>
                <a:srgbClr val="00FFFF"/>
              </a:solidFill>
              <a:round/>
              <a:headEnd/>
              <a:tailEnd/>
            </a:ln>
          </p:spPr>
          <p:txBody>
            <a:bodyPr/>
            <a:lstStyle/>
            <a:p>
              <a:endParaRPr lang="en-AU"/>
            </a:p>
          </p:txBody>
        </p:sp>
        <p:sp>
          <p:nvSpPr>
            <p:cNvPr id="95" name="Oval 50"/>
            <p:cNvSpPr>
              <a:spLocks noChangeArrowheads="1"/>
            </p:cNvSpPr>
            <p:nvPr/>
          </p:nvSpPr>
          <p:spPr bwMode="auto">
            <a:xfrm>
              <a:off x="5441" y="6614"/>
              <a:ext cx="176" cy="175"/>
            </a:xfrm>
            <a:prstGeom prst="ellipse">
              <a:avLst/>
            </a:prstGeom>
            <a:solidFill>
              <a:srgbClr val="00FFFF"/>
            </a:solidFill>
            <a:ln w="9525">
              <a:solidFill>
                <a:srgbClr val="00FFFF"/>
              </a:solidFill>
              <a:round/>
              <a:headEnd/>
              <a:tailEnd/>
            </a:ln>
          </p:spPr>
          <p:txBody>
            <a:bodyPr/>
            <a:lstStyle/>
            <a:p>
              <a:endParaRPr lang="en-AU"/>
            </a:p>
          </p:txBody>
        </p:sp>
        <p:sp>
          <p:nvSpPr>
            <p:cNvPr id="96" name="Oval 51"/>
            <p:cNvSpPr>
              <a:spLocks noChangeArrowheads="1"/>
            </p:cNvSpPr>
            <p:nvPr/>
          </p:nvSpPr>
          <p:spPr bwMode="auto">
            <a:xfrm>
              <a:off x="6133" y="6614"/>
              <a:ext cx="175" cy="175"/>
            </a:xfrm>
            <a:prstGeom prst="ellipse">
              <a:avLst/>
            </a:prstGeom>
            <a:solidFill>
              <a:srgbClr val="00FFFF"/>
            </a:solidFill>
            <a:ln w="9525">
              <a:solidFill>
                <a:srgbClr val="00FFFF"/>
              </a:solidFill>
              <a:round/>
              <a:headEnd/>
              <a:tailEnd/>
            </a:ln>
          </p:spPr>
          <p:txBody>
            <a:bodyPr/>
            <a:lstStyle/>
            <a:p>
              <a:endParaRPr lang="en-AU"/>
            </a:p>
          </p:txBody>
        </p:sp>
        <p:sp>
          <p:nvSpPr>
            <p:cNvPr id="97" name="Oval 52"/>
            <p:cNvSpPr>
              <a:spLocks noChangeArrowheads="1"/>
            </p:cNvSpPr>
            <p:nvPr/>
          </p:nvSpPr>
          <p:spPr bwMode="auto">
            <a:xfrm>
              <a:off x="6825" y="6614"/>
              <a:ext cx="176" cy="175"/>
            </a:xfrm>
            <a:prstGeom prst="ellipse">
              <a:avLst/>
            </a:prstGeom>
            <a:solidFill>
              <a:srgbClr val="00FFFF"/>
            </a:solidFill>
            <a:ln w="9525">
              <a:solidFill>
                <a:srgbClr val="00FFFF"/>
              </a:solidFill>
              <a:round/>
              <a:headEnd/>
              <a:tailEnd/>
            </a:ln>
          </p:spPr>
          <p:txBody>
            <a:bodyPr/>
            <a:lstStyle/>
            <a:p>
              <a:endParaRPr lang="en-AU"/>
            </a:p>
          </p:txBody>
        </p:sp>
        <p:sp>
          <p:nvSpPr>
            <p:cNvPr id="98" name="Oval 53"/>
            <p:cNvSpPr>
              <a:spLocks noChangeArrowheads="1"/>
            </p:cNvSpPr>
            <p:nvPr/>
          </p:nvSpPr>
          <p:spPr bwMode="auto">
            <a:xfrm>
              <a:off x="7517" y="6614"/>
              <a:ext cx="175" cy="175"/>
            </a:xfrm>
            <a:prstGeom prst="ellipse">
              <a:avLst/>
            </a:prstGeom>
            <a:solidFill>
              <a:srgbClr val="00FFFF"/>
            </a:solidFill>
            <a:ln w="9525">
              <a:solidFill>
                <a:srgbClr val="00FFFF"/>
              </a:solidFill>
              <a:round/>
              <a:headEnd/>
              <a:tailEnd/>
            </a:ln>
          </p:spPr>
          <p:txBody>
            <a:bodyPr/>
            <a:lstStyle/>
            <a:p>
              <a:endParaRPr lang="en-AU"/>
            </a:p>
          </p:txBody>
        </p:sp>
        <p:sp>
          <p:nvSpPr>
            <p:cNvPr id="99" name="Oval 54"/>
            <p:cNvSpPr>
              <a:spLocks noChangeArrowheads="1"/>
            </p:cNvSpPr>
            <p:nvPr/>
          </p:nvSpPr>
          <p:spPr bwMode="auto">
            <a:xfrm>
              <a:off x="8209" y="6614"/>
              <a:ext cx="176" cy="175"/>
            </a:xfrm>
            <a:prstGeom prst="ellipse">
              <a:avLst/>
            </a:prstGeom>
            <a:solidFill>
              <a:srgbClr val="00FFFF"/>
            </a:solidFill>
            <a:ln w="9525">
              <a:solidFill>
                <a:srgbClr val="00FFFF"/>
              </a:solidFill>
              <a:round/>
              <a:headEnd/>
              <a:tailEnd/>
            </a:ln>
          </p:spPr>
          <p:txBody>
            <a:bodyPr/>
            <a:lstStyle/>
            <a:p>
              <a:endParaRPr lang="en-AU"/>
            </a:p>
          </p:txBody>
        </p:sp>
        <p:sp>
          <p:nvSpPr>
            <p:cNvPr id="100" name="Oval 55"/>
            <p:cNvSpPr>
              <a:spLocks noChangeArrowheads="1"/>
            </p:cNvSpPr>
            <p:nvPr/>
          </p:nvSpPr>
          <p:spPr bwMode="auto">
            <a:xfrm>
              <a:off x="8901" y="6614"/>
              <a:ext cx="175" cy="175"/>
            </a:xfrm>
            <a:prstGeom prst="ellipse">
              <a:avLst/>
            </a:prstGeom>
            <a:solidFill>
              <a:srgbClr val="00FFFF"/>
            </a:solidFill>
            <a:ln w="9525">
              <a:solidFill>
                <a:srgbClr val="00FFFF"/>
              </a:solidFill>
              <a:round/>
              <a:headEnd/>
              <a:tailEnd/>
            </a:ln>
          </p:spPr>
          <p:txBody>
            <a:bodyPr/>
            <a:lstStyle/>
            <a:p>
              <a:endParaRPr lang="en-AU"/>
            </a:p>
          </p:txBody>
        </p:sp>
        <p:sp>
          <p:nvSpPr>
            <p:cNvPr id="101" name="Oval 56"/>
            <p:cNvSpPr>
              <a:spLocks noChangeArrowheads="1"/>
            </p:cNvSpPr>
            <p:nvPr/>
          </p:nvSpPr>
          <p:spPr bwMode="auto">
            <a:xfrm>
              <a:off x="9593" y="6614"/>
              <a:ext cx="176" cy="175"/>
            </a:xfrm>
            <a:prstGeom prst="ellipse">
              <a:avLst/>
            </a:prstGeom>
            <a:solidFill>
              <a:srgbClr val="00FFFF"/>
            </a:solidFill>
            <a:ln w="9525">
              <a:solidFill>
                <a:srgbClr val="00FFFF"/>
              </a:solidFill>
              <a:round/>
              <a:headEnd/>
              <a:tailEnd/>
            </a:ln>
          </p:spPr>
          <p:txBody>
            <a:bodyPr/>
            <a:lstStyle/>
            <a:p>
              <a:endParaRPr lang="en-AU"/>
            </a:p>
          </p:txBody>
        </p:sp>
        <p:sp>
          <p:nvSpPr>
            <p:cNvPr id="102" name="Oval 57"/>
            <p:cNvSpPr>
              <a:spLocks noChangeArrowheads="1"/>
            </p:cNvSpPr>
            <p:nvPr/>
          </p:nvSpPr>
          <p:spPr bwMode="auto">
            <a:xfrm>
              <a:off x="10285" y="6614"/>
              <a:ext cx="175" cy="175"/>
            </a:xfrm>
            <a:prstGeom prst="ellipse">
              <a:avLst/>
            </a:prstGeom>
            <a:solidFill>
              <a:srgbClr val="00FFFF"/>
            </a:solidFill>
            <a:ln w="9525">
              <a:solidFill>
                <a:srgbClr val="00FFFF"/>
              </a:solidFill>
              <a:round/>
              <a:headEnd/>
              <a:tailEnd/>
            </a:ln>
          </p:spPr>
          <p:txBody>
            <a:bodyPr/>
            <a:lstStyle/>
            <a:p>
              <a:endParaRPr lang="en-AU"/>
            </a:p>
          </p:txBody>
        </p:sp>
        <p:sp>
          <p:nvSpPr>
            <p:cNvPr id="103" name="Oval 58"/>
            <p:cNvSpPr>
              <a:spLocks noChangeArrowheads="1"/>
            </p:cNvSpPr>
            <p:nvPr/>
          </p:nvSpPr>
          <p:spPr bwMode="auto">
            <a:xfrm>
              <a:off x="6133" y="7432"/>
              <a:ext cx="175" cy="175"/>
            </a:xfrm>
            <a:prstGeom prst="ellipse">
              <a:avLst/>
            </a:prstGeom>
            <a:solidFill>
              <a:srgbClr val="00FFFF"/>
            </a:solidFill>
            <a:ln w="9525">
              <a:solidFill>
                <a:srgbClr val="00FFFF"/>
              </a:solidFill>
              <a:round/>
              <a:headEnd/>
              <a:tailEnd/>
            </a:ln>
          </p:spPr>
          <p:txBody>
            <a:bodyPr/>
            <a:lstStyle/>
            <a:p>
              <a:endParaRPr lang="en-AU"/>
            </a:p>
          </p:txBody>
        </p:sp>
        <p:sp>
          <p:nvSpPr>
            <p:cNvPr id="104" name="Oval 59"/>
            <p:cNvSpPr>
              <a:spLocks noChangeArrowheads="1"/>
            </p:cNvSpPr>
            <p:nvPr/>
          </p:nvSpPr>
          <p:spPr bwMode="auto">
            <a:xfrm>
              <a:off x="6825" y="7432"/>
              <a:ext cx="176" cy="175"/>
            </a:xfrm>
            <a:prstGeom prst="ellipse">
              <a:avLst/>
            </a:prstGeom>
            <a:solidFill>
              <a:srgbClr val="00FFFF"/>
            </a:solidFill>
            <a:ln w="9525">
              <a:solidFill>
                <a:srgbClr val="00FFFF"/>
              </a:solidFill>
              <a:round/>
              <a:headEnd/>
              <a:tailEnd/>
            </a:ln>
          </p:spPr>
          <p:txBody>
            <a:bodyPr/>
            <a:lstStyle/>
            <a:p>
              <a:endParaRPr lang="en-AU"/>
            </a:p>
          </p:txBody>
        </p:sp>
        <p:sp>
          <p:nvSpPr>
            <p:cNvPr id="105" name="Oval 60"/>
            <p:cNvSpPr>
              <a:spLocks noChangeArrowheads="1"/>
            </p:cNvSpPr>
            <p:nvPr/>
          </p:nvSpPr>
          <p:spPr bwMode="auto">
            <a:xfrm>
              <a:off x="7517" y="7432"/>
              <a:ext cx="175" cy="175"/>
            </a:xfrm>
            <a:prstGeom prst="ellipse">
              <a:avLst/>
            </a:prstGeom>
            <a:solidFill>
              <a:srgbClr val="00FFFF"/>
            </a:solidFill>
            <a:ln w="9525">
              <a:solidFill>
                <a:srgbClr val="00FFFF"/>
              </a:solidFill>
              <a:round/>
              <a:headEnd/>
              <a:tailEnd/>
            </a:ln>
          </p:spPr>
          <p:txBody>
            <a:bodyPr/>
            <a:lstStyle/>
            <a:p>
              <a:endParaRPr lang="en-AU"/>
            </a:p>
          </p:txBody>
        </p:sp>
        <p:sp>
          <p:nvSpPr>
            <p:cNvPr id="106" name="Oval 61"/>
            <p:cNvSpPr>
              <a:spLocks noChangeArrowheads="1"/>
            </p:cNvSpPr>
            <p:nvPr/>
          </p:nvSpPr>
          <p:spPr bwMode="auto">
            <a:xfrm>
              <a:off x="8209" y="7432"/>
              <a:ext cx="176" cy="175"/>
            </a:xfrm>
            <a:prstGeom prst="ellipse">
              <a:avLst/>
            </a:prstGeom>
            <a:solidFill>
              <a:srgbClr val="00FFFF"/>
            </a:solidFill>
            <a:ln w="9525">
              <a:solidFill>
                <a:srgbClr val="00FFFF"/>
              </a:solidFill>
              <a:round/>
              <a:headEnd/>
              <a:tailEnd/>
            </a:ln>
          </p:spPr>
          <p:txBody>
            <a:bodyPr/>
            <a:lstStyle/>
            <a:p>
              <a:endParaRPr lang="en-AU"/>
            </a:p>
          </p:txBody>
        </p:sp>
        <p:sp>
          <p:nvSpPr>
            <p:cNvPr id="107" name="Oval 62"/>
            <p:cNvSpPr>
              <a:spLocks noChangeArrowheads="1"/>
            </p:cNvSpPr>
            <p:nvPr/>
          </p:nvSpPr>
          <p:spPr bwMode="auto">
            <a:xfrm>
              <a:off x="8901" y="7432"/>
              <a:ext cx="175" cy="175"/>
            </a:xfrm>
            <a:prstGeom prst="ellipse">
              <a:avLst/>
            </a:prstGeom>
            <a:solidFill>
              <a:srgbClr val="00FFFF"/>
            </a:solidFill>
            <a:ln w="9525">
              <a:solidFill>
                <a:srgbClr val="00FFFF"/>
              </a:solidFill>
              <a:round/>
              <a:headEnd/>
              <a:tailEnd/>
            </a:ln>
          </p:spPr>
          <p:txBody>
            <a:bodyPr/>
            <a:lstStyle/>
            <a:p>
              <a:endParaRPr lang="en-AU"/>
            </a:p>
          </p:txBody>
        </p:sp>
        <p:sp>
          <p:nvSpPr>
            <p:cNvPr id="108" name="Oval 63"/>
            <p:cNvSpPr>
              <a:spLocks noChangeArrowheads="1"/>
            </p:cNvSpPr>
            <p:nvPr/>
          </p:nvSpPr>
          <p:spPr bwMode="auto">
            <a:xfrm>
              <a:off x="9593" y="7432"/>
              <a:ext cx="176" cy="175"/>
            </a:xfrm>
            <a:prstGeom prst="ellipse">
              <a:avLst/>
            </a:prstGeom>
            <a:solidFill>
              <a:srgbClr val="00FFFF"/>
            </a:solidFill>
            <a:ln w="9525">
              <a:solidFill>
                <a:srgbClr val="00FFFF"/>
              </a:solidFill>
              <a:round/>
              <a:headEnd/>
              <a:tailEnd/>
            </a:ln>
          </p:spPr>
          <p:txBody>
            <a:bodyPr/>
            <a:lstStyle/>
            <a:p>
              <a:endParaRPr lang="en-AU"/>
            </a:p>
          </p:txBody>
        </p:sp>
        <p:sp>
          <p:nvSpPr>
            <p:cNvPr id="109" name="Oval 64"/>
            <p:cNvSpPr>
              <a:spLocks noChangeArrowheads="1"/>
            </p:cNvSpPr>
            <p:nvPr/>
          </p:nvSpPr>
          <p:spPr bwMode="auto">
            <a:xfrm>
              <a:off x="10285" y="7432"/>
              <a:ext cx="175" cy="175"/>
            </a:xfrm>
            <a:prstGeom prst="ellipse">
              <a:avLst/>
            </a:prstGeom>
            <a:solidFill>
              <a:srgbClr val="00FFFF"/>
            </a:solidFill>
            <a:ln w="9525">
              <a:solidFill>
                <a:srgbClr val="00FFFF"/>
              </a:solidFill>
              <a:round/>
              <a:headEnd/>
              <a:tailEnd/>
            </a:ln>
          </p:spPr>
          <p:txBody>
            <a:bodyPr/>
            <a:lstStyle/>
            <a:p>
              <a:endParaRPr lang="en-AU"/>
            </a:p>
          </p:txBody>
        </p:sp>
        <p:sp>
          <p:nvSpPr>
            <p:cNvPr id="110" name="Oval 65"/>
            <p:cNvSpPr>
              <a:spLocks noChangeArrowheads="1"/>
            </p:cNvSpPr>
            <p:nvPr/>
          </p:nvSpPr>
          <p:spPr bwMode="auto">
            <a:xfrm>
              <a:off x="6825" y="8251"/>
              <a:ext cx="176" cy="176"/>
            </a:xfrm>
            <a:prstGeom prst="ellipse">
              <a:avLst/>
            </a:prstGeom>
            <a:solidFill>
              <a:srgbClr val="00FFFF"/>
            </a:solidFill>
            <a:ln w="9525">
              <a:solidFill>
                <a:srgbClr val="00FFFF"/>
              </a:solidFill>
              <a:round/>
              <a:headEnd/>
              <a:tailEnd/>
            </a:ln>
          </p:spPr>
          <p:txBody>
            <a:bodyPr/>
            <a:lstStyle/>
            <a:p>
              <a:endParaRPr lang="en-AU"/>
            </a:p>
          </p:txBody>
        </p:sp>
        <p:sp>
          <p:nvSpPr>
            <p:cNvPr id="111" name="Oval 66"/>
            <p:cNvSpPr>
              <a:spLocks noChangeArrowheads="1"/>
            </p:cNvSpPr>
            <p:nvPr/>
          </p:nvSpPr>
          <p:spPr bwMode="auto">
            <a:xfrm>
              <a:off x="7517" y="8251"/>
              <a:ext cx="175" cy="176"/>
            </a:xfrm>
            <a:prstGeom prst="ellipse">
              <a:avLst/>
            </a:prstGeom>
            <a:solidFill>
              <a:srgbClr val="00FFFF"/>
            </a:solidFill>
            <a:ln w="9525">
              <a:solidFill>
                <a:srgbClr val="00FFFF"/>
              </a:solidFill>
              <a:round/>
              <a:headEnd/>
              <a:tailEnd/>
            </a:ln>
          </p:spPr>
          <p:txBody>
            <a:bodyPr/>
            <a:lstStyle/>
            <a:p>
              <a:endParaRPr lang="en-AU"/>
            </a:p>
          </p:txBody>
        </p:sp>
        <p:sp>
          <p:nvSpPr>
            <p:cNvPr id="112" name="Oval 67"/>
            <p:cNvSpPr>
              <a:spLocks noChangeArrowheads="1"/>
            </p:cNvSpPr>
            <p:nvPr/>
          </p:nvSpPr>
          <p:spPr bwMode="auto">
            <a:xfrm>
              <a:off x="8209" y="8251"/>
              <a:ext cx="176" cy="176"/>
            </a:xfrm>
            <a:prstGeom prst="ellipse">
              <a:avLst/>
            </a:prstGeom>
            <a:solidFill>
              <a:srgbClr val="00FFFF"/>
            </a:solidFill>
            <a:ln w="9525">
              <a:solidFill>
                <a:srgbClr val="00FFFF"/>
              </a:solidFill>
              <a:round/>
              <a:headEnd/>
              <a:tailEnd/>
            </a:ln>
          </p:spPr>
          <p:txBody>
            <a:bodyPr/>
            <a:lstStyle/>
            <a:p>
              <a:endParaRPr lang="en-AU"/>
            </a:p>
          </p:txBody>
        </p:sp>
        <p:sp>
          <p:nvSpPr>
            <p:cNvPr id="113" name="Oval 68"/>
            <p:cNvSpPr>
              <a:spLocks noChangeArrowheads="1"/>
            </p:cNvSpPr>
            <p:nvPr/>
          </p:nvSpPr>
          <p:spPr bwMode="auto">
            <a:xfrm>
              <a:off x="8901" y="8251"/>
              <a:ext cx="175" cy="176"/>
            </a:xfrm>
            <a:prstGeom prst="ellipse">
              <a:avLst/>
            </a:prstGeom>
            <a:solidFill>
              <a:srgbClr val="00FFFF"/>
            </a:solidFill>
            <a:ln w="9525">
              <a:solidFill>
                <a:srgbClr val="00FFFF"/>
              </a:solidFill>
              <a:round/>
              <a:headEnd/>
              <a:tailEnd/>
            </a:ln>
          </p:spPr>
          <p:txBody>
            <a:bodyPr/>
            <a:lstStyle/>
            <a:p>
              <a:endParaRPr lang="en-AU"/>
            </a:p>
          </p:txBody>
        </p:sp>
        <p:sp>
          <p:nvSpPr>
            <p:cNvPr id="114" name="Oval 69"/>
            <p:cNvSpPr>
              <a:spLocks noChangeArrowheads="1"/>
            </p:cNvSpPr>
            <p:nvPr/>
          </p:nvSpPr>
          <p:spPr bwMode="auto">
            <a:xfrm>
              <a:off x="9593" y="8251"/>
              <a:ext cx="176" cy="176"/>
            </a:xfrm>
            <a:prstGeom prst="ellipse">
              <a:avLst/>
            </a:prstGeom>
            <a:solidFill>
              <a:srgbClr val="00FFFF"/>
            </a:solidFill>
            <a:ln w="9525">
              <a:solidFill>
                <a:srgbClr val="00FFFF"/>
              </a:solidFill>
              <a:round/>
              <a:headEnd/>
              <a:tailEnd/>
            </a:ln>
          </p:spPr>
          <p:txBody>
            <a:bodyPr/>
            <a:lstStyle/>
            <a:p>
              <a:endParaRPr lang="en-AU"/>
            </a:p>
          </p:txBody>
        </p:sp>
        <p:sp>
          <p:nvSpPr>
            <p:cNvPr id="115" name="Oval 70"/>
            <p:cNvSpPr>
              <a:spLocks noChangeArrowheads="1"/>
            </p:cNvSpPr>
            <p:nvPr/>
          </p:nvSpPr>
          <p:spPr bwMode="auto">
            <a:xfrm>
              <a:off x="10285" y="8251"/>
              <a:ext cx="175" cy="176"/>
            </a:xfrm>
            <a:prstGeom prst="ellipse">
              <a:avLst/>
            </a:prstGeom>
            <a:solidFill>
              <a:srgbClr val="00FFFF"/>
            </a:solidFill>
            <a:ln w="9525">
              <a:solidFill>
                <a:srgbClr val="00FFFF"/>
              </a:solidFill>
              <a:round/>
              <a:headEnd/>
              <a:tailEnd/>
            </a:ln>
          </p:spPr>
          <p:txBody>
            <a:bodyPr/>
            <a:lstStyle/>
            <a:p>
              <a:endParaRPr lang="en-AU"/>
            </a:p>
          </p:txBody>
        </p:sp>
      </p:grpSp>
      <p:grpSp>
        <p:nvGrpSpPr>
          <p:cNvPr id="116" name="Group 115"/>
          <p:cNvGrpSpPr/>
          <p:nvPr/>
        </p:nvGrpSpPr>
        <p:grpSpPr>
          <a:xfrm>
            <a:off x="2524305" y="1668698"/>
            <a:ext cx="2159889" cy="1378875"/>
            <a:chOff x="3898786" y="2476772"/>
            <a:chExt cx="1555459" cy="1378875"/>
          </a:xfrm>
        </p:grpSpPr>
        <p:sp>
          <p:nvSpPr>
            <p:cNvPr id="117" name="Cloud 116"/>
            <p:cNvSpPr/>
            <p:nvPr/>
          </p:nvSpPr>
          <p:spPr bwMode="auto">
            <a:xfrm rot="3700740">
              <a:off x="3999908" y="2495005"/>
              <a:ext cx="1378875" cy="1342409"/>
            </a:xfrm>
            <a:prstGeom prst="cloud">
              <a:avLst/>
            </a:prstGeom>
            <a:solidFill>
              <a:srgbClr val="000000">
                <a:alpha val="6000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18" name="TextBox 117"/>
            <p:cNvSpPr txBox="1"/>
            <p:nvPr/>
          </p:nvSpPr>
          <p:spPr>
            <a:xfrm>
              <a:off x="3898786" y="2790563"/>
              <a:ext cx="1555459" cy="724985"/>
            </a:xfrm>
            <a:prstGeom prst="rect">
              <a:avLst/>
            </a:prstGeom>
            <a:noFill/>
          </p:spPr>
          <p:txBody>
            <a:bodyPr wrap="square" rtlCol="0">
              <a:spAutoFit/>
            </a:bodyPr>
            <a:lstStyle/>
            <a:p>
              <a:pPr>
                <a:lnSpc>
                  <a:spcPts val="1600"/>
                </a:lnSpc>
              </a:pPr>
              <a:r>
                <a:rPr lang="en-AU" sz="2000" b="0" dirty="0" smtClean="0">
                  <a:latin typeface="Arial Narrow" pitchFamily="34" charset="0"/>
                </a:rPr>
                <a:t>even darker </a:t>
              </a:r>
              <a:br>
                <a:rPr lang="en-AU" sz="2000" b="0" dirty="0" smtClean="0">
                  <a:latin typeface="Arial Narrow" pitchFamily="34" charset="0"/>
                </a:rPr>
              </a:br>
              <a:r>
                <a:rPr lang="en-AU" sz="2000" b="0" dirty="0" err="1" smtClean="0">
                  <a:latin typeface="Arial Narrow" pitchFamily="34" charset="0"/>
                </a:rPr>
                <a:t>eigenspectral</a:t>
              </a:r>
              <a:r>
                <a:rPr lang="en-AU" sz="2000" b="0" dirty="0" smtClean="0">
                  <a:latin typeface="Arial Narrow" pitchFamily="34" charset="0"/>
                </a:rPr>
                <a:t> </a:t>
              </a:r>
              <a:br>
                <a:rPr lang="en-AU" sz="2000" b="0" dirty="0" smtClean="0">
                  <a:latin typeface="Arial Narrow" pitchFamily="34" charset="0"/>
                </a:rPr>
              </a:br>
              <a:r>
                <a:rPr lang="en-AU" sz="2000" b="0" dirty="0" smtClean="0">
                  <a:latin typeface="Arial Narrow" pitchFamily="34" charset="0"/>
                </a:rPr>
                <a:t>composition!</a:t>
              </a:r>
              <a:endParaRPr lang="en-AU" sz="2000" b="0" dirty="0">
                <a:latin typeface="Arial Narrow" pitchFamily="34" charset="0"/>
              </a:endParaRPr>
            </a:p>
          </p:txBody>
        </p:sp>
      </p:grpSp>
      <p:grpSp>
        <p:nvGrpSpPr>
          <p:cNvPr id="119" name="Group 118"/>
          <p:cNvGrpSpPr/>
          <p:nvPr/>
        </p:nvGrpSpPr>
        <p:grpSpPr>
          <a:xfrm>
            <a:off x="5345390" y="1639684"/>
            <a:ext cx="2106930" cy="1378875"/>
            <a:chOff x="3898786" y="2476772"/>
            <a:chExt cx="1555459" cy="1378875"/>
          </a:xfrm>
        </p:grpSpPr>
        <p:sp>
          <p:nvSpPr>
            <p:cNvPr id="120" name="Cloud 119"/>
            <p:cNvSpPr/>
            <p:nvPr/>
          </p:nvSpPr>
          <p:spPr bwMode="auto">
            <a:xfrm rot="3700740">
              <a:off x="3999908" y="2495005"/>
              <a:ext cx="1378875" cy="1342409"/>
            </a:xfrm>
            <a:prstGeom prst="cloud">
              <a:avLst/>
            </a:prstGeom>
            <a:solidFill>
              <a:srgbClr val="000000">
                <a:alpha val="6000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21" name="TextBox 120"/>
            <p:cNvSpPr txBox="1"/>
            <p:nvPr/>
          </p:nvSpPr>
          <p:spPr>
            <a:xfrm>
              <a:off x="3898786" y="2790563"/>
              <a:ext cx="1555459" cy="724985"/>
            </a:xfrm>
            <a:prstGeom prst="rect">
              <a:avLst/>
            </a:prstGeom>
            <a:noFill/>
          </p:spPr>
          <p:txBody>
            <a:bodyPr wrap="square" rtlCol="0">
              <a:spAutoFit/>
            </a:bodyPr>
            <a:lstStyle/>
            <a:p>
              <a:pPr>
                <a:lnSpc>
                  <a:spcPts val="1600"/>
                </a:lnSpc>
              </a:pPr>
              <a:r>
                <a:rPr lang="en-AU" sz="2000" b="0" dirty="0" smtClean="0">
                  <a:latin typeface="Arial Narrow" pitchFamily="34" charset="0"/>
                </a:rPr>
                <a:t>visible</a:t>
              </a:r>
              <a:br>
                <a:rPr lang="en-AU" sz="2000" b="0" dirty="0" smtClean="0">
                  <a:latin typeface="Arial Narrow" pitchFamily="34" charset="0"/>
                </a:rPr>
              </a:br>
              <a:r>
                <a:rPr lang="en-AU" sz="2000" b="0" dirty="0" err="1" smtClean="0">
                  <a:latin typeface="Arial Narrow" pitchFamily="34" charset="0"/>
                </a:rPr>
                <a:t>eigenspectral</a:t>
              </a:r>
              <a:r>
                <a:rPr lang="en-AU" sz="2000" b="0" dirty="0" smtClean="0">
                  <a:latin typeface="Arial Narrow" pitchFamily="34" charset="0"/>
                </a:rPr>
                <a:t> </a:t>
              </a:r>
              <a:br>
                <a:rPr lang="en-AU" sz="2000" b="0" dirty="0" smtClean="0">
                  <a:latin typeface="Arial Narrow" pitchFamily="34" charset="0"/>
                </a:rPr>
              </a:br>
              <a:r>
                <a:rPr lang="en-AU" sz="2000" b="0" dirty="0" smtClean="0">
                  <a:latin typeface="Arial Narrow" pitchFamily="34" charset="0"/>
                </a:rPr>
                <a:t>composition</a:t>
              </a:r>
              <a:endParaRPr lang="en-AU" sz="2000" b="0" dirty="0">
                <a:latin typeface="Arial Narrow" pitchFamily="34" charset="0"/>
              </a:endParaRPr>
            </a:p>
          </p:txBody>
        </p:sp>
      </p:grpSp>
      <p:cxnSp>
        <p:nvCxnSpPr>
          <p:cNvPr id="122" name="Straight Arrow Connector 111"/>
          <p:cNvCxnSpPr>
            <a:cxnSpLocks noChangeShapeType="1"/>
          </p:cNvCxnSpPr>
          <p:nvPr/>
        </p:nvCxnSpPr>
        <p:spPr bwMode="auto">
          <a:xfrm flipV="1">
            <a:off x="7116234" y="4689779"/>
            <a:ext cx="753732" cy="687072"/>
          </a:xfrm>
          <a:prstGeom prst="straightConnector1">
            <a:avLst/>
          </a:prstGeom>
          <a:noFill/>
          <a:ln w="44450" algn="ctr">
            <a:solidFill>
              <a:srgbClr val="FF0000"/>
            </a:solidFill>
            <a:round/>
            <a:headEnd/>
            <a:tailEnd type="triangle" w="med" len="med"/>
          </a:ln>
          <a:extLst>
            <a:ext uri="{909E8E84-426E-40dd-AFC4-6F175D3DCCD1}">
              <a14:hiddenFill xmlns:a14="http://schemas.microsoft.com/office/drawing/2010/main" xmlns="">
                <a:noFill/>
              </a14:hiddenFill>
            </a:ext>
          </a:extLst>
        </p:spPr>
      </p:cxnSp>
      <p:sp>
        <p:nvSpPr>
          <p:cNvPr id="123" name="Text Box 3"/>
          <p:cNvSpPr txBox="1">
            <a:spLocks noChangeArrowheads="1"/>
          </p:cNvSpPr>
          <p:nvPr/>
        </p:nvSpPr>
        <p:spPr bwMode="auto">
          <a:xfrm>
            <a:off x="107503" y="87015"/>
            <a:ext cx="7376688" cy="584775"/>
          </a:xfrm>
          <a:prstGeom prst="rect">
            <a:avLst/>
          </a:prstGeom>
          <a:noFill/>
          <a:ln w="9525">
            <a:noFill/>
            <a:miter lim="800000"/>
            <a:headEnd/>
            <a:tailEnd/>
          </a:ln>
        </p:spPr>
        <p:txBody>
          <a:bodyPr wrap="square">
            <a:spAutoFit/>
          </a:bodyPr>
          <a:lstStyle/>
          <a:p>
            <a:pPr>
              <a:spcAft>
                <a:spcPts val="600"/>
              </a:spcAft>
              <a:defRPr/>
            </a:pPr>
            <a:r>
              <a:rPr lang="en-AU" sz="3200" dirty="0" smtClean="0">
                <a:solidFill>
                  <a:schemeClr val="bg1"/>
                </a:solidFill>
                <a:latin typeface="Arial" charset="0"/>
              </a:rPr>
              <a:t>Cross sections in deep gravity wells</a:t>
            </a:r>
            <a:endParaRPr lang="en-AU" sz="3200" dirty="0">
              <a:solidFill>
                <a:schemeClr val="bg1"/>
              </a:solidFill>
              <a:latin typeface="Arial" charset="0"/>
            </a:endParaRPr>
          </a:p>
        </p:txBody>
      </p:sp>
      <p:sp>
        <p:nvSpPr>
          <p:cNvPr id="124" name="Freeform 123"/>
          <p:cNvSpPr/>
          <p:nvPr/>
        </p:nvSpPr>
        <p:spPr bwMode="auto">
          <a:xfrm flipH="1">
            <a:off x="1074198" y="1183223"/>
            <a:ext cx="1567916" cy="432475"/>
          </a:xfrm>
          <a:custGeom>
            <a:avLst/>
            <a:gdLst>
              <a:gd name="connsiteX0" fmla="*/ 1538654 w 1538654"/>
              <a:gd name="connsiteY0" fmla="*/ 290146 h 536330"/>
              <a:gd name="connsiteX1" fmla="*/ 1538654 w 1538654"/>
              <a:gd name="connsiteY1" fmla="*/ 0 h 536330"/>
              <a:gd name="connsiteX2" fmla="*/ 0 w 1538654"/>
              <a:gd name="connsiteY2" fmla="*/ 0 h 536330"/>
              <a:gd name="connsiteX3" fmla="*/ 0 w 1538654"/>
              <a:gd name="connsiteY3" fmla="*/ 536330 h 536330"/>
              <a:gd name="connsiteX0" fmla="*/ 1538654 w 1538654"/>
              <a:gd name="connsiteY0" fmla="*/ 939671 h 939671"/>
              <a:gd name="connsiteX1" fmla="*/ 1538654 w 1538654"/>
              <a:gd name="connsiteY1" fmla="*/ 0 h 939671"/>
              <a:gd name="connsiteX2" fmla="*/ 0 w 1538654"/>
              <a:gd name="connsiteY2" fmla="*/ 0 h 939671"/>
              <a:gd name="connsiteX3" fmla="*/ 0 w 1538654"/>
              <a:gd name="connsiteY3" fmla="*/ 536330 h 939671"/>
            </a:gdLst>
            <a:ahLst/>
            <a:cxnLst>
              <a:cxn ang="0">
                <a:pos x="connsiteX0" y="connsiteY0"/>
              </a:cxn>
              <a:cxn ang="0">
                <a:pos x="connsiteX1" y="connsiteY1"/>
              </a:cxn>
              <a:cxn ang="0">
                <a:pos x="connsiteX2" y="connsiteY2"/>
              </a:cxn>
              <a:cxn ang="0">
                <a:pos x="connsiteX3" y="connsiteY3"/>
              </a:cxn>
            </a:cxnLst>
            <a:rect l="l" t="t" r="r" b="b"/>
            <a:pathLst>
              <a:path w="1538654" h="939671">
                <a:moveTo>
                  <a:pt x="1538654" y="939671"/>
                </a:moveTo>
                <a:lnTo>
                  <a:pt x="1538654" y="0"/>
                </a:lnTo>
                <a:lnTo>
                  <a:pt x="0" y="0"/>
                </a:lnTo>
                <a:lnTo>
                  <a:pt x="0" y="536330"/>
                </a:lnTo>
              </a:path>
            </a:pathLst>
          </a:custGeom>
          <a:noFill/>
          <a:ln w="381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dirty="0" smtClean="0">
              <a:ln>
                <a:noFill/>
              </a:ln>
              <a:solidFill>
                <a:schemeClr val="tx1"/>
              </a:solidFill>
              <a:effectLst/>
              <a:latin typeface="Times New Roman" pitchFamily="18" charset="0"/>
            </a:endParaRPr>
          </a:p>
        </p:txBody>
      </p:sp>
      <p:grpSp>
        <p:nvGrpSpPr>
          <p:cNvPr id="125" name="Group 124"/>
          <p:cNvGrpSpPr/>
          <p:nvPr/>
        </p:nvGrpSpPr>
        <p:grpSpPr>
          <a:xfrm>
            <a:off x="5861105" y="3691454"/>
            <a:ext cx="2106930" cy="1378875"/>
            <a:chOff x="3898786" y="2476772"/>
            <a:chExt cx="1555459" cy="1378875"/>
          </a:xfrm>
        </p:grpSpPr>
        <p:sp>
          <p:nvSpPr>
            <p:cNvPr id="126" name="Cloud 125"/>
            <p:cNvSpPr/>
            <p:nvPr/>
          </p:nvSpPr>
          <p:spPr bwMode="auto">
            <a:xfrm rot="3700740">
              <a:off x="3999908" y="2495005"/>
              <a:ext cx="1378875" cy="1342409"/>
            </a:xfrm>
            <a:prstGeom prst="cloud">
              <a:avLst/>
            </a:prstGeom>
            <a:solidFill>
              <a:srgbClr val="000000">
                <a:alpha val="6000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27" name="TextBox 126"/>
            <p:cNvSpPr txBox="1"/>
            <p:nvPr/>
          </p:nvSpPr>
          <p:spPr>
            <a:xfrm>
              <a:off x="3898786" y="2790563"/>
              <a:ext cx="1555459" cy="724985"/>
            </a:xfrm>
            <a:prstGeom prst="rect">
              <a:avLst/>
            </a:prstGeom>
            <a:noFill/>
          </p:spPr>
          <p:txBody>
            <a:bodyPr wrap="square" rtlCol="0">
              <a:spAutoFit/>
            </a:bodyPr>
            <a:lstStyle/>
            <a:p>
              <a:pPr>
                <a:lnSpc>
                  <a:spcPts val="1600"/>
                </a:lnSpc>
              </a:pPr>
              <a:r>
                <a:rPr lang="en-AU" sz="2000" b="0" dirty="0" smtClean="0">
                  <a:latin typeface="Arial Narrow" pitchFamily="34" charset="0"/>
                </a:rPr>
                <a:t>visible</a:t>
              </a:r>
              <a:br>
                <a:rPr lang="en-AU" sz="2000" b="0" dirty="0" smtClean="0">
                  <a:latin typeface="Arial Narrow" pitchFamily="34" charset="0"/>
                </a:rPr>
              </a:br>
              <a:r>
                <a:rPr lang="en-AU" sz="2000" b="0" dirty="0" err="1" smtClean="0">
                  <a:latin typeface="Arial Narrow" pitchFamily="34" charset="0"/>
                </a:rPr>
                <a:t>eigenspectral</a:t>
              </a:r>
              <a:r>
                <a:rPr lang="en-AU" sz="2000" b="0" dirty="0" smtClean="0">
                  <a:latin typeface="Arial Narrow" pitchFamily="34" charset="0"/>
                </a:rPr>
                <a:t> </a:t>
              </a:r>
              <a:br>
                <a:rPr lang="en-AU" sz="2000" b="0" dirty="0" smtClean="0">
                  <a:latin typeface="Arial Narrow" pitchFamily="34" charset="0"/>
                </a:rPr>
              </a:br>
              <a:r>
                <a:rPr lang="en-AU" sz="2000" b="0" dirty="0" smtClean="0">
                  <a:latin typeface="Arial Narrow" pitchFamily="34" charset="0"/>
                </a:rPr>
                <a:t>composition</a:t>
              </a:r>
              <a:endParaRPr lang="en-AU" sz="2000" b="0" dirty="0">
                <a:latin typeface="Arial Narrow" pitchFamily="34" charset="0"/>
              </a:endParaRPr>
            </a:p>
          </p:txBody>
        </p:sp>
      </p:grpSp>
      <p:grpSp>
        <p:nvGrpSpPr>
          <p:cNvPr id="128" name="Group 127"/>
          <p:cNvGrpSpPr/>
          <p:nvPr/>
        </p:nvGrpSpPr>
        <p:grpSpPr>
          <a:xfrm>
            <a:off x="3649558" y="3770214"/>
            <a:ext cx="2159889" cy="1378875"/>
            <a:chOff x="3898786" y="2476772"/>
            <a:chExt cx="1555459" cy="1378875"/>
          </a:xfrm>
        </p:grpSpPr>
        <p:sp>
          <p:nvSpPr>
            <p:cNvPr id="129" name="Cloud 128"/>
            <p:cNvSpPr/>
            <p:nvPr/>
          </p:nvSpPr>
          <p:spPr bwMode="auto">
            <a:xfrm rot="3700740">
              <a:off x="3999908" y="2495005"/>
              <a:ext cx="1378875" cy="1342409"/>
            </a:xfrm>
            <a:prstGeom prst="cloud">
              <a:avLst/>
            </a:prstGeom>
            <a:solidFill>
              <a:srgbClr val="000000">
                <a:alpha val="6000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30" name="TextBox 129"/>
            <p:cNvSpPr txBox="1"/>
            <p:nvPr/>
          </p:nvSpPr>
          <p:spPr>
            <a:xfrm>
              <a:off x="3898786" y="2790563"/>
              <a:ext cx="1555459" cy="724985"/>
            </a:xfrm>
            <a:prstGeom prst="rect">
              <a:avLst/>
            </a:prstGeom>
            <a:noFill/>
          </p:spPr>
          <p:txBody>
            <a:bodyPr wrap="square" rtlCol="0">
              <a:spAutoFit/>
            </a:bodyPr>
            <a:lstStyle/>
            <a:p>
              <a:pPr>
                <a:lnSpc>
                  <a:spcPts val="1600"/>
                </a:lnSpc>
              </a:pPr>
              <a:r>
                <a:rPr lang="en-AU" sz="2000" b="0" dirty="0" smtClean="0">
                  <a:latin typeface="Arial Narrow" pitchFamily="34" charset="0"/>
                </a:rPr>
                <a:t>dark </a:t>
              </a:r>
              <a:br>
                <a:rPr lang="en-AU" sz="2000" b="0" dirty="0" smtClean="0">
                  <a:latin typeface="Arial Narrow" pitchFamily="34" charset="0"/>
                </a:rPr>
              </a:br>
              <a:r>
                <a:rPr lang="en-AU" sz="2000" b="0" dirty="0" err="1" smtClean="0">
                  <a:latin typeface="Arial Narrow" pitchFamily="34" charset="0"/>
                </a:rPr>
                <a:t>eigenspectral</a:t>
              </a:r>
              <a:r>
                <a:rPr lang="en-AU" sz="2000" b="0" dirty="0" smtClean="0">
                  <a:latin typeface="Arial Narrow" pitchFamily="34" charset="0"/>
                </a:rPr>
                <a:t> </a:t>
              </a:r>
              <a:br>
                <a:rPr lang="en-AU" sz="2000" b="0" dirty="0" smtClean="0">
                  <a:latin typeface="Arial Narrow" pitchFamily="34" charset="0"/>
                </a:rPr>
              </a:br>
              <a:r>
                <a:rPr lang="en-AU" sz="2000" b="0" dirty="0" smtClean="0">
                  <a:latin typeface="Arial Narrow" pitchFamily="34" charset="0"/>
                </a:rPr>
                <a:t>composition</a:t>
              </a:r>
              <a:endParaRPr lang="en-AU" sz="2000" b="0" dirty="0">
                <a:latin typeface="Arial Narrow" pitchFamily="34" charset="0"/>
              </a:endParaRPr>
            </a:p>
          </p:txBody>
        </p:sp>
      </p:grpSp>
      <p:grpSp>
        <p:nvGrpSpPr>
          <p:cNvPr id="131" name="Group 130"/>
          <p:cNvGrpSpPr/>
          <p:nvPr/>
        </p:nvGrpSpPr>
        <p:grpSpPr>
          <a:xfrm>
            <a:off x="442221" y="1715770"/>
            <a:ext cx="6494369" cy="3945478"/>
            <a:chOff x="442221" y="1772816"/>
            <a:chExt cx="6494369" cy="3945478"/>
          </a:xfrm>
        </p:grpSpPr>
        <p:grpSp>
          <p:nvGrpSpPr>
            <p:cNvPr id="132" name="Group 131"/>
            <p:cNvGrpSpPr/>
            <p:nvPr/>
          </p:nvGrpSpPr>
          <p:grpSpPr>
            <a:xfrm>
              <a:off x="3786987" y="2529768"/>
              <a:ext cx="773862" cy="1495067"/>
              <a:chOff x="1317349" y="3935957"/>
              <a:chExt cx="773862" cy="1495067"/>
            </a:xfrm>
          </p:grpSpPr>
          <p:sp>
            <p:nvSpPr>
              <p:cNvPr id="152" name="Left-Right Arrow 151"/>
              <p:cNvSpPr/>
              <p:nvPr/>
            </p:nvSpPr>
            <p:spPr bwMode="auto">
              <a:xfrm rot="3024124">
                <a:off x="951359" y="4301947"/>
                <a:ext cx="1495067" cy="763088"/>
              </a:xfrm>
              <a:prstGeom prst="leftRightArrow">
                <a:avLst/>
              </a:prstGeom>
              <a:solidFill>
                <a:schemeClr val="tx1"/>
              </a:solidFill>
              <a:ln w="50800" cap="flat" cmpd="sng" algn="ctr">
                <a:solidFill>
                  <a:srgbClr val="C3C3C3"/>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53" name="Text Box 3"/>
              <p:cNvSpPr txBox="1">
                <a:spLocks noChangeArrowheads="1"/>
              </p:cNvSpPr>
              <p:nvPr/>
            </p:nvSpPr>
            <p:spPr bwMode="auto">
              <a:xfrm>
                <a:off x="1444651" y="4303576"/>
                <a:ext cx="646560" cy="769441"/>
              </a:xfrm>
              <a:prstGeom prst="rect">
                <a:avLst/>
              </a:prstGeom>
              <a:noFill/>
              <a:ln w="9525">
                <a:noFill/>
                <a:miter lim="800000"/>
                <a:headEnd/>
                <a:tailEnd/>
              </a:ln>
            </p:spPr>
            <p:txBody>
              <a:bodyPr wrap="square">
                <a:spAutoFit/>
              </a:bodyPr>
              <a:lstStyle/>
              <a:p>
                <a:pPr algn="l">
                  <a:spcAft>
                    <a:spcPts val="600"/>
                  </a:spcAft>
                  <a:defRPr/>
                </a:pPr>
                <a:r>
                  <a:rPr lang="en-AU" sz="4400" dirty="0" smtClean="0">
                    <a:solidFill>
                      <a:srgbClr val="FF0000"/>
                    </a:solidFill>
                    <a:latin typeface="Arial" charset="0"/>
                    <a:sym typeface="Wingdings" panose="05000000000000000000" pitchFamily="2" charset="2"/>
                  </a:rPr>
                  <a:t></a:t>
                </a:r>
                <a:endParaRPr lang="en-AU" sz="2200" dirty="0">
                  <a:latin typeface="Arial" charset="0"/>
                </a:endParaRPr>
              </a:p>
            </p:txBody>
          </p:sp>
        </p:grpSp>
        <p:grpSp>
          <p:nvGrpSpPr>
            <p:cNvPr id="133" name="Group 132"/>
            <p:cNvGrpSpPr/>
            <p:nvPr/>
          </p:nvGrpSpPr>
          <p:grpSpPr>
            <a:xfrm>
              <a:off x="4319972" y="1772816"/>
              <a:ext cx="1495067" cy="779835"/>
              <a:chOff x="736673" y="4197337"/>
              <a:chExt cx="1495067" cy="779835"/>
            </a:xfrm>
          </p:grpSpPr>
          <p:sp>
            <p:nvSpPr>
              <p:cNvPr id="150" name="Left-Right Arrow 149"/>
              <p:cNvSpPr/>
              <p:nvPr/>
            </p:nvSpPr>
            <p:spPr bwMode="auto">
              <a:xfrm>
                <a:off x="736673" y="4214084"/>
                <a:ext cx="1495067" cy="763088"/>
              </a:xfrm>
              <a:prstGeom prst="leftRightArrow">
                <a:avLst/>
              </a:prstGeom>
              <a:solidFill>
                <a:schemeClr val="tx1"/>
              </a:solidFill>
              <a:ln w="50800" cap="flat" cmpd="sng" algn="ctr">
                <a:solidFill>
                  <a:srgbClr val="C3C3C3"/>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51" name="Text Box 3"/>
              <p:cNvSpPr txBox="1">
                <a:spLocks noChangeArrowheads="1"/>
              </p:cNvSpPr>
              <p:nvPr/>
            </p:nvSpPr>
            <p:spPr bwMode="auto">
              <a:xfrm>
                <a:off x="1214019" y="4197337"/>
                <a:ext cx="646560" cy="769441"/>
              </a:xfrm>
              <a:prstGeom prst="rect">
                <a:avLst/>
              </a:prstGeom>
              <a:noFill/>
              <a:ln w="9525">
                <a:noFill/>
                <a:miter lim="800000"/>
                <a:headEnd/>
                <a:tailEnd/>
              </a:ln>
            </p:spPr>
            <p:txBody>
              <a:bodyPr wrap="square">
                <a:spAutoFit/>
              </a:bodyPr>
              <a:lstStyle/>
              <a:p>
                <a:pPr algn="l">
                  <a:spcAft>
                    <a:spcPts val="600"/>
                  </a:spcAft>
                  <a:defRPr/>
                </a:pPr>
                <a:r>
                  <a:rPr lang="en-AU" sz="4400" dirty="0" smtClean="0">
                    <a:solidFill>
                      <a:srgbClr val="FF0000"/>
                    </a:solidFill>
                    <a:latin typeface="Arial" charset="0"/>
                    <a:sym typeface="Wingdings" panose="05000000000000000000" pitchFamily="2" charset="2"/>
                  </a:rPr>
                  <a:t></a:t>
                </a:r>
                <a:endParaRPr lang="en-AU" sz="2200" dirty="0">
                  <a:latin typeface="Arial" charset="0"/>
                </a:endParaRPr>
              </a:p>
            </p:txBody>
          </p:sp>
        </p:grpSp>
        <p:grpSp>
          <p:nvGrpSpPr>
            <p:cNvPr id="134" name="Group 133"/>
            <p:cNvGrpSpPr/>
            <p:nvPr/>
          </p:nvGrpSpPr>
          <p:grpSpPr>
            <a:xfrm>
              <a:off x="5130655" y="4537835"/>
              <a:ext cx="1534266" cy="779835"/>
              <a:chOff x="390738" y="4445574"/>
              <a:chExt cx="1534266" cy="779835"/>
            </a:xfrm>
          </p:grpSpPr>
          <p:sp>
            <p:nvSpPr>
              <p:cNvPr id="148" name="Left-Right Arrow 147"/>
              <p:cNvSpPr/>
              <p:nvPr/>
            </p:nvSpPr>
            <p:spPr bwMode="auto">
              <a:xfrm>
                <a:off x="390738" y="4462321"/>
                <a:ext cx="1495067" cy="763088"/>
              </a:xfrm>
              <a:prstGeom prst="leftRightArrow">
                <a:avLst/>
              </a:prstGeom>
              <a:solidFill>
                <a:schemeClr val="tx1"/>
              </a:solidFill>
              <a:ln w="50800" cap="flat" cmpd="sng" algn="ctr">
                <a:solidFill>
                  <a:srgbClr val="C3C3C3"/>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49" name="Text Box 3"/>
              <p:cNvSpPr txBox="1">
                <a:spLocks noChangeArrowheads="1"/>
              </p:cNvSpPr>
              <p:nvPr/>
            </p:nvSpPr>
            <p:spPr bwMode="auto">
              <a:xfrm>
                <a:off x="558645" y="4445574"/>
                <a:ext cx="1366359" cy="769441"/>
              </a:xfrm>
              <a:prstGeom prst="rect">
                <a:avLst/>
              </a:prstGeom>
              <a:noFill/>
              <a:ln w="9525">
                <a:noFill/>
                <a:miter lim="800000"/>
                <a:headEnd/>
                <a:tailEnd/>
              </a:ln>
            </p:spPr>
            <p:txBody>
              <a:bodyPr wrap="square">
                <a:spAutoFit/>
              </a:bodyPr>
              <a:lstStyle/>
              <a:p>
                <a:pPr algn="l">
                  <a:spcAft>
                    <a:spcPts val="600"/>
                  </a:spcAft>
                  <a:defRPr/>
                </a:pPr>
                <a:r>
                  <a:rPr lang="en-AU" sz="4400" dirty="0" smtClean="0">
                    <a:solidFill>
                      <a:srgbClr val="FF0000"/>
                    </a:solidFill>
                    <a:latin typeface="Arial" charset="0"/>
                    <a:sym typeface="Wingdings" panose="05000000000000000000" pitchFamily="2" charset="2"/>
                  </a:rPr>
                  <a:t></a:t>
                </a:r>
                <a:r>
                  <a:rPr lang="en-AU" sz="1000" dirty="0" smtClean="0">
                    <a:solidFill>
                      <a:srgbClr val="FF0000"/>
                    </a:solidFill>
                    <a:latin typeface="Arial" charset="0"/>
                    <a:sym typeface="Wingdings" panose="05000000000000000000" pitchFamily="2" charset="2"/>
                  </a:rPr>
                  <a:t> </a:t>
                </a:r>
                <a:r>
                  <a:rPr lang="en-AU" sz="4400" b="0" baseline="10000" dirty="0" smtClean="0">
                    <a:solidFill>
                      <a:schemeClr val="bg1"/>
                    </a:solidFill>
                    <a:latin typeface="Arial" charset="0"/>
                    <a:sym typeface="Wingdings" panose="05000000000000000000" pitchFamily="2" charset="2"/>
                  </a:rPr>
                  <a:t>+</a:t>
                </a:r>
                <a:r>
                  <a:rPr lang="en-AU" sz="4000" dirty="0" smtClean="0">
                    <a:solidFill>
                      <a:srgbClr val="00B050"/>
                    </a:solidFill>
                    <a:latin typeface="Arial" charset="0"/>
                    <a:sym typeface="Wingdings" panose="05000000000000000000" pitchFamily="2" charset="2"/>
                  </a:rPr>
                  <a:t></a:t>
                </a:r>
                <a:endParaRPr lang="en-AU" sz="2200" dirty="0">
                  <a:solidFill>
                    <a:srgbClr val="00B050"/>
                  </a:solidFill>
                  <a:latin typeface="Arial" charset="0"/>
                </a:endParaRPr>
              </a:p>
            </p:txBody>
          </p:sp>
        </p:grpSp>
        <p:grpSp>
          <p:nvGrpSpPr>
            <p:cNvPr id="135" name="Group 134"/>
            <p:cNvGrpSpPr/>
            <p:nvPr/>
          </p:nvGrpSpPr>
          <p:grpSpPr>
            <a:xfrm>
              <a:off x="6173502" y="2602662"/>
              <a:ext cx="763088" cy="1495067"/>
              <a:chOff x="784576" y="4025065"/>
              <a:chExt cx="763088" cy="1495067"/>
            </a:xfrm>
          </p:grpSpPr>
          <p:sp>
            <p:nvSpPr>
              <p:cNvPr id="146" name="Left-Right Arrow 145"/>
              <p:cNvSpPr/>
              <p:nvPr/>
            </p:nvSpPr>
            <p:spPr bwMode="auto">
              <a:xfrm rot="5400000">
                <a:off x="418586" y="4391055"/>
                <a:ext cx="1495067" cy="763088"/>
              </a:xfrm>
              <a:prstGeom prst="leftRightArrow">
                <a:avLst/>
              </a:prstGeom>
              <a:solidFill>
                <a:schemeClr val="tx1"/>
              </a:solidFill>
              <a:ln w="50800" cap="flat" cmpd="sng" algn="ctr">
                <a:solidFill>
                  <a:srgbClr val="C3C3C3"/>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47" name="Text Box 3"/>
              <p:cNvSpPr txBox="1">
                <a:spLocks noChangeArrowheads="1"/>
              </p:cNvSpPr>
              <p:nvPr/>
            </p:nvSpPr>
            <p:spPr bwMode="auto">
              <a:xfrm>
                <a:off x="863588" y="4437112"/>
                <a:ext cx="536161" cy="707886"/>
              </a:xfrm>
              <a:prstGeom prst="rect">
                <a:avLst/>
              </a:prstGeom>
              <a:noFill/>
              <a:ln w="9525">
                <a:noFill/>
                <a:miter lim="800000"/>
                <a:headEnd/>
                <a:tailEnd/>
              </a:ln>
            </p:spPr>
            <p:txBody>
              <a:bodyPr wrap="square">
                <a:spAutoFit/>
              </a:bodyPr>
              <a:lstStyle/>
              <a:p>
                <a:pPr algn="l">
                  <a:spcAft>
                    <a:spcPts val="600"/>
                  </a:spcAft>
                  <a:defRPr/>
                </a:pPr>
                <a:r>
                  <a:rPr lang="en-AU" sz="4000" dirty="0" smtClean="0">
                    <a:solidFill>
                      <a:srgbClr val="00B050"/>
                    </a:solidFill>
                    <a:latin typeface="Arial" charset="0"/>
                    <a:sym typeface="Wingdings" panose="05000000000000000000" pitchFamily="2" charset="2"/>
                  </a:rPr>
                  <a:t></a:t>
                </a:r>
                <a:endParaRPr lang="en-AU" sz="2200" dirty="0">
                  <a:solidFill>
                    <a:srgbClr val="00B050"/>
                  </a:solidFill>
                  <a:latin typeface="Arial" charset="0"/>
                </a:endParaRPr>
              </a:p>
            </p:txBody>
          </p:sp>
        </p:grpSp>
        <p:grpSp>
          <p:nvGrpSpPr>
            <p:cNvPr id="136" name="Group 135"/>
            <p:cNvGrpSpPr/>
            <p:nvPr/>
          </p:nvGrpSpPr>
          <p:grpSpPr>
            <a:xfrm>
              <a:off x="442221" y="3248980"/>
              <a:ext cx="2509599" cy="2469314"/>
              <a:chOff x="442221" y="3248980"/>
              <a:chExt cx="2509599" cy="2469314"/>
            </a:xfrm>
          </p:grpSpPr>
          <p:sp>
            <p:nvSpPr>
              <p:cNvPr id="137" name="Text Box 3"/>
              <p:cNvSpPr txBox="1">
                <a:spLocks noChangeArrowheads="1"/>
              </p:cNvSpPr>
              <p:nvPr/>
            </p:nvSpPr>
            <p:spPr bwMode="auto">
              <a:xfrm>
                <a:off x="442221" y="3248980"/>
                <a:ext cx="1839313" cy="769441"/>
              </a:xfrm>
              <a:prstGeom prst="rect">
                <a:avLst/>
              </a:prstGeom>
              <a:noFill/>
              <a:ln w="9525">
                <a:noFill/>
                <a:miter lim="800000"/>
                <a:headEnd/>
                <a:tailEnd/>
              </a:ln>
            </p:spPr>
            <p:txBody>
              <a:bodyPr wrap="square">
                <a:spAutoFit/>
              </a:bodyPr>
              <a:lstStyle/>
              <a:p>
                <a:pPr algn="l">
                  <a:spcAft>
                    <a:spcPts val="600"/>
                  </a:spcAft>
                  <a:defRPr/>
                </a:pPr>
                <a:r>
                  <a:rPr lang="en-AU" sz="2200" b="0" dirty="0" smtClean="0">
                    <a:latin typeface="Arial" charset="0"/>
                  </a:rPr>
                  <a:t>Strong interaction?</a:t>
                </a:r>
                <a:endParaRPr lang="en-AU" sz="2200" b="0" dirty="0">
                  <a:latin typeface="Arial" charset="0"/>
                </a:endParaRPr>
              </a:p>
            </p:txBody>
          </p:sp>
          <p:grpSp>
            <p:nvGrpSpPr>
              <p:cNvPr id="138" name="Group 137"/>
              <p:cNvGrpSpPr/>
              <p:nvPr/>
            </p:nvGrpSpPr>
            <p:grpSpPr>
              <a:xfrm>
                <a:off x="536121" y="4938459"/>
                <a:ext cx="1495067" cy="779835"/>
                <a:chOff x="736673" y="4197337"/>
                <a:chExt cx="1495067" cy="779835"/>
              </a:xfrm>
            </p:grpSpPr>
            <p:sp>
              <p:nvSpPr>
                <p:cNvPr id="144" name="Left-Right Arrow 143"/>
                <p:cNvSpPr/>
                <p:nvPr/>
              </p:nvSpPr>
              <p:spPr bwMode="auto">
                <a:xfrm>
                  <a:off x="736673" y="4214084"/>
                  <a:ext cx="1495067" cy="763088"/>
                </a:xfrm>
                <a:prstGeom prst="leftRightArrow">
                  <a:avLst/>
                </a:prstGeom>
                <a:solidFill>
                  <a:schemeClr val="tx1"/>
                </a:solidFill>
                <a:ln w="50800" cap="flat" cmpd="sng" algn="ctr">
                  <a:solidFill>
                    <a:srgbClr val="C3C3C3"/>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45" name="Text Box 3"/>
                <p:cNvSpPr txBox="1">
                  <a:spLocks noChangeArrowheads="1"/>
                </p:cNvSpPr>
                <p:nvPr/>
              </p:nvSpPr>
              <p:spPr bwMode="auto">
                <a:xfrm>
                  <a:off x="1214019" y="4197337"/>
                  <a:ext cx="646560" cy="769441"/>
                </a:xfrm>
                <a:prstGeom prst="rect">
                  <a:avLst/>
                </a:prstGeom>
                <a:noFill/>
                <a:ln w="9525">
                  <a:noFill/>
                  <a:miter lim="800000"/>
                  <a:headEnd/>
                  <a:tailEnd/>
                </a:ln>
              </p:spPr>
              <p:txBody>
                <a:bodyPr wrap="square">
                  <a:spAutoFit/>
                </a:bodyPr>
                <a:lstStyle/>
                <a:p>
                  <a:pPr algn="l">
                    <a:spcAft>
                      <a:spcPts val="600"/>
                    </a:spcAft>
                    <a:defRPr/>
                  </a:pPr>
                  <a:r>
                    <a:rPr lang="en-AU" sz="4400" dirty="0" smtClean="0">
                      <a:solidFill>
                        <a:srgbClr val="FF0000"/>
                      </a:solidFill>
                      <a:latin typeface="Arial" charset="0"/>
                      <a:sym typeface="Wingdings" panose="05000000000000000000" pitchFamily="2" charset="2"/>
                    </a:rPr>
                    <a:t></a:t>
                  </a:r>
                  <a:endParaRPr lang="en-AU" sz="2200" dirty="0">
                    <a:latin typeface="Arial" charset="0"/>
                  </a:endParaRPr>
                </a:p>
              </p:txBody>
            </p:sp>
          </p:grpSp>
          <p:grpSp>
            <p:nvGrpSpPr>
              <p:cNvPr id="139" name="Group 138"/>
              <p:cNvGrpSpPr/>
              <p:nvPr/>
            </p:nvGrpSpPr>
            <p:grpSpPr>
              <a:xfrm>
                <a:off x="536121" y="4041068"/>
                <a:ext cx="1534267" cy="763088"/>
                <a:chOff x="390738" y="4462321"/>
                <a:chExt cx="1534267" cy="763088"/>
              </a:xfrm>
            </p:grpSpPr>
            <p:sp>
              <p:nvSpPr>
                <p:cNvPr id="142" name="Left-Right Arrow 141"/>
                <p:cNvSpPr/>
                <p:nvPr/>
              </p:nvSpPr>
              <p:spPr bwMode="auto">
                <a:xfrm>
                  <a:off x="390738" y="4462321"/>
                  <a:ext cx="1495067" cy="763088"/>
                </a:xfrm>
                <a:prstGeom prst="leftRightArrow">
                  <a:avLst/>
                </a:prstGeom>
                <a:solidFill>
                  <a:schemeClr val="tx1"/>
                </a:solidFill>
                <a:ln w="50800" cap="flat" cmpd="sng" algn="ctr">
                  <a:solidFill>
                    <a:srgbClr val="C3C3C3"/>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tx1"/>
                    </a:solidFill>
                    <a:effectLst/>
                    <a:latin typeface="Times New Roman" pitchFamily="18" charset="0"/>
                  </a:endParaRPr>
                </a:p>
              </p:txBody>
            </p:sp>
            <p:sp>
              <p:nvSpPr>
                <p:cNvPr id="143" name="Text Box 3"/>
                <p:cNvSpPr txBox="1">
                  <a:spLocks noChangeArrowheads="1"/>
                </p:cNvSpPr>
                <p:nvPr/>
              </p:nvSpPr>
              <p:spPr bwMode="auto">
                <a:xfrm>
                  <a:off x="860929" y="4507770"/>
                  <a:ext cx="1064076" cy="707886"/>
                </a:xfrm>
                <a:prstGeom prst="rect">
                  <a:avLst/>
                </a:prstGeom>
                <a:noFill/>
                <a:ln w="9525">
                  <a:noFill/>
                  <a:miter lim="800000"/>
                  <a:headEnd/>
                  <a:tailEnd/>
                </a:ln>
              </p:spPr>
              <p:txBody>
                <a:bodyPr wrap="square">
                  <a:spAutoFit/>
                </a:bodyPr>
                <a:lstStyle/>
                <a:p>
                  <a:pPr algn="l">
                    <a:spcAft>
                      <a:spcPts val="600"/>
                    </a:spcAft>
                    <a:defRPr/>
                  </a:pPr>
                  <a:r>
                    <a:rPr lang="en-AU" sz="4000" dirty="0" smtClean="0">
                      <a:solidFill>
                        <a:srgbClr val="00B050"/>
                      </a:solidFill>
                      <a:latin typeface="Arial" charset="0"/>
                      <a:sym typeface="Wingdings" panose="05000000000000000000" pitchFamily="2" charset="2"/>
                    </a:rPr>
                    <a:t></a:t>
                  </a:r>
                  <a:endParaRPr lang="en-AU" sz="2200" dirty="0">
                    <a:solidFill>
                      <a:srgbClr val="00B050"/>
                    </a:solidFill>
                    <a:latin typeface="Arial" charset="0"/>
                  </a:endParaRPr>
                </a:p>
              </p:txBody>
            </p:sp>
          </p:grpSp>
          <p:sp>
            <p:nvSpPr>
              <p:cNvPr id="140" name="Text Box 3"/>
              <p:cNvSpPr txBox="1">
                <a:spLocks noChangeArrowheads="1"/>
              </p:cNvSpPr>
              <p:nvPr/>
            </p:nvSpPr>
            <p:spPr bwMode="auto">
              <a:xfrm>
                <a:off x="2257755" y="4217689"/>
                <a:ext cx="694065" cy="430887"/>
              </a:xfrm>
              <a:prstGeom prst="rect">
                <a:avLst/>
              </a:prstGeom>
              <a:noFill/>
              <a:ln w="9525">
                <a:noFill/>
                <a:miter lim="800000"/>
                <a:headEnd/>
                <a:tailEnd/>
              </a:ln>
            </p:spPr>
            <p:txBody>
              <a:bodyPr wrap="square">
                <a:spAutoFit/>
              </a:bodyPr>
              <a:lstStyle/>
              <a:p>
                <a:pPr algn="l">
                  <a:spcAft>
                    <a:spcPts val="600"/>
                  </a:spcAft>
                  <a:defRPr/>
                </a:pPr>
                <a:r>
                  <a:rPr lang="en-AU" sz="2200" b="0" dirty="0" smtClean="0">
                    <a:latin typeface="Arial" charset="0"/>
                  </a:rPr>
                  <a:t>yes</a:t>
                </a:r>
                <a:endParaRPr lang="en-AU" sz="2200" b="0" dirty="0">
                  <a:latin typeface="Arial" charset="0"/>
                </a:endParaRPr>
              </a:p>
            </p:txBody>
          </p:sp>
          <p:sp>
            <p:nvSpPr>
              <p:cNvPr id="141" name="Text Box 3"/>
              <p:cNvSpPr txBox="1">
                <a:spLocks noChangeArrowheads="1"/>
              </p:cNvSpPr>
              <p:nvPr/>
            </p:nvSpPr>
            <p:spPr bwMode="auto">
              <a:xfrm>
                <a:off x="2124266" y="5114512"/>
                <a:ext cx="605722" cy="430887"/>
              </a:xfrm>
              <a:prstGeom prst="rect">
                <a:avLst/>
              </a:prstGeom>
              <a:noFill/>
              <a:ln w="9525">
                <a:noFill/>
                <a:miter lim="800000"/>
                <a:headEnd/>
                <a:tailEnd/>
              </a:ln>
            </p:spPr>
            <p:txBody>
              <a:bodyPr wrap="square">
                <a:spAutoFit/>
              </a:bodyPr>
              <a:lstStyle/>
              <a:p>
                <a:pPr algn="l">
                  <a:spcAft>
                    <a:spcPts val="600"/>
                  </a:spcAft>
                  <a:defRPr/>
                </a:pPr>
                <a:r>
                  <a:rPr lang="en-AU" sz="2200" b="0" dirty="0" smtClean="0">
                    <a:latin typeface="Arial" charset="0"/>
                  </a:rPr>
                  <a:t>no</a:t>
                </a:r>
                <a:endParaRPr lang="en-AU" sz="2200" b="0" dirty="0">
                  <a:latin typeface="Arial" charset="0"/>
                </a:endParaRPr>
              </a:p>
            </p:txBody>
          </p:sp>
        </p:grpSp>
      </p:grpSp>
    </p:spTree>
    <p:custDataLst>
      <p:tags r:id="rId1"/>
    </p:custDataLst>
    <p:extLst>
      <p:ext uri="{BB962C8B-B14F-4D97-AF65-F5344CB8AC3E}">
        <p14:creationId xmlns:p14="http://schemas.microsoft.com/office/powerpoint/2010/main" val="21716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par>
                                <p:cTn id="13" presetID="10" presetClass="entr" presetSubtype="0"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500"/>
                                        <p:tgtEl>
                                          <p:spTgt spid="116"/>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10" presetClass="entr" presetSubtype="0" fill="hold" nodeType="with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500"/>
                                        <p:tgtEl>
                                          <p:spTgt spid="1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20" name="Group 819"/>
          <p:cNvGrpSpPr/>
          <p:nvPr/>
        </p:nvGrpSpPr>
        <p:grpSpPr>
          <a:xfrm>
            <a:off x="-509" y="-1"/>
            <a:ext cx="9145195" cy="6858253"/>
            <a:chOff x="-509" y="-1"/>
            <a:chExt cx="9145195" cy="6858253"/>
          </a:xfrm>
        </p:grpSpPr>
        <p:grpSp>
          <p:nvGrpSpPr>
            <p:cNvPr id="821" name="Group 820"/>
            <p:cNvGrpSpPr/>
            <p:nvPr/>
          </p:nvGrpSpPr>
          <p:grpSpPr>
            <a:xfrm>
              <a:off x="-509" y="-1"/>
              <a:ext cx="9145195" cy="6858253"/>
              <a:chOff x="-509" y="-1"/>
              <a:chExt cx="9145195" cy="6858253"/>
            </a:xfrm>
          </p:grpSpPr>
          <p:sp>
            <p:nvSpPr>
              <p:cNvPr id="823" name="TextBox 822"/>
              <p:cNvSpPr txBox="1"/>
              <p:nvPr/>
            </p:nvSpPr>
            <p:spPr>
              <a:xfrm>
                <a:off x="-509" y="6561347"/>
                <a:ext cx="4376627" cy="296905"/>
              </a:xfrm>
              <a:prstGeom prst="rect">
                <a:avLst/>
              </a:prstGeom>
              <a:solidFill>
                <a:srgbClr val="C1CCE1"/>
              </a:solidFill>
              <a:ln>
                <a:noFill/>
              </a:ln>
              <a:effectLst/>
            </p:spPr>
            <p:txBody>
              <a:bodyPr wrap="square" lIns="0" tIns="36000" rIns="0" bIns="36000">
                <a:noAutofit/>
              </a:bodyPr>
              <a:lstStyle/>
              <a:p>
                <a:pPr marL="72000" algn="l">
                  <a:defRPr/>
                </a:pPr>
                <a:r>
                  <a:rPr lang="en-AU" sz="1200" b="0" dirty="0" smtClean="0">
                    <a:solidFill>
                      <a:schemeClr val="bg2"/>
                    </a:solidFill>
                    <a:latin typeface="+mn-lt"/>
                    <a:cs typeface="Times New Roman" pitchFamily="18" charset="0"/>
                  </a:rPr>
                  <a:t>Allan D Ernest and Matthew P Collins, Charles Sturt University</a:t>
                </a:r>
                <a:endParaRPr lang="en-AU" sz="1200" b="0" dirty="0">
                  <a:solidFill>
                    <a:schemeClr val="bg2"/>
                  </a:solidFill>
                  <a:latin typeface="+mn-lt"/>
                  <a:cs typeface="Times New Roman" pitchFamily="18" charset="0"/>
                </a:endParaRPr>
              </a:p>
            </p:txBody>
          </p:sp>
          <p:sp>
            <p:nvSpPr>
              <p:cNvPr id="824" name="TextBox 823"/>
              <p:cNvSpPr txBox="1"/>
              <p:nvPr/>
            </p:nvSpPr>
            <p:spPr>
              <a:xfrm rot="5400000">
                <a:off x="5739570" y="3116905"/>
                <a:ext cx="6521335" cy="287524"/>
              </a:xfrm>
              <a:prstGeom prst="rect">
                <a:avLst/>
              </a:prstGeom>
              <a:solidFill>
                <a:srgbClr val="C1CCE1"/>
              </a:solidFill>
              <a:ln>
                <a:noFill/>
              </a:ln>
              <a:effectLst/>
            </p:spPr>
            <p:txBody>
              <a:bodyPr wrap="square" lIns="0" tIns="36000" rIns="0" bIns="144000">
                <a:noAutofit/>
              </a:bodyPr>
              <a:lstStyle/>
              <a:p>
                <a:pPr algn="l">
                  <a:defRPr/>
                </a:pPr>
                <a:r>
                  <a:rPr lang="en-AU" sz="1200" b="0" dirty="0">
                    <a:solidFill>
                      <a:schemeClr val="bg2"/>
                    </a:solidFill>
                    <a:latin typeface="+mn-lt"/>
                    <a:cs typeface="Times New Roman" pitchFamily="18" charset="0"/>
                  </a:rPr>
                  <a:t> 	Dark gravitational quantum states and their relation to galactic centre black </a:t>
                </a:r>
                <a:r>
                  <a:rPr lang="en-AU" sz="1200" b="0" dirty="0" smtClean="0">
                    <a:solidFill>
                      <a:schemeClr val="bg2"/>
                    </a:solidFill>
                    <a:latin typeface="+mn-lt"/>
                    <a:cs typeface="Times New Roman" pitchFamily="18" charset="0"/>
                  </a:rPr>
                  <a:t>…</a:t>
                </a:r>
                <a:endParaRPr lang="en-AU" sz="1200" b="0" dirty="0">
                  <a:solidFill>
                    <a:schemeClr val="bg2"/>
                  </a:solidFill>
                  <a:latin typeface="+mn-lt"/>
                </a:endParaRPr>
              </a:p>
            </p:txBody>
          </p:sp>
          <p:sp>
            <p:nvSpPr>
              <p:cNvPr id="825" name="Rectangle 824"/>
              <p:cNvSpPr/>
              <p:nvPr/>
            </p:nvSpPr>
            <p:spPr bwMode="auto">
              <a:xfrm>
                <a:off x="4427985" y="6561347"/>
                <a:ext cx="438766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826" name="Rectangle 825"/>
              <p:cNvSpPr/>
              <p:nvPr/>
            </p:nvSpPr>
            <p:spPr bwMode="auto">
              <a:xfrm>
                <a:off x="8856476" y="6561347"/>
                <a:ext cx="288032" cy="296653"/>
              </a:xfrm>
              <a:prstGeom prst="rect">
                <a:avLst/>
              </a:prstGeom>
              <a:solidFill>
                <a:srgbClr val="DBE1ED"/>
              </a:solidFill>
              <a:ln w="508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9600" b="1" i="0" u="none" strike="noStrike" cap="none" normalizeH="0" baseline="0" smtClean="0">
                  <a:ln>
                    <a:noFill/>
                  </a:ln>
                  <a:solidFill>
                    <a:schemeClr val="accent4">
                      <a:lumMod val="50000"/>
                    </a:schemeClr>
                  </a:solidFill>
                  <a:effectLst/>
                  <a:latin typeface="Times New Roman" pitchFamily="18" charset="0"/>
                </a:endParaRPr>
              </a:p>
            </p:txBody>
          </p:sp>
          <p:sp>
            <p:nvSpPr>
              <p:cNvPr id="827" name="TextBox 826"/>
              <p:cNvSpPr txBox="1"/>
              <p:nvPr/>
            </p:nvSpPr>
            <p:spPr>
              <a:xfrm>
                <a:off x="8856476" y="6550223"/>
                <a:ext cx="288210" cy="307777"/>
              </a:xfrm>
              <a:prstGeom prst="rect">
                <a:avLst/>
              </a:prstGeom>
              <a:noFill/>
              <a:ln>
                <a:noFill/>
              </a:ln>
            </p:spPr>
            <p:txBody>
              <a:bodyPr wrap="square" rtlCol="0">
                <a:spAutoFit/>
              </a:bodyPr>
              <a:lstStyle/>
              <a:p>
                <a:fld id="{85C2B02F-B14B-46D5-9E69-4C3A76CAEF34}" type="slidenum">
                  <a:rPr lang="en-AU" sz="1400" smtClean="0">
                    <a:solidFill>
                      <a:schemeClr val="accent4">
                        <a:lumMod val="50000"/>
                      </a:schemeClr>
                    </a:solidFill>
                    <a:latin typeface="+mn-lt"/>
                  </a:rPr>
                  <a:pPr/>
                  <a:t>9</a:t>
                </a:fld>
                <a:endParaRPr lang="en-AU" sz="1400" dirty="0">
                  <a:solidFill>
                    <a:schemeClr val="accent4">
                      <a:lumMod val="50000"/>
                    </a:schemeClr>
                  </a:solidFill>
                  <a:latin typeface="+mn-lt"/>
                </a:endParaRPr>
              </a:p>
            </p:txBody>
          </p:sp>
        </p:grpSp>
        <p:pic>
          <p:nvPicPr>
            <p:cNvPr id="822" name="Picture 8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820" y="116632"/>
              <a:ext cx="1763688" cy="473676"/>
            </a:xfrm>
            <a:prstGeom prst="rect">
              <a:avLst/>
            </a:prstGeom>
          </p:spPr>
        </p:pic>
      </p:grpSp>
      <p:sp>
        <p:nvSpPr>
          <p:cNvPr id="163" name="Text Box 3"/>
          <p:cNvSpPr txBox="1">
            <a:spLocks noChangeArrowheads="1"/>
          </p:cNvSpPr>
          <p:nvPr/>
        </p:nvSpPr>
        <p:spPr bwMode="auto">
          <a:xfrm>
            <a:off x="251520" y="8620"/>
            <a:ext cx="7128792" cy="683264"/>
          </a:xfrm>
          <a:prstGeom prst="rect">
            <a:avLst/>
          </a:prstGeom>
          <a:noFill/>
          <a:ln w="9525">
            <a:noFill/>
            <a:miter lim="800000"/>
            <a:headEnd/>
            <a:tailEnd/>
          </a:ln>
        </p:spPr>
        <p:txBody>
          <a:bodyPr wrap="square">
            <a:spAutoFit/>
          </a:bodyPr>
          <a:lstStyle/>
          <a:p>
            <a:pPr>
              <a:lnSpc>
                <a:spcPct val="120000"/>
              </a:lnSpc>
              <a:spcBef>
                <a:spcPts val="0"/>
              </a:spcBef>
              <a:spcAft>
                <a:spcPts val="0"/>
              </a:spcAft>
              <a:defRPr/>
            </a:pPr>
            <a:r>
              <a:rPr lang="en-AU" sz="3200" dirty="0" smtClean="0">
                <a:solidFill>
                  <a:schemeClr val="bg1"/>
                </a:solidFill>
                <a:latin typeface="Arial" charset="0"/>
              </a:rPr>
              <a:t>How dark is ‘dark’?</a:t>
            </a:r>
            <a:endParaRPr lang="en-AU" sz="3200" dirty="0">
              <a:solidFill>
                <a:schemeClr val="bg1"/>
              </a:solidFill>
              <a:latin typeface="Arial" charset="0"/>
            </a:endParaRPr>
          </a:p>
        </p:txBody>
      </p:sp>
      <p:pic>
        <p:nvPicPr>
          <p:cNvPr id="8" name="Picture 7"/>
          <p:cNvPicPr>
            <a:picLocks noChangeAspect="1"/>
          </p:cNvPicPr>
          <p:nvPr/>
        </p:nvPicPr>
        <p:blipFill>
          <a:blip r:embed="rId5" cstate="print"/>
          <a:stretch>
            <a:fillRect/>
          </a:stretch>
        </p:blipFill>
        <p:spPr>
          <a:xfrm>
            <a:off x="107504" y="1592796"/>
            <a:ext cx="3784127" cy="2660254"/>
          </a:xfrm>
          <a:prstGeom prst="rect">
            <a:avLst/>
          </a:prstGeom>
        </p:spPr>
      </p:pic>
      <p:sp>
        <p:nvSpPr>
          <p:cNvPr id="637" name="Text Box 3"/>
          <p:cNvSpPr txBox="1">
            <a:spLocks noChangeArrowheads="1"/>
          </p:cNvSpPr>
          <p:nvPr/>
        </p:nvSpPr>
        <p:spPr bwMode="auto">
          <a:xfrm>
            <a:off x="467544" y="614067"/>
            <a:ext cx="7740860" cy="937949"/>
          </a:xfrm>
          <a:prstGeom prst="rect">
            <a:avLst/>
          </a:prstGeom>
          <a:noFill/>
          <a:ln w="9525">
            <a:noFill/>
            <a:miter lim="800000"/>
            <a:headEnd/>
            <a:tailEnd/>
          </a:ln>
        </p:spPr>
        <p:txBody>
          <a:bodyPr wrap="square">
            <a:spAutoFit/>
          </a:bodyPr>
          <a:lstStyle/>
          <a:p>
            <a:pPr marL="342900" indent="-342900" algn="l">
              <a:lnSpc>
                <a:spcPct val="120000"/>
              </a:lnSpc>
              <a:spcBef>
                <a:spcPts val="0"/>
              </a:spcBef>
              <a:spcAft>
                <a:spcPts val="0"/>
              </a:spcAft>
              <a:buFont typeface="Arial" panose="020B0604020202020204" pitchFamily="34" charset="0"/>
              <a:buChar char="•"/>
              <a:defRPr/>
            </a:pPr>
            <a:r>
              <a:rPr lang="en-AU" sz="2400" dirty="0" smtClean="0">
                <a:solidFill>
                  <a:schemeClr val="bg1"/>
                </a:solidFill>
                <a:latin typeface="Arial" charset="0"/>
              </a:rPr>
              <a:t>Depends on differences in radial spatial oscillation frequencies (SOF’s)</a:t>
            </a:r>
            <a:endParaRPr lang="en-AU" sz="2400" dirty="0">
              <a:solidFill>
                <a:schemeClr val="bg1"/>
              </a:solidFill>
              <a:latin typeface="Arial" charset="0"/>
            </a:endParaRPr>
          </a:p>
        </p:txBody>
      </p:sp>
      <p:sp>
        <p:nvSpPr>
          <p:cNvPr id="638" name="Text Box 3"/>
          <p:cNvSpPr txBox="1">
            <a:spLocks noChangeArrowheads="1"/>
          </p:cNvSpPr>
          <p:nvPr/>
        </p:nvSpPr>
        <p:spPr bwMode="auto">
          <a:xfrm>
            <a:off x="647564" y="4251165"/>
            <a:ext cx="2843807" cy="2382191"/>
          </a:xfrm>
          <a:prstGeom prst="rect">
            <a:avLst/>
          </a:prstGeom>
          <a:noFill/>
          <a:ln w="9525">
            <a:noFill/>
            <a:miter lim="800000"/>
            <a:headEnd/>
            <a:tailEnd/>
          </a:ln>
        </p:spPr>
        <p:txBody>
          <a:bodyPr wrap="square">
            <a:spAutoFit/>
          </a:bodyPr>
          <a:lstStyle/>
          <a:p>
            <a:pPr algn="l">
              <a:lnSpc>
                <a:spcPct val="120000"/>
              </a:lnSpc>
              <a:spcBef>
                <a:spcPts val="0"/>
              </a:spcBef>
              <a:spcAft>
                <a:spcPts val="0"/>
              </a:spcAft>
              <a:defRPr/>
            </a:pPr>
            <a:r>
              <a:rPr lang="en-AU" sz="2400" dirty="0" smtClean="0">
                <a:solidFill>
                  <a:schemeClr val="bg1"/>
                </a:solidFill>
                <a:latin typeface="Arial" charset="0"/>
              </a:rPr>
              <a:t>Deeper wells </a:t>
            </a:r>
          </a:p>
          <a:p>
            <a:pPr algn="l">
              <a:lnSpc>
                <a:spcPct val="120000"/>
              </a:lnSpc>
              <a:spcBef>
                <a:spcPts val="0"/>
              </a:spcBef>
              <a:spcAft>
                <a:spcPts val="0"/>
              </a:spcAft>
              <a:defRPr/>
            </a:pPr>
            <a:r>
              <a:rPr lang="en-AU" sz="2400" dirty="0" smtClean="0">
                <a:solidFill>
                  <a:schemeClr val="bg1"/>
                </a:solidFill>
                <a:latin typeface="Arial" charset="0"/>
                <a:sym typeface="Symbol" panose="05050102010706020507" pitchFamily="18" charset="2"/>
              </a:rPr>
              <a:t>    larger </a:t>
            </a:r>
            <a:r>
              <a:rPr lang="en-AU" sz="2800" i="1" dirty="0" smtClean="0">
                <a:solidFill>
                  <a:schemeClr val="bg1"/>
                </a:solidFill>
                <a:cs typeface="Times New Roman" panose="02020603050405020304" pitchFamily="18" charset="0"/>
                <a:sym typeface="Symbol" panose="05050102010706020507" pitchFamily="18" charset="2"/>
              </a:rPr>
              <a:t>n</a:t>
            </a:r>
          </a:p>
          <a:p>
            <a:pPr algn="l">
              <a:lnSpc>
                <a:spcPct val="120000"/>
              </a:lnSpc>
              <a:spcBef>
                <a:spcPts val="0"/>
              </a:spcBef>
              <a:spcAft>
                <a:spcPts val="0"/>
              </a:spcAft>
              <a:defRPr/>
            </a:pPr>
            <a:r>
              <a:rPr lang="en-AU" sz="2400" dirty="0" smtClean="0">
                <a:solidFill>
                  <a:schemeClr val="bg1"/>
                </a:solidFill>
                <a:latin typeface="Arial" charset="0"/>
                <a:sym typeface="Symbol" panose="05050102010706020507" pitchFamily="18" charset="2"/>
              </a:rPr>
              <a:t>    Larger SOF</a:t>
            </a:r>
            <a:br>
              <a:rPr lang="en-AU" sz="2400" dirty="0" smtClean="0">
                <a:solidFill>
                  <a:schemeClr val="bg1"/>
                </a:solidFill>
                <a:latin typeface="Arial" charset="0"/>
                <a:sym typeface="Symbol" panose="05050102010706020507" pitchFamily="18" charset="2"/>
              </a:rPr>
            </a:br>
            <a:r>
              <a:rPr lang="en-AU" sz="2400" dirty="0" smtClean="0">
                <a:solidFill>
                  <a:schemeClr val="bg1"/>
                </a:solidFill>
                <a:latin typeface="Arial" charset="0"/>
                <a:sym typeface="Symbol" panose="05050102010706020507" pitchFamily="18" charset="2"/>
              </a:rPr>
              <a:t>        differences</a:t>
            </a:r>
            <a:br>
              <a:rPr lang="en-AU" sz="2400" dirty="0" smtClean="0">
                <a:solidFill>
                  <a:schemeClr val="bg1"/>
                </a:solidFill>
                <a:latin typeface="Arial" charset="0"/>
                <a:sym typeface="Symbol" panose="05050102010706020507" pitchFamily="18" charset="2"/>
              </a:rPr>
            </a:br>
            <a:r>
              <a:rPr lang="en-AU" sz="2400" dirty="0" smtClean="0">
                <a:solidFill>
                  <a:schemeClr val="bg1"/>
                </a:solidFill>
                <a:latin typeface="Arial" charset="0"/>
                <a:sym typeface="Symbol" panose="05050102010706020507" pitchFamily="18" charset="2"/>
              </a:rPr>
              <a:t>    ‘darker’</a:t>
            </a:r>
            <a:endParaRPr lang="en-AU" sz="2400" dirty="0">
              <a:solidFill>
                <a:schemeClr val="bg1"/>
              </a:solidFill>
              <a:latin typeface="Arial" charset="0"/>
            </a:endParaRPr>
          </a:p>
        </p:txBody>
      </p:sp>
      <p:pic>
        <p:nvPicPr>
          <p:cNvPr id="9" name="Picture 8"/>
          <p:cNvPicPr>
            <a:picLocks noChangeAspect="1"/>
          </p:cNvPicPr>
          <p:nvPr/>
        </p:nvPicPr>
        <p:blipFill>
          <a:blip r:embed="rId6" cstate="print"/>
          <a:stretch>
            <a:fillRect/>
          </a:stretch>
        </p:blipFill>
        <p:spPr>
          <a:xfrm>
            <a:off x="3971037" y="1592796"/>
            <a:ext cx="4813431" cy="4221535"/>
          </a:xfrm>
          <a:prstGeom prst="rect">
            <a:avLst/>
          </a:prstGeom>
          <a:ln>
            <a:solidFill>
              <a:schemeClr val="bg1"/>
            </a:solidFill>
          </a:ln>
        </p:spPr>
      </p:pic>
      <p:cxnSp>
        <p:nvCxnSpPr>
          <p:cNvPr id="3" name="Straight Arrow Connector 2"/>
          <p:cNvCxnSpPr/>
          <p:nvPr/>
        </p:nvCxnSpPr>
        <p:spPr bwMode="auto">
          <a:xfrm flipV="1">
            <a:off x="2584884" y="2996952"/>
            <a:ext cx="1555068" cy="2006558"/>
          </a:xfrm>
          <a:prstGeom prst="straightConnector1">
            <a:avLst/>
          </a:prstGeom>
          <a:noFill/>
          <a:ln w="50800" cap="flat" cmpd="sng" algn="ctr">
            <a:solidFill>
              <a:srgbClr val="FF0000"/>
            </a:solidFill>
            <a:prstDash val="solid"/>
            <a:round/>
            <a:headEnd type="none" w="med" len="med"/>
            <a:tailEnd type="triangle"/>
          </a:ln>
          <a:effectLst/>
        </p:spPr>
      </p:cxnSp>
      <p:cxnSp>
        <p:nvCxnSpPr>
          <p:cNvPr id="5" name="Straight Arrow Connector 4"/>
          <p:cNvCxnSpPr/>
          <p:nvPr/>
        </p:nvCxnSpPr>
        <p:spPr bwMode="auto">
          <a:xfrm flipV="1">
            <a:off x="3095836" y="4653136"/>
            <a:ext cx="2772308" cy="789124"/>
          </a:xfrm>
          <a:prstGeom prst="straightConnector1">
            <a:avLst/>
          </a:prstGeom>
          <a:noFill/>
          <a:ln w="50800" cap="flat" cmpd="sng" algn="ctr">
            <a:solidFill>
              <a:srgbClr val="FF0000"/>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34047558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INCLUDEPPT" val="True"/>
  <p:tag name="REALTIMEBACKUP" val="False"/>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RESETCHARTS" val="True"/>
  <p:tag name="CORRECTPOINTVALUE" val="1"/>
  <p:tag name="AUTOADJUSTPARTRANGE" val="True"/>
  <p:tag name="FIBDISPLAYKEYWORDS" val="True"/>
  <p:tag name="PRRESPONSE5" val="6"/>
  <p:tag name="PRRESPONSE10" val="1"/>
  <p:tag name="USESECONDARYMONITOR" val="True"/>
  <p:tag name="COUNTDOWNSTYLE" val="-1"/>
  <p:tag name="ALLOWDUPLICATES" val="False"/>
  <p:tag name="STDCHART" val="1"/>
  <p:tag name="MAXRESPONDERS" val="5"/>
  <p:tag name="CUSTOMGRIDBACKCOLOR" val="-2830136"/>
  <p:tag name="DISPLAYDEVICENUMBER" val="True"/>
  <p:tag name="POLLINGCYCLE" val="2"/>
  <p:tag name="ALLOWUSERFEEDBACK"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INCORRECTPOINTVALUE" val="0"/>
  <p:tag name="FIBNUMRESULTS" val="5"/>
  <p:tag name="PRRESPONSE8" val="3"/>
  <p:tag name="CSVFORMAT" val="0"/>
  <p:tag name="CHARTVALUEFORMAT" val="0%"/>
  <p:tag name="PARTICIPANTSINLEADERBOARD" val="5"/>
  <p:tag name="USESCHEMECOLORS" val="True"/>
  <p:tag name="INCLUDENONRESPONDERS" val="False"/>
  <p:tag name="FIBDISPLAYRESULTS" val="True"/>
  <p:tag name="ALWAYSOPENPOLL" val="False"/>
  <p:tag name="RESPCOUNTERFORMAT" val="0"/>
  <p:tag name="RACEANIMATIONSPEED" val="3"/>
  <p:tag name="GRIDOPACITY" val="90"/>
  <p:tag name="REALTIMEBACKUPPATH" val="(None)"/>
  <p:tag name="PRRESPONSE6" val="5"/>
  <p:tag name="NUMRESPONSES" val="1"/>
  <p:tag name="DEFAULTNUMTEAMS" val="5"/>
  <p:tag name="MULTIRESPDIVISOR" val="1"/>
  <p:tag name="TPVERSION" val="2008"/>
  <p:tag name="RACEENDPOINTS" val="100"/>
  <p:tag name="CHARTCOLORS" val="0"/>
  <p:tag name="POWERPOINTVERSION" val="14.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2.4.101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FF000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9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50800" cap="flat" cmpd="sng" algn="ctr">
          <a:solidFill>
            <a:srgbClr val="FF000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9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TC104033925[[fn=Droplet]]</Template>
  <TotalTime>21378</TotalTime>
  <Words>3723</Words>
  <Application>Microsoft Office PowerPoint</Application>
  <PresentationFormat>On-screen Show (4:3)</PresentationFormat>
  <Paragraphs>377</Paragraphs>
  <Slides>19</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Arial Narrow</vt:lpstr>
      <vt:lpstr>Calibri</vt:lpstr>
      <vt:lpstr>Cambria Math</vt:lpstr>
      <vt:lpstr>MT Extra</vt:lpstr>
      <vt:lpstr>Rockwell</vt:lpstr>
      <vt:lpstr>Rockwell Condensed</vt:lpstr>
      <vt:lpstr>Segoe UI Semibold</vt:lpstr>
      <vt:lpstr>Segoe UI Semilight</vt:lpstr>
      <vt:lpstr>Symbol</vt:lpstr>
      <vt:lpstr>Times New Roman</vt:lpstr>
      <vt:lpstr>Wingdings</vt:lpstr>
      <vt:lpstr>Generic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dc:creator>
  <cp:lastModifiedBy>Allan Ernest</cp:lastModifiedBy>
  <cp:revision>2292</cp:revision>
  <cp:lastPrinted>2014-02-14T01:38:42Z</cp:lastPrinted>
  <dcterms:created xsi:type="dcterms:W3CDTF">2006-03-30T01:26:35Z</dcterms:created>
  <dcterms:modified xsi:type="dcterms:W3CDTF">2014-03-06T07:45:59Z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